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1" r:id="rId4"/>
    <p:sldId id="257" r:id="rId5"/>
    <p:sldId id="258" r:id="rId6"/>
    <p:sldId id="291" r:id="rId7"/>
    <p:sldId id="259" r:id="rId8"/>
    <p:sldId id="260" r:id="rId9"/>
    <p:sldId id="261" r:id="rId10"/>
    <p:sldId id="262" r:id="rId11"/>
    <p:sldId id="292" r:id="rId12"/>
    <p:sldId id="293" r:id="rId13"/>
    <p:sldId id="312" r:id="rId14"/>
    <p:sldId id="263" r:id="rId15"/>
    <p:sldId id="294" r:id="rId16"/>
    <p:sldId id="264" r:id="rId17"/>
    <p:sldId id="265" r:id="rId18"/>
    <p:sldId id="266" r:id="rId19"/>
    <p:sldId id="295" r:id="rId20"/>
    <p:sldId id="296" r:id="rId21"/>
    <p:sldId id="268" r:id="rId22"/>
    <p:sldId id="298" r:id="rId23"/>
    <p:sldId id="269" r:id="rId24"/>
    <p:sldId id="270" r:id="rId25"/>
    <p:sldId id="271" r:id="rId26"/>
    <p:sldId id="299" r:id="rId27"/>
    <p:sldId id="272" r:id="rId28"/>
    <p:sldId id="273" r:id="rId29"/>
    <p:sldId id="300" r:id="rId30"/>
    <p:sldId id="301" r:id="rId31"/>
    <p:sldId id="274" r:id="rId32"/>
    <p:sldId id="275" r:id="rId33"/>
    <p:sldId id="302" r:id="rId34"/>
    <p:sldId id="303" r:id="rId35"/>
    <p:sldId id="276" r:id="rId36"/>
    <p:sldId id="277" r:id="rId37"/>
    <p:sldId id="278" r:id="rId38"/>
    <p:sldId id="304" r:id="rId39"/>
    <p:sldId id="279" r:id="rId40"/>
    <p:sldId id="280" r:id="rId41"/>
    <p:sldId id="305" r:id="rId42"/>
    <p:sldId id="281" r:id="rId43"/>
    <p:sldId id="282" r:id="rId44"/>
    <p:sldId id="306" r:id="rId45"/>
    <p:sldId id="284" r:id="rId46"/>
    <p:sldId id="307" r:id="rId47"/>
    <p:sldId id="287" r:id="rId48"/>
    <p:sldId id="288" r:id="rId49"/>
    <p:sldId id="308" r:id="rId50"/>
    <p:sldId id="313" r:id="rId51"/>
    <p:sldId id="314" r:id="rId52"/>
    <p:sldId id="315" r:id="rId53"/>
    <p:sldId id="316" r:id="rId54"/>
    <p:sldId id="309" r:id="rId5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1249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206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5547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5149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943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084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4063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053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58763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560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528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73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586206/pub_5e3b19aa5a768b6aaa868f55_5e3b1cbe31996b5ab90f6a5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0600"/>
            <a:ext cx="9144000" cy="7848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95400" y="2362200"/>
            <a:ext cx="6657848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Тема: </a:t>
            </a:r>
            <a:r>
              <a:rPr lang="ru-RU" sz="3600" b="1" u="sng" dirty="0" smtClean="0">
                <a:solidFill>
                  <a:srgbClr val="C00000"/>
                </a:solidFill>
              </a:rPr>
              <a:t>«Характеристики  звёзд».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445"/>
            <a:ext cx="8305800" cy="72463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+mn-lt"/>
              </a:rPr>
              <a:t>Чем отличается планета от звезды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5129"/>
            <a:ext cx="5411245" cy="5361140"/>
          </a:xfrm>
          <a:solidFill>
            <a:schemeClr val="tx1">
              <a:alpha val="65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rgbClr val="FFFF00"/>
                </a:solidFill>
              </a:rPr>
              <a:t>1) </a:t>
            </a:r>
            <a:r>
              <a:rPr lang="ru-RU" dirty="0" smtClean="0">
                <a:solidFill>
                  <a:schemeClr val="bg1"/>
                </a:solidFill>
              </a:rPr>
              <a:t>Главное </a:t>
            </a:r>
            <a:r>
              <a:rPr lang="ru-RU" dirty="0">
                <a:solidFill>
                  <a:schemeClr val="bg1"/>
                </a:solidFill>
              </a:rPr>
              <a:t>отличие планеты от звезды в том, что </a:t>
            </a:r>
            <a:r>
              <a:rPr lang="ru-RU" b="1" dirty="0">
                <a:solidFill>
                  <a:srgbClr val="FFFF00"/>
                </a:solidFill>
              </a:rPr>
              <a:t>она отражает свет, в то время как звезды способны его излучать</a:t>
            </a:r>
            <a:r>
              <a:rPr lang="ru-RU" dirty="0">
                <a:solidFill>
                  <a:srgbClr val="FFFF00"/>
                </a:solidFill>
              </a:rPr>
              <a:t>. </a:t>
            </a:r>
            <a:r>
              <a:rPr lang="ru-RU" dirty="0">
                <a:solidFill>
                  <a:schemeClr val="bg1"/>
                </a:solidFill>
              </a:rPr>
              <a:t>Кроме этого, имеются и другие существенные отличия. Звезда обладает более значительной массой и температурой, чем планеты. Температура на поверхности звезды может достигать 40 000 градусов. Как правило, по причине большой разницы в массе, планеты движутся вокруг звезд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2) Планета </a:t>
            </a:r>
            <a:r>
              <a:rPr lang="ru-RU" b="1" dirty="0">
                <a:solidFill>
                  <a:srgbClr val="FFFF00"/>
                </a:solidFill>
              </a:rPr>
              <a:t>не может стать звездой </a:t>
            </a:r>
            <a:r>
              <a:rPr lang="ru-RU" dirty="0">
                <a:solidFill>
                  <a:schemeClr val="bg1"/>
                </a:solidFill>
              </a:rPr>
              <a:t>ввиду разного химического состава. Звезда содержит, преимущественно, легкие элементы. В то время как планета имеет, в том числе и твердые.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FF00"/>
                </a:solidFill>
              </a:rPr>
              <a:t>3) На </a:t>
            </a:r>
            <a:r>
              <a:rPr lang="ru-RU" b="1" dirty="0">
                <a:solidFill>
                  <a:srgbClr val="FFFF00"/>
                </a:solidFill>
              </a:rPr>
              <a:t>абсолютно всех звездах протекают различные ядерные и термоядерные реакции, </a:t>
            </a:r>
            <a:r>
              <a:rPr lang="ru-RU" dirty="0">
                <a:solidFill>
                  <a:schemeClr val="bg1"/>
                </a:solidFill>
              </a:rPr>
              <a:t>которых на планетах никогда не наблюдалось. В порядке исключения, что-то подобное происходит на ядерных планетах, но проявления эти гораздо слабее.</a:t>
            </a:r>
          </a:p>
        </p:txBody>
      </p:sp>
      <p:pic>
        <p:nvPicPr>
          <p:cNvPr id="9218" name="Picture 2" descr="C:\Users\User\Desktop\9XwvlFHnAC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92058"/>
            <a:ext cx="3581399" cy="3581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40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2590800"/>
            <a:ext cx="56388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Характеристика звезд</a:t>
            </a:r>
            <a:r>
              <a:rPr lang="ru-RU" b="1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914400"/>
            <a:ext cx="8991600" cy="41549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Звезды почти целиком состоят из водорода (70-80%) и гелия (20-30%); доля всех остальных химических элементов составляет от 0,1% до 4%.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 недрах звезд происходят термоядерные реакции.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Существование звезд обусловлено равновесием сил тяготения и лучевого (газового) давления.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Законы физики позволяют рассчитывать все основные физические характеристики звезд на основе результатов астрономических наблюдений.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 Основным, наиболее продуктивным методом исследования звезд является спектральный анализ их излучения.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667000"/>
            <a:ext cx="9144000" cy="4191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Светимость.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уже с вами как-то говорили о том, что всю информацию о звёздах мы получаем лишь на основе приходящего от них излучения. Все звёзды, как и наше Солнце, излучают свет потому, что их наружные слои сильно нагреты и имеют температуру равную многим тысячам градусов по шкале Кельвина.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5" descr="https://v-kosmose.com/wp-content/uploads/2015/08/Zvezda-R136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667000"/>
            <a:ext cx="7454900" cy="4191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324600"/>
            <a:ext cx="52578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Голубой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гипергигант</a:t>
            </a:r>
            <a:r>
              <a:rPr lang="ru-RU" b="1" dirty="0" smtClean="0">
                <a:solidFill>
                  <a:schemeClr val="tx1"/>
                </a:solidFill>
              </a:rPr>
              <a:t>   Звезда </a:t>
            </a:r>
            <a:r>
              <a:rPr lang="ru-RU" b="1" dirty="0" err="1" smtClean="0">
                <a:solidFill>
                  <a:schemeClr val="tx1"/>
                </a:solidFill>
              </a:rPr>
              <a:t>Вольфа-Райе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R136a1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ttps://avatars.mds.yandex.net/get-zen_doc/1606228/pub_5c909e1172d81e00b3a34b40_5c909f30c46bd300b3e2af9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50"/>
            <a:ext cx="9296400" cy="58102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Звезда излучает свет так же, как и любое нагретое тело, например нить накаливания в электрической лампе. При этом чем выше температура нити накаливания, тем более белый свет она излучает.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Аналогично и с излучением звёзд: чем выше температура звезды, тем более голубоватым выглядит её свечение (как, например, у Плеяд — рассеянного звёздного скопления в созвездии Тельца).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наоборот, холодные звёзды кажутся нам красноватыми. Это хорошо заметно на примере такого гиганта, как Бетельгейзе (альфа Ориона).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00200"/>
            <a:ext cx="91440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наиболее полное представление об этой зависимости даёт изучение звёздных спектров.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Важнейшие различия спектров звёзд заключаются в количестве и интенсивности наблюдаемых спектральных линий (в особенности линий поглощения), а также в распределении энергии в непрерывном спектре.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Picture 5" descr="https://ic.pics.livejournal.com/alex_anpilogov/72540762/422963/422963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52172" cy="4800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s://scfh.ru/files/medialibrary/17a/17a7f6beca40eecec4b01d4cccdb3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33239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1893 году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немецкий учёный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Вильгельм Вин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установил, что длина волны, на которую приходится максимум излучения, зависит от температуры излучающего тела.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по мере роста температуры положение максимума смещается в коротковолновую область спектра. Длина волны, которой соответствует максимум в распределении энергии, связана с абсолютной температурой соотношением, которое называют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законом смещения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Ви́на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6" descr="https://fsd.videouroki.net/products/conspekty/astr11/27-spektry-cvet-i-temperatura-zvyozd-diagramma-spektr-svetimost.files/image00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905000" y="3581400"/>
            <a:ext cx="5164494" cy="2057400"/>
          </a:xfrm>
          <a:prstGeom prst="rect">
            <a:avLst/>
          </a:prstGeom>
          <a:noFill/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6313557"/>
            <a:ext cx="91440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Arial" pitchFamily="34" charset="0"/>
                <a:cs typeface="Arial" pitchFamily="34" charset="0"/>
              </a:rPr>
              <a:t>Где  — длина волны излучения с максимальной интенсивностью, а Т — температура.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20212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2" name="AutoShape 2" descr="{\displaystyle \lambda _{\text{max}}}"/>
          <p:cNvSpPr>
            <a:spLocks noChangeAspect="1" noChangeArrowheads="1"/>
          </p:cNvSpPr>
          <p:nvPr/>
        </p:nvSpPr>
        <p:spPr bwMode="auto">
          <a:xfrm>
            <a:off x="3524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3" name="AutoShape 3" descr="T"/>
          <p:cNvSpPr>
            <a:spLocks noChangeAspect="1" noChangeArrowheads="1"/>
          </p:cNvSpPr>
          <p:nvPr/>
        </p:nvSpPr>
        <p:spPr bwMode="auto">
          <a:xfrm>
            <a:off x="42370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s://pibig.info/uploads/posts/2021-12/1638447594_84-pibig-info-p-sirius-zvezda-na-nebe-priroda-krasivo-foto-100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" y="0"/>
            <a:ext cx="9144000" cy="7086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2274838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	Звёзды - основные жители нашей Галактики . В ней насчитывается около </a:t>
            </a:r>
            <a:r>
              <a:rPr lang="ru-RU" sz="2400" b="1" dirty="0" smtClean="0">
                <a:solidFill>
                  <a:srgbClr val="C00000"/>
                </a:solidFill>
              </a:rPr>
              <a:t>200 миллиардов звёзд</a:t>
            </a:r>
            <a:r>
              <a:rPr lang="ru-RU" sz="2400" dirty="0" smtClean="0"/>
              <a:t>. С помощью даже самых больших телескопов удаётся рассмотреть лишь полпроцента от общего количества звёзд Галактики. </a:t>
            </a:r>
          </a:p>
          <a:p>
            <a:r>
              <a:rPr lang="ru-RU" sz="2400" dirty="0" smtClean="0"/>
              <a:t>	В звёздах сосредоточено более 95 % всего вещества, наблюдаемого в природе. 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различных типов звёзд показало, что температура большинства из них заключена в пределах от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60 000 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кельвинов. Также было установлено, что изменение температуры меняет состояние атомов и молекул в атмосфере звёзд, что отражается в их спектрах.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учётом видов спектральных линий и их интенсивности строится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спектральная классификация звёзд.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s://avatars.mds.yandex.net/get-images-cbir/372948/0bP2JGEYNsFEBowXNTwYiQ3665/o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7352"/>
            <a:ext cx="9144000" cy="4930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2743200"/>
            <a:ext cx="7749429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Спектральная классификация звёзд.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-15240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Arial" pitchFamily="34" charset="0"/>
              </a:rPr>
              <a:t>Спектры звезд – это их паспорта с описанием всех их физических свойств 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" name="Рисунок 2" descr="hello_html_m3dbe48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спектру звезды можно узнать ее светимость (а значит, и расстояние до нее), ее температуру, размер, химический состав ее атмосферы, как качественный, так и количественный, скорость ее движения в пространстве, скорость ее вращения вокруг оси и даже то, нет ли вблизи нее другой, невидимой звезды, вместе с которой она обращается вокруг их общего центра тяжести.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s://cs.pikabu.ru/post_img/big/2013/02/06/8/1360149609_22004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0875"/>
            <a:ext cx="9144000" cy="4937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Современная спектральная классификация звёзд была создана в двадцатые (20-е) годы двадцатого (ХХ) века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Гарвардской обсерватории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(США).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ней спектральные типы принято обозначать большими буквами латинского алфавита в порядке, соответствующем убыванию температуры: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495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657671"/>
            <a:ext cx="9144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запоминания этой последовательности астрономами было придумано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мнемоническое правило.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оригинале оно звучит так: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iss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русском эквиваленте вариант  такой: 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дин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ритый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нгличанин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иники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евал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орковь.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2" descr="https://yandex-images.clstorage.net/fe56B1B29/9c340byDedv/KmA7GNfSd4_1CwvhzgtdkJ0i2YOVTiSrgAnFy_ZXwgA_ne1pOBXHu0MzrwD4-GUBRJrKndm6BSrGIuL7JB1ivy-jPcuCguKfdQ6ZPZjeGdbPItpC1Ny3fIBMA1-ihpBGKl72aG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yandex-images.clstorage.net/fe56B1B29/9c340byDedv/KmA7GNfSd4_1CwvhzgtdkJ0i2YOVTiSrgAnFy_ZXwgA_ne1pOBXHu0MzrwD4-GUBRJrKndm6BSrGIuL7JB1ivy-jPcuCguKfdQ6ZPZjeGdbPItpC1Ny3fIBMA1-ihpBGKl72aG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0" name="AutoShape 6" descr="https://yandex-images.clstorage.net/fe56B1B29/9c340byDedv/KmA7GNfSd4_1CwvhzgtdkJ0i2YOVTiSrgAnFy_ZXwgA_ne1pOBXHu0MzrwD4-GUBRJrKndm6BSrGIuL7JB1ivy-jPcuCguKfdQ6ZPZjeGdbPItpC1Ny3fIBMA1-ihpBGKl72aG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92" name="Picture 8" descr="https://avatars.mds.yandex.net/get-images-cbir/372948/0bP2JGEYNsFEBowXNTwYiQ3665/ocr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317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Давайте чуть подробнее остановимся на каждом из классов. Итак, звёзды, принадлежащие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классу 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являются очень горячими, с температурой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30—60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К. При такой высокой температуре наибольшая интенсивность излучения приходится на ультрафиолетовую область спектра. Поэтому такие звёзды имеют ярко выраженный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оттенок. Типичным представителем данного класса является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Хека — Лямбда Ориона.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24080"/>
            <a:ext cx="9144000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классу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относятся звёзды, температура которых колеблется в пределах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10—30 тыс.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К. Они имеют голубовато-белый цвет. А типичным представителем класса является звезда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находящаяся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созвездии Девы.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://www.winecountrystarparty.com/images/horsehea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255649" cy="6164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astro.miksoft.pro/_media/observations/hip_91262_2017-04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Звёзды белого цвета, с температурой поверхности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7500—10 000 К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относятся к 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классу А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Их яркими представителями являются звёзды 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Вега и Сириус.</a:t>
            </a:r>
            <a:endParaRPr lang="ru-RU" sz="20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3726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682" name="Picture 2" descr="https://i.ytimg.com/vi/sWYOypJteDY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5029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248400"/>
            <a:ext cx="3352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Сириус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https://upload.wikimedia.org/wikipedia/commons/thumb/b/bc/NGC_3590_open_cluster_Eso1416a.jpg/1600px-NGC_3590_open_cluster_Eso141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такое звезды?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Поверхностный взгляд найдет сходство между звездами и планетами. Ведь и планеты при наблюдении простым глазом видны как светящиеся точки различной яркости.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Однако уже за несколько тысячелетий до нас внимательные наблюдатели неба приходили к убеждению, что звезды и планеты – различные по своей природе явления. Планеты, так же как Луна и Солнце, изменяют свое положение на небе, перемещаются из одного созвездия в другое и за год успевают пройти значительный путь, 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звезды неподвижны одна относительно другой.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Классу F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принадлежат звёзды, температура которых лежит в диапазоне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6000—7500 К.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Они имеют жёлто-белый цвет. Типичным представителем данного класса является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Канопус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созвездии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Киля.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90600"/>
            <a:ext cx="9144000" cy="5867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Жёлтые звёзды, с температурой поверхности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5000—6000К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относятся к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классу G.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Известным представителем этого класса является наше Солнце.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2771" name="Picture 3" descr="https://pp.userapi.com/c10349/u55031330/-14/y_fd5eae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7315200" cy="7162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6248400"/>
            <a:ext cx="3200400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Звёзды галактики Сомбреро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2773" name="Picture 5" descr="https://i.artfile.ru/1900x1200_588238_%5bwww.ArtFile.ru%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2362200"/>
            <a:ext cx="281940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6" name="Picture 8" descr="https://avatars.mds.yandex.net/get-images-cbir/2144328/_hax28Gt5gcNTw3_keuBIg6767/o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Звёзды, принадлежащие 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классу К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обладают оранжевым цветом. А температура их поверхности заключена в пределах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3500—5000 К.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 этому классу относятся звёзды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Арктур в созвездии Волопаса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Альдебаран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 Тельце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3730" name="AutoShape 2" descr="https://yandex-images.clstorage.net/fe56B1B29/9c340byDedv/KmA7GNfSd4_1CwvhzgtdkJ0i2YOVTiSrgAnFy_ZXwgA_ne1pOBXHu0KzbsD5OiUBRJrKnQ06RL_H9uJupYh3qntivMuDVuHeoZtavZgKmZdaYtsWQIhjfUHMQh43hgVQ6MoiPS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2" name="AutoShape 4" descr="https://yandex-images.clstorage.net/fe56B1B29/9c340byDedv/KmA7GNfSd4_1CwvhzgtdkJ0i2YOVTiSrgAnFy_ZXwgA_ne1pOBXHu0KzbsD5OiUBRJrKnQ06RL_H9uJupYh3qntivMuDVuHeoZtavZgKmZdaYtsWQIhjfUHMQh43hgVQ6MoiPS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3734" name="AutoShape 6" descr="https://yandex-images.clstorage.net/fe56B1B29/9c340byDedv/KmA7GNfSd4_1CwvhzgtdkJ0i2YOVTiSrgAnFy_ZXwgA_ne1pOBXHu0KzbsD5OiUBRJrKnQ06RL_H9uJupYh3qntivMuDVuHeoZtavZgKmZdaYtsWQIhjfUHMQh43hgVQ6MoiPSgR1K9U5_UBePpiyo4SDQDCMVx0jmn8aDBLY2popSxOWFgnwn3ODndIChvKXehcA9EA-aQLgRIJMx_XDLya7OC-1dhuE6i2USHiM00NHE6FBzYVugMmPSb6y-mvarujhlJbvUYwBEu6zIeSjhgo0YaRirOgykFTQDMf0AC4mivofVdYbVon_xWmJ7iOAFzLS0TyHHUHJ3crMc1irmt9YobXF3tJcEHFPsHKEMcW75GBGgq0bINHGEHyn1oA-tDqYLHUUOeR5z7c52pyxYkQCA2JuVN_x2e9a_3Jqecsv2UDlZ4_ingKjXfGgVHNE-dTA5TDtaXDx5JJehfTgr4TaKlwUZFjm-V5G6UvNgzAnMBEiboatwpiPqU-RGsuZDRkgBWd8kC5zAv5gIRVT5-omAOfDrtlTMfcxDbbFcD9G6fs_5cSJ97ucRmibX3EhNcOism_3L3N5bwjekTiqCZ16QEU1HUGdsJKtoQHnEcaatCJkM56bY2H3Uq8G5RE9pshKvoR0eIU5nCXJ2vzz4fYDgrE8hP_zC06rzsLKWHs9mtC3pQ2S3GFx7vGzpvKlegRj96K_ipMR5eLNRARDT6e4ypxWBCjVOX5mWwu_UDIEIECDrFVdcRovSJ4TKqgrD_igZzas0s5hUW6yQsdwZdhm8PYin1pQ8wWzn3YFM13mC_hvthaZp7ld1tgYDaNx5-Owwu727QNIfWk-wxpIq185YHV0_3B8EJMeYZIGEpZJ1vHnUo_rUUOWox8EVcE-F-jrj8dn-bbIPsXYWR3R4sWBk1O-l54g2h0JDHN6yPideHNHNa1A3xODfnHCBkFEqFYAxzNvaDCCRvCf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6477000"/>
            <a:ext cx="4191000" cy="381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61 раз больше Солнца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И, наконец, 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класс М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 нему относятся холодные звёзды с минимальной температурой равной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2000—3500 К.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Их цвет — ярко-красный, иногда тёмно-оранжевый.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 этому классу относится знаменитая звезда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Бетельгейзе в созвездии Ориона.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2706" name="Picture 2" descr="https://avatars.mds.yandex.net/get-zen_doc/2442582/pub_601d2fb624251f2a829c5256_601d308f2153d32aecaf6712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7239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905000"/>
            <a:ext cx="9144000" cy="3505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Классы обозначены буквами, подклассы – цифрами от 0 до 9 после буквы, обозначающей класс.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классе О подклассы начинаются с О5. Последовательность спектральных классов отражает непрерывное падение температуры звезд по мере перехода к все более поздним спектральным классам. Она выглядит так: О, B, A, F, G, K, M.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5416659"/>
            <a:ext cx="9144000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мере усовершенствования методов наблюдения за звёздами и их спектрами Гарвардская спектральная классификация дополнялась и расширялась.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6" name="Picture 4" descr="https://mobile.studbooks.net/imag_/31/251478/image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9121237" cy="2114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Кроме данных основных классов, выделяют и дополнительные классы (см. рис.).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ello_html_m2af417b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600200"/>
            <a:ext cx="9144000" cy="5257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Так, например, буквой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стали обозначать спектральные классы новых (молодых) звёзд. Спектры планетарных туманностей причислили к классу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буквой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или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стали обозначать спектры звёзд типа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Вольфа — Райе — это очень горячие звёзды, температура превышает звёзды O класса и достигает 100 000 К.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76400"/>
            <a:ext cx="5715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4191000" cy="3200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754" name="Picture 2" descr="https://www.pvsm.ru/images/2020/03/31/zvezdy-volfa-raie-monstry-pod-vualyu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9144000" cy="3810000"/>
          </a:xfrm>
          <a:prstGeom prst="rect">
            <a:avLst/>
          </a:prstGeom>
          <a:noFill/>
        </p:spPr>
      </p:pic>
      <p:pic>
        <p:nvPicPr>
          <p:cNvPr id="74756" name="Picture 4" descr="http://lh3.googleusercontent.com/-brF_FufaVUg/VNfvvalSPaI/AAAAAAAAJqw/y0zRNcgcoF8/s2048-no/IMG_09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3124200" cy="3048000"/>
          </a:xfrm>
          <a:prstGeom prst="rect">
            <a:avLst/>
          </a:prstGeom>
          <a:noFill/>
        </p:spPr>
      </p:pic>
      <p:pic>
        <p:nvPicPr>
          <p:cNvPr id="74760" name="Picture 8" descr="https://i.pinimg.com/originals/89/4b/7a/894b7a8b8cbd5ecceaff462ad64dff1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-15240"/>
            <a:ext cx="5105400" cy="3063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43000"/>
            <a:ext cx="9144000" cy="5715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1995 году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были впервые были обнаружены звёзды, температура которых не превышала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2000 К — коричневые карлики.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 появились спектральные классы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L, 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https://naked-science.ru/wp-content/uploads/2016/09/field_image_double_plan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924800" cy="5257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91200" y="6324600"/>
            <a:ext cx="3352800" cy="533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Объект </a:t>
            </a:r>
            <a:r>
              <a:rPr lang="en-US" b="1" dirty="0" smtClean="0">
                <a:solidFill>
                  <a:schemeClr val="tx1"/>
                </a:solidFill>
              </a:rPr>
              <a:t> L9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Причём класс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появился относительно недавно — в августе 2011 года.</a:t>
            </a:r>
            <a:endParaRPr lang="ru-RU" sz="2400" dirty="0" smtClean="0"/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нему относятся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ультрахолодные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коричневые карлики, с температурой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300—500 К.</a:t>
            </a:r>
          </a:p>
        </p:txBody>
      </p:sp>
      <p:pic>
        <p:nvPicPr>
          <p:cNvPr id="37891" name="Picture 3" descr="https://naked-science.ru/wp-content/uploads/2016/04/article_brown-dwarf-wea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1"/>
            <a:ext cx="9144000" cy="533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10200" y="6324600"/>
            <a:ext cx="3733800" cy="53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Планета </a:t>
            </a:r>
            <a:r>
              <a:rPr lang="ru-RU" b="1" dirty="0" err="1" smtClean="0">
                <a:solidFill>
                  <a:schemeClr val="tx1"/>
                </a:solidFill>
              </a:rPr>
              <a:t>Тюхе</a:t>
            </a:r>
            <a:r>
              <a:rPr lang="ru-RU" b="1" dirty="0" smtClean="0">
                <a:solidFill>
                  <a:schemeClr val="tx1"/>
                </a:solidFill>
              </a:rPr>
              <a:t> коричневый карлик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Звезды не могут принадлежать к Солнечной системе.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они были примерно на таком же расстоянии, как и планеты, то невозможно было бы найти объяснение их видимой неподвижности. Естественно считать, что звезды тоже движутся в пространстве, но они далеки от нас, что видимое перемещение их ничтожно.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Создается иллюзия неподвижности звезд. Но если звезды так далеки, то при видимой яркости, сравнимой с видимой яркостью планет, они должны изучать во много раз мощнее, чем планеты. </a:t>
            </a:r>
          </a:p>
        </p:txBody>
      </p:sp>
      <p:pic>
        <p:nvPicPr>
          <p:cNvPr id="15363" name="Picture 3" descr="https://stihi.ru/pics/2018/01/03/9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91440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Тонкие различия внутри каждого класса дополнительно подразделяют на 10 подклассов — от 0 (самые горячие) до 9 (самые холодные). Лишь спектральный класс O делится на меньшее количество подклассов: от 4 до 9,5.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Например, 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наше Солнце принадлежит к спектральному классу G2.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5778" name="Picture 2" descr="https://naked-science.ru/wp-content/uploads/2019/06/field_image_sun0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211734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Подавляющее большинство звезд относится к последовательности от О до М. Эта последовательность непрерывна. Цвета звезд различных классов различны и определяются спектром звезды (см. рис.): О и В – голубоватые звезды, А – белые, F и G – желтые, К – оранжевые, М – красные.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ello_html_7539960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05000"/>
            <a:ext cx="9144000" cy="4953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-16996"/>
            <a:ext cx="91440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Измерение положения спектральных линий позволяет не только получить информацию о химическом составе звёзд, но и определить скорость их движения.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среди звезд одного класса есть звезды-гиганты и звезды-карлики. Они отличаются по плотности газа в атмосфере, площади поверхности, светимости. Эти различия отражаются на спектрах звезд.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3" descr="http://img2.reactor.cc/pics/post/full/%D0%B7%D0%B2%D0%B5%D0%B7%D0%B4%D1%8B-%D0%9A%D0%BB%D0%B8%D0%BA%D0%B0%D0%B1%D0%B5%D0%BB%D1%8C%D0%BD%D0%BE-%D0%BF%D0%B5%D1%81%D0%BE%D1%87%D0%BD%D0%B8%D1%86%D0%B0-62036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9400"/>
            <a:ext cx="9173311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Ещё одним фактором, влияющим на вид спектра звезды, является её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светимость,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которая не учитывается в Гарвардской классификации. Хотя различия в светимостях приводят к различию в спектрах звёзд-гигантов и карликов одинаковых Гарвардских спектральных классов.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Поэтому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1943 году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Йеркской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обсерватории была разработана ещё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Йеркская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классификация,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которая учитывает светимость звёзд.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Иначе её называют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МКК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по первым буквам фамилий учёных: Уильям Морган, Филипп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Кинан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Эдит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Келлман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590800"/>
            <a:ext cx="4495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24000"/>
            <a:ext cx="9144000" cy="5334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hello_html_46bafc0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обозначается римскими цифрами от I до VII и цифрой 0. 0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гипергиганты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сверхгиганты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II-III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гиганты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IV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субгиганты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V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карлики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VI 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субкарлики,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VII 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белые карлики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число классов все увеличивается).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заключение отметим, что ещё в начале ХХ века американский астроном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Норрис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Рассел и датский астроном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Эйнар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Герцшпрунг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независимо друг от друга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обнаружили существование зависимости между видом спектра и светимостью звёзд.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Они задались вопросом: «Что будет, если выстроить звёзды в одну систему координат, где их положение по вертикальной оси зависело бы от их светимости (или абсолютной звёздной величины), а по вертикальной — от температуры (спектрального класса)?»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http://images.astronet.ru/pubd/2009/02/24/0001233577/hertzspru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546710"/>
            <a:ext cx="3124199" cy="43112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553200"/>
            <a:ext cx="3124200" cy="304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Эйнар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Герцшпрунг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b="1" dirty="0"/>
          </a:p>
        </p:txBody>
      </p:sp>
      <p:pic>
        <p:nvPicPr>
          <p:cNvPr id="5" name="Picture 3" descr="https://www.vaticanobservatory.org/wp-content/uploads/2021/02/Henry-Norris-Russe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530748"/>
            <a:ext cx="3733800" cy="43272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86400" y="6553200"/>
            <a:ext cx="3657600" cy="304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Норрис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Рассел </a:t>
            </a:r>
            <a:endParaRPr lang="ru-RU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бы звезды распределились по системе равномерно, никакого открытия не было бы. Но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любое отклонение от порядка показало бы закономерность в устройстве светил, объясняющую многие загадки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Так и случилось. Если светимость звезды будет расти по Y снизу вверх, а температура по оси Х — справа налево, то звезды делятся на чётко выраженные группы —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последовательности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fsd.videouroki.net/products/conspekty/astr11/27-spektry-cvet-i-temperatura-zvyozd-diagramma-spektr-svetimost.files/image0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hello_html_2d2b7f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8001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57200"/>
            <a:ext cx="9144000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Посередине, с верхнего левого в нижний правый угол, тянется так называемая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Главная последовательность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— ряд обычных, карликовых звёзд, составляющих около 90 % от всех звёзд во Вселенной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(обычные звезды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Здесь же располагается и наше Солнце.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верхнем правом углу собрались звёзды, которые очень яркие, но температура их фотосферы достаточно низкая — на это указывает их красный цвет. Они образуют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последовательность красных гигантов.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верхней части диаграммы располагается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последовательность сверхгигантов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звёзды с очень высокой светимостью, низкой плотностью, в десятки и сотни раз большими диаметрами, чем у Солнца.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главной последовательностью расположены горячие звёзды со слабой светимостью. Это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последовательность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белых карликов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размеры сравнимы с размерами Земли, а массы близки к массе Солнца.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Полученная диаграмма называется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диаграммой «спектр — светимость»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или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диаграммой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Герцшпрунга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Рассела.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Мой вам совет: держите в голове эту диаграмму. Она не сложная для понимания, но имеет огромное значение в эволюции звёзд.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Ð¾ÑÐ¾ Ð·Ð²ÐµÐ·Ð´ Ð°ÑÑÑÐ¾Ð½Ð¾Ð¼Ð¸Ñ"/>
          <p:cNvPicPr>
            <a:picLocks noChangeAspect="1" noChangeArrowheads="1"/>
          </p:cNvPicPr>
          <p:nvPr/>
        </p:nvPicPr>
        <p:blipFill>
          <a:blip r:embed="rId2" cstate="print"/>
          <a:srcRect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Такой ход рассуждений приводил к мысли, что </a:t>
            </a:r>
            <a:r>
              <a:rPr lang="ru-RU" b="1" i="1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звезды – это тела, по своей природе сходные с Солнцем.</a:t>
            </a: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Эту мысль отстаивал Джордано Бруно. Но окончательно вопрос разрешился после двух открытий.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Первое сделал </a:t>
            </a:r>
            <a:r>
              <a:rPr lang="ru-RU" b="1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Галлей в 1718 г. </a:t>
            </a:r>
            <a:r>
              <a:rPr lang="ru-RU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Он сравнил наблюдаемые им положение ярких звезд с положением этих же звезд, определяемыми древнегреческими астрономами. Оказалось, что за прошедшие 2000 лет </a:t>
            </a:r>
            <a:r>
              <a:rPr lang="ru-RU" b="1" i="1" dirty="0" smtClean="0">
                <a:solidFill>
                  <a:srgbClr val="181818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Сириус сместился приблизительно на полградуса, а Арктур – на целый градус. 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https://top10a.ru/wp-content/uploads/2020/01/isqsxj3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17395"/>
            <a:ext cx="9220200" cy="4840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ÐÐ°ÑÑÐ¸Ð½ÐºÐ¸ Ð¿Ð¾ Ð·Ð°Ð¿ÑÐ¾ÑÑ ÑÐ¾ÑÐ¾ Ð·Ð²ÐµÐ·Ð´ Ð°ÑÑÑÐ¾Ð½Ð¾Ð¼Ð¸Ñ"/>
          <p:cNvPicPr>
            <a:picLocks noChangeAspect="1" noChangeArrowheads="1"/>
          </p:cNvPicPr>
          <p:nvPr/>
        </p:nvPicPr>
        <p:blipFill>
          <a:blip r:embed="rId2" cstate="print"/>
          <a:srcRect l="8831" t="-1427" r="6874"/>
          <a:stretch>
            <a:fillRect/>
          </a:stretch>
        </p:blipFill>
        <p:spPr bwMode="auto">
          <a:xfrm>
            <a:off x="-1" y="-171400"/>
            <a:ext cx="9324529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46228"/>
            <a:ext cx="8640960" cy="13542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Определение масс звезд на основе исследований двойных звезд показало,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что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они заключены в пределах от 0,03 до 60 масс Солнца.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этом большинство из них имеют массу от 0,3 до 3 масс Солнца.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Очень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большие массы встречаются крайне редко.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5480" y="6062978"/>
            <a:ext cx="71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white"/>
                </a:solidFill>
              </a:rPr>
              <a:t>Веста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5102" y="602128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white"/>
                </a:solidFill>
              </a:rPr>
              <a:t>Паллада</a:t>
            </a:r>
            <a:endParaRPr lang="ru-RU" sz="1200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600" y="1844824"/>
            <a:ext cx="7096800" cy="486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4747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43600" y="0"/>
            <a:ext cx="3200400" cy="23852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Звезды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самой большой светимости (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сверхгиганты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действительно оказались очень большими.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Красные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сверхгиганты Антарес и Бетельгейзе в сотни раз больше Солнца по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диаметру.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43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5950059"/>
            <a:ext cx="9144000" cy="10310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Красный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гипергигант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VV Цефея A спектрального класса M2 — вторая по размеру в нашей галактике (после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гипергиганта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VY Большого Пса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Радиус звезды приблизительно равен 730800000 км или 1050 радиусам Солнца, а светимость — в 275 000—575 000 раз больше.</a:t>
            </a:r>
          </a:p>
        </p:txBody>
      </p:sp>
    </p:spTree>
    <p:extLst>
      <p:ext uri="{BB962C8B-B14F-4D97-AF65-F5344CB8AC3E}">
        <p14:creationId xmlns:p14="http://schemas.microsoft.com/office/powerpoint/2010/main" xmlns="" val="335325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04800"/>
            <a:ext cx="8001000" cy="838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Домашнее задание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295400"/>
            <a:ext cx="8534400" cy="5257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Описание звезд по рядам(можно презентацию):</a:t>
            </a:r>
          </a:p>
          <a:p>
            <a:pPr marL="342900" indent="-342900" algn="ctr"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О.</a:t>
            </a: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В.</a:t>
            </a: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 А.</a:t>
            </a: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</a:t>
            </a:r>
            <a:r>
              <a:rPr lang="en-US" sz="2000" dirty="0" smtClean="0">
                <a:solidFill>
                  <a:schemeClr val="tx1"/>
                </a:solidFill>
              </a:rPr>
              <a:t>F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</a:t>
            </a:r>
            <a:r>
              <a:rPr lang="en-US" sz="2000" dirty="0" smtClean="0">
                <a:solidFill>
                  <a:schemeClr val="tx1"/>
                </a:solidFill>
              </a:rPr>
              <a:t> G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</a:t>
            </a:r>
            <a:r>
              <a:rPr lang="en-US" sz="2000" dirty="0" smtClean="0">
                <a:solidFill>
                  <a:schemeClr val="tx1"/>
                </a:solidFill>
              </a:rPr>
              <a:t> K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</a:t>
            </a:r>
            <a:r>
              <a:rPr lang="en-US" sz="2000" dirty="0" smtClean="0">
                <a:solidFill>
                  <a:schemeClr val="tx1"/>
                </a:solidFill>
              </a:rPr>
              <a:t> M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ctr">
              <a:buFontTx/>
              <a:buAutoNum type="arabicParenR"/>
            </a:pPr>
            <a:r>
              <a:rPr lang="ru-RU" sz="2000" dirty="0" smtClean="0">
                <a:solidFill>
                  <a:schemeClr val="tx1"/>
                </a:solidFill>
              </a:rPr>
              <a:t>Звёзды спектрального класса </a:t>
            </a:r>
            <a:r>
              <a:rPr lang="en-US" sz="2000" dirty="0" smtClean="0">
                <a:solidFill>
                  <a:schemeClr val="tx1"/>
                </a:solidFill>
              </a:rPr>
              <a:t> T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ctr"/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ctr"/>
            <a:r>
              <a:rPr lang="ru-RU" sz="2000" b="1" dirty="0" smtClean="0">
                <a:solidFill>
                  <a:schemeClr val="tx1"/>
                </a:solidFill>
              </a:rPr>
              <a:t>По плану:</a:t>
            </a:r>
          </a:p>
          <a:p>
            <a:pPr marL="342900" indent="-342900" algn="ctr">
              <a:buAutoNum type="arabicParenR"/>
            </a:pPr>
            <a:r>
              <a:rPr lang="ru-RU" sz="2000" b="1" dirty="0" smtClean="0">
                <a:solidFill>
                  <a:schemeClr val="tx1"/>
                </a:solidFill>
              </a:rPr>
              <a:t>Цвет звезд</a:t>
            </a:r>
          </a:p>
          <a:p>
            <a:pPr marL="342900" indent="-342900" algn="ctr">
              <a:buAutoNum type="arabicParenR"/>
            </a:pPr>
            <a:r>
              <a:rPr lang="ru-RU" sz="2000" b="1" dirty="0" err="1" smtClean="0">
                <a:solidFill>
                  <a:schemeClr val="tx1"/>
                </a:solidFill>
              </a:rPr>
              <a:t>Температура,К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ctr">
              <a:buAutoNum type="arabicParenR"/>
            </a:pPr>
            <a:r>
              <a:rPr lang="ru-RU" sz="2000" b="1" dirty="0" smtClean="0">
                <a:solidFill>
                  <a:schemeClr val="tx1"/>
                </a:solidFill>
              </a:rPr>
              <a:t>Особенности спектра.</a:t>
            </a:r>
          </a:p>
          <a:p>
            <a:pPr marL="342900" indent="-342900" algn="ctr">
              <a:buAutoNum type="arabicParenR"/>
            </a:pPr>
            <a:r>
              <a:rPr lang="ru-RU" sz="2000" b="1" dirty="0" smtClean="0">
                <a:solidFill>
                  <a:schemeClr val="tx1"/>
                </a:solidFill>
              </a:rPr>
              <a:t>Типичная звезда(один представитель)</a:t>
            </a:r>
          </a:p>
          <a:p>
            <a:pPr marL="342900" indent="-342900" algn="ctr">
              <a:buAutoNum type="arabicParenR"/>
            </a:pPr>
            <a:r>
              <a:rPr lang="ru-RU" sz="2000" b="1" dirty="0" smtClean="0">
                <a:solidFill>
                  <a:schemeClr val="tx1"/>
                </a:solidFill>
              </a:rPr>
              <a:t>Интересные факты об этой звезде.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124200"/>
            <a:ext cx="9144000" cy="3733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Хотя древнегреческие астрономы определяли положение звезд не очень точно, смещения оказались слишком большими, чтобы их можно было отнести за счет ошибок наблюдателей, и Галлей пришел к выводу, что он обнаружил действительные перемещения звезд на небесной сфере.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Естественнее было считать, что перемещения в течение 2 тысяч лет происходили равномерно, тогда получается, что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1 год Сириус смещается приблизительно на 1 секунду дуги, а Арктур приблизительно на 2 секунды дуги.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очень медленное перемещение и неудивительно, что его трудно было обнаружить.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http://files.abovetopsecret.com/files/img/no5d18b1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124200"/>
            <a:ext cx="7953375" cy="37338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67400" y="6400800"/>
            <a:ext cx="3276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Солнце и Сириус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21104"/>
            <a:ext cx="91440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Таким образом, Солнце – одна из звезд. Это очень близкая к нам звезда, с которой Земля физически связана, вокруг которой она движется. 	Но звезд огромное множество, они имеют различный блеск, различный цвет, они излучают огромное количество энергии в пространство и поэтому, теряя эту энергию, не могут не изменяться: они должны проходить какой-то путь эволюции.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https://i.ytimg.com/vi/g7Z3wPlh4OA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1675"/>
            <a:ext cx="9144000" cy="4886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https://fainaidea.com/wp-content/uploads/2017/08/Anta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57775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Звезды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это огромные раскаленные солнца, но столь удаленные от нас по сравнению с планетами Солнечной системы, что, хотя, они сияют в миллионы раз ярче, их свет кажется нам относительно тусклым.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42118"/>
            <a:ext cx="9144000" cy="18158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Звезда́</a:t>
            </a:r>
            <a:r>
              <a:rPr lang="ru-RU" sz="2800" dirty="0" smtClean="0"/>
              <a:t> — массивное самосветящееся небесное тело, состоящее из газа или плазмы, в котором происходят, происходили или будут происходить термоядерные реакции.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24600" y="1600200"/>
            <a:ext cx="2819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Антарес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http://content.onliner.by/news/2014/11/large/837984582bd27e22d437838ff524d3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296400" cy="7405688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ночном небе невооруженным глазом можно видеть около 6000 звезд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уменьшением блеска звезд число их растет, и даже простой их счет становится затруднительным. 	«Поштучно» сосчитаны и занесены в астрономические каталоги около миллиона относительно ярких звезд. 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всего нашему наблюдению доступно около двух миллиардов звезд. Общее количество звезд во Вселенной оценивается в 10</a:t>
            </a:r>
            <a:r>
              <a:rPr kumimoji="0" lang="ru-RU" sz="2400" b="1" i="0" u="none" strike="noStrike" cap="none" normalizeH="0" baseline="3000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</TotalTime>
  <Words>1663</Words>
  <Application>Microsoft Office PowerPoint</Application>
  <PresentationFormat>Экран (4:3)</PresentationFormat>
  <Paragraphs>111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Office Theme</vt:lpstr>
      <vt:lpstr>1_Office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Чем отличается планета от звезды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Светлана Николаевна</cp:lastModifiedBy>
  <cp:revision>31</cp:revision>
  <dcterms:created xsi:type="dcterms:W3CDTF">2022-03-27T05:10:08Z</dcterms:created>
  <dcterms:modified xsi:type="dcterms:W3CDTF">2023-03-19T12:27:52Z</dcterms:modified>
</cp:coreProperties>
</file>