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11" r:id="rId5"/>
    <p:sldId id="313" r:id="rId6"/>
    <p:sldId id="312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6" r:id="rId24"/>
    <p:sldId id="288" r:id="rId25"/>
    <p:sldId id="289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90" r:id="rId34"/>
    <p:sldId id="284" r:id="rId35"/>
    <p:sldId id="285" r:id="rId36"/>
    <p:sldId id="291" r:id="rId37"/>
    <p:sldId id="286" r:id="rId38"/>
    <p:sldId id="314" r:id="rId39"/>
    <p:sldId id="287" r:id="rId40"/>
    <p:sldId id="294" r:id="rId41"/>
    <p:sldId id="293" r:id="rId42"/>
    <p:sldId id="295" r:id="rId43"/>
    <p:sldId id="296" r:id="rId44"/>
    <p:sldId id="297" r:id="rId45"/>
    <p:sldId id="298" r:id="rId46"/>
    <p:sldId id="299" r:id="rId47"/>
    <p:sldId id="303" r:id="rId48"/>
    <p:sldId id="300" r:id="rId49"/>
    <p:sldId id="301" r:id="rId50"/>
    <p:sldId id="302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292" r:id="rId5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s://kartinkinaden.ru/uploads/posts/2021-03/1616120449_11-p-solntse-krasivie-foto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4"/>
            <a:ext cx="9144000" cy="685085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97441"/>
            <a:ext cx="9144000" cy="93871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</a:t>
            </a: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«Состав и строение Солнца».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Times New Roman" pitchFamily="18" charset="0"/>
              </a:rPr>
              <a:t>	Сейчас же учёные с помощью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u="sng" dirty="0" smtClean="0">
                <a:cs typeface="Times New Roman" pitchFamily="18" charset="0"/>
              </a:rPr>
              <a:t>башенных солнечных телескопов </a:t>
            </a:r>
            <a:r>
              <a:rPr lang="ru-RU" sz="2400" dirty="0" smtClean="0">
                <a:cs typeface="Times New Roman" pitchFamily="18" charset="0"/>
              </a:rPr>
              <a:t>и телескопов, установленных на бортах спутников, активно изучают природу Солнца и выясняют его влияние на нашу планету. </a:t>
            </a:r>
            <a:endParaRPr lang="ru-RU" sz="2400" dirty="0">
              <a:cs typeface="Times New Roman" pitchFamily="18" charset="0"/>
            </a:endParaRPr>
          </a:p>
        </p:txBody>
      </p:sp>
      <p:pic>
        <p:nvPicPr>
          <p:cNvPr id="19458" name="Picture 2" descr="https://avatars.mds.yandex.net/get-zen_doc/236854/pub_5c4231d27211c900ae96401e_5c424a052222c300aee12bd1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68195"/>
            <a:ext cx="9144000" cy="5289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А </a:t>
            </a:r>
            <a:r>
              <a:rPr lang="ru-RU" sz="2400" b="1" i="1" dirty="0" smtClean="0"/>
              <a:t>важнейшую информацию о физических процессах, происходящих на Солнце, даёт изучение его спектра. </a:t>
            </a:r>
          </a:p>
          <a:p>
            <a:r>
              <a:rPr lang="ru-RU" sz="2400" dirty="0" smtClean="0"/>
              <a:t>	Дело в том, что химические элементы, которые присутствуют в атмосфере Солнца, поглощают из непрерывного спектра, излучаемого фотосферой, свет определённой частоты. </a:t>
            </a:r>
          </a:p>
          <a:p>
            <a:r>
              <a:rPr lang="ru-RU" sz="2400" dirty="0" smtClean="0"/>
              <a:t>	В результате в непрерывном спектре появляются тёмные линии — </a:t>
            </a:r>
            <a:r>
              <a:rPr lang="ru-RU" sz="2400" b="1" u="sng" dirty="0" err="1" smtClean="0"/>
              <a:t>линии</a:t>
            </a:r>
            <a:r>
              <a:rPr lang="ru-RU" sz="2400" b="1" u="sng" dirty="0" smtClean="0"/>
              <a:t> поглощения.</a:t>
            </a:r>
            <a:endParaRPr lang="ru-RU" sz="2400" b="1" u="sng" dirty="0"/>
          </a:p>
        </p:txBody>
      </p:sp>
      <p:pic>
        <p:nvPicPr>
          <p:cNvPr id="3" name="Рисунок 2" descr="https://fsd.videouroki.net/products/conspekty/astr11/24-sostav-i-stroenie-solnca.files/image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7000"/>
            <a:ext cx="9144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Впервые они были обнаружены в </a:t>
            </a:r>
            <a:r>
              <a:rPr lang="ru-RU" sz="2400" b="1" dirty="0" smtClean="0"/>
              <a:t>1802 году </a:t>
            </a:r>
            <a:r>
              <a:rPr lang="ru-RU" sz="2400" dirty="0" smtClean="0"/>
              <a:t>английским физиком </a:t>
            </a:r>
            <a:r>
              <a:rPr lang="ru-RU" sz="2400" b="1" dirty="0" smtClean="0"/>
              <a:t>Уильямом </a:t>
            </a:r>
            <a:r>
              <a:rPr lang="ru-RU" sz="2400" b="1" dirty="0" err="1" smtClean="0"/>
              <a:t>Волластоном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	Однако учёный не придал им особого значения, считая, что их появление зависит от внешних причин. </a:t>
            </a:r>
          </a:p>
          <a:p>
            <a:r>
              <a:rPr lang="ru-RU" sz="2400" dirty="0" smtClean="0"/>
              <a:t>	Лишь в </a:t>
            </a:r>
            <a:r>
              <a:rPr lang="ru-RU" sz="2400" b="1" dirty="0" smtClean="0"/>
              <a:t>1814 году </a:t>
            </a:r>
            <a:r>
              <a:rPr lang="ru-RU" sz="2400" dirty="0" smtClean="0"/>
              <a:t>немецкий физик </a:t>
            </a:r>
            <a:r>
              <a:rPr lang="ru-RU" sz="2400" b="1" u="sng" dirty="0" smtClean="0">
                <a:solidFill>
                  <a:srgbClr val="C00000"/>
                </a:solidFill>
              </a:rPr>
              <a:t>Йозеф Фраунгофер</a:t>
            </a:r>
            <a:r>
              <a:rPr lang="ru-RU" sz="2400" dirty="0" smtClean="0"/>
              <a:t>, исследуя эти линии, убедился, что их причина не оптический обман, а природа солнечного света. </a:t>
            </a:r>
            <a:endParaRPr lang="ru-RU" sz="2400" dirty="0"/>
          </a:p>
        </p:txBody>
      </p:sp>
      <p:pic>
        <p:nvPicPr>
          <p:cNvPr id="20482" name="Picture 2" descr="https://prabook.com/web/show-photo.jpg?id=15714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1" y="2208945"/>
            <a:ext cx="3810000" cy="4649056"/>
          </a:xfrm>
          <a:prstGeom prst="rect">
            <a:avLst/>
          </a:prstGeom>
          <a:noFill/>
        </p:spPr>
      </p:pic>
      <p:pic>
        <p:nvPicPr>
          <p:cNvPr id="20484" name="Picture 4" descr="https://pixy.org/src/5/54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53340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Он также смог выделить и обозначить </a:t>
            </a:r>
            <a:r>
              <a:rPr lang="ru-RU" sz="2400" b="1" dirty="0" smtClean="0">
                <a:solidFill>
                  <a:srgbClr val="C00000"/>
                </a:solidFill>
              </a:rPr>
              <a:t>576 </a:t>
            </a:r>
            <a:r>
              <a:rPr lang="ru-RU" sz="2400" dirty="0" smtClean="0"/>
              <a:t>тёмных линий, которые впоследствии были названы </a:t>
            </a:r>
            <a:r>
              <a:rPr lang="ru-RU" sz="2400" b="1" u="sng" dirty="0" smtClean="0">
                <a:solidFill>
                  <a:srgbClr val="C00000"/>
                </a:solidFill>
              </a:rPr>
              <a:t>фраунгоферовыми линиями </a:t>
            </a:r>
            <a:r>
              <a:rPr lang="ru-RU" sz="2400" dirty="0" smtClean="0"/>
              <a:t>солнечного спектра. </a:t>
            </a:r>
          </a:p>
          <a:p>
            <a:r>
              <a:rPr lang="ru-RU" sz="2400" dirty="0" smtClean="0"/>
              <a:t>	Сейчас же в солнечном спектре зарегистрировано более </a:t>
            </a:r>
            <a:r>
              <a:rPr lang="ru-RU" sz="2400" b="1" dirty="0" smtClean="0"/>
              <a:t>30 тысяч </a:t>
            </a:r>
            <a:r>
              <a:rPr lang="ru-RU" sz="2400" dirty="0" smtClean="0"/>
              <a:t>фраунгоферовых линий, принадлежащих </a:t>
            </a:r>
            <a:r>
              <a:rPr lang="ru-RU" sz="2400" b="1" dirty="0" smtClean="0"/>
              <a:t>72</a:t>
            </a:r>
            <a:r>
              <a:rPr lang="ru-RU" sz="2400" dirty="0" smtClean="0"/>
              <a:t> химическим элементам.</a:t>
            </a:r>
            <a:endParaRPr lang="ru-RU" sz="2400" dirty="0"/>
          </a:p>
        </p:txBody>
      </p:sp>
      <p:pic>
        <p:nvPicPr>
          <p:cNvPr id="22530" name="Picture 2" descr="https://ds03.infourok.ru/uploads/ex/0173/0000c4c2-d3048da1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6172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90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Состав Солнца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https://epizodsspace.airbase.ru/01/2u/solnthe/prior/solnt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970805"/>
            <a:ext cx="9639300" cy="5887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ub-anubis-a.akamaized.net/coub_storage/coub/simple/cw_image/3cc71bde1be/a976a4debb9c8a8ea426a/1549656827_0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60197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Их анализ показал, что преобладающим элементом на Солнце является </a:t>
            </a:r>
            <a:r>
              <a:rPr lang="ru-RU" sz="2400" b="1" dirty="0" smtClean="0"/>
              <a:t>водород </a:t>
            </a:r>
            <a:r>
              <a:rPr lang="ru-RU" sz="2400" dirty="0" smtClean="0"/>
              <a:t>— на его долю приходится примерно </a:t>
            </a:r>
            <a:r>
              <a:rPr lang="ru-RU" sz="2400" b="1" dirty="0" smtClean="0"/>
              <a:t>73,5 %</a:t>
            </a:r>
            <a:r>
              <a:rPr lang="ru-RU" sz="2400" dirty="0" smtClean="0"/>
              <a:t> солнечной массы. Ещё почти </a:t>
            </a:r>
            <a:r>
              <a:rPr lang="ru-RU" sz="2400" b="1" dirty="0" smtClean="0"/>
              <a:t>25 % </a:t>
            </a:r>
            <a:r>
              <a:rPr lang="ru-RU" sz="2400" dirty="0" smtClean="0"/>
              <a:t>массы Солнца приходится на </a:t>
            </a:r>
            <a:r>
              <a:rPr lang="ru-RU" sz="2400" b="1" dirty="0" smtClean="0"/>
              <a:t>гелий. </a:t>
            </a:r>
            <a:r>
              <a:rPr lang="ru-RU" sz="2400" dirty="0" smtClean="0"/>
              <a:t>Однако сразу же оговоримся, что данных о соотношении элементов в глубинных слоях Солнца очень и очень немного.</a:t>
            </a:r>
            <a:endParaRPr lang="ru-RU" sz="2400" dirty="0"/>
          </a:p>
        </p:txBody>
      </p:sp>
      <p:pic>
        <p:nvPicPr>
          <p:cNvPr id="23554" name="Picture 2" descr="http://hv12-01-v02n1.altspu.ru/picture/full/1065781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981200"/>
            <a:ext cx="67818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ub-anubis-a.akamaized.net/coub_storage/coub/simple/cw_image/3cc71bde1be/a976a4debb9c8a8ea426a/1549656827_0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60197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Вещество Солнца представляет собой сильно ионизированную плазму, средняя плотность которой составляет порядка </a:t>
            </a:r>
            <a:r>
              <a:rPr lang="ru-RU" sz="2400" b="1" dirty="0" smtClean="0"/>
              <a:t>1400 кг/м</a:t>
            </a:r>
            <a:r>
              <a:rPr lang="ru-RU" sz="2400" b="1" baseline="30000" dirty="0" smtClean="0"/>
              <a:t>3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	Однако по мере приближения к центру Солнца его плотность, как и температура с давлением, достигают максимальных значений.</a:t>
            </a:r>
            <a:endParaRPr lang="ru-RU" sz="2400" dirty="0"/>
          </a:p>
        </p:txBody>
      </p:sp>
      <p:pic>
        <p:nvPicPr>
          <p:cNvPr id="3" name="Рисунок 2" descr="https://fsd.videouroki.net/products/conspekty/astr11/24-sostav-i-stroenie-solnca.files/image0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209800"/>
            <a:ext cx="6248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Огромное давление внутри Солнца обусловлено действием вышележащих слоёв. Силы тяготения стремятся сжать Солнце. 	Этому препятствуют силы упругости горячего газа и давление излучения, идущие из недр и стремящиеся расширить Солнце. 	Тяготение с одной стороны, упругость газов и давление излучения с другой стороны, уравновешивают друг друга. Причём равновесие имеет место во всех слоях от поверхности до центра Солнца. </a:t>
            </a:r>
            <a:r>
              <a:rPr lang="ru-RU" sz="2400" dirty="0" smtClean="0"/>
              <a:t>Такое </a:t>
            </a:r>
            <a:r>
              <a:rPr lang="ru-RU" sz="2400" dirty="0" smtClean="0"/>
              <a:t>состояние Солнца и звёзд называется </a:t>
            </a:r>
            <a:r>
              <a:rPr lang="ru-RU" sz="2400" dirty="0" smtClean="0"/>
              <a:t>  </a:t>
            </a:r>
            <a:r>
              <a:rPr lang="ru-RU" sz="2400" b="1" u="sng" dirty="0" smtClean="0">
                <a:solidFill>
                  <a:srgbClr val="C00000"/>
                </a:solidFill>
              </a:rPr>
              <a:t>гидростатическим  </a:t>
            </a:r>
            <a:r>
              <a:rPr lang="ru-RU" sz="2400" b="1" u="sng" dirty="0" smtClean="0">
                <a:solidFill>
                  <a:srgbClr val="C00000"/>
                </a:solidFill>
              </a:rPr>
              <a:t>равновесием</a:t>
            </a:r>
            <a:r>
              <a:rPr lang="ru-RU" sz="2400" u="sng" dirty="0" smtClean="0">
                <a:solidFill>
                  <a:srgbClr val="C00000"/>
                </a:solidFill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5604" name="Picture 4" descr="https://avatars.mds.yandex.net/get-zen_doc/108872/pub_5c42ffedb5d4ce00ae73a8aa_5c43059983b63e00b5f41585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428999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resent5.com/presentation/-144388655_444333789/imag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82" y="0"/>
            <a:ext cx="91516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ub-anubis-a.akamaized.net/coub_storage/coub/simple/cw_image/3cc71bde1be/a976a4debb9c8a8ea426a/1549656827_0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60197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Эта простая идея была выдвинута в </a:t>
            </a:r>
            <a:r>
              <a:rPr lang="ru-RU" sz="2400" b="1" dirty="0" smtClean="0"/>
              <a:t>1924 г.</a:t>
            </a:r>
            <a:r>
              <a:rPr lang="ru-RU" sz="2400" dirty="0" smtClean="0"/>
              <a:t> английским астрофизиком </a:t>
            </a:r>
            <a:r>
              <a:rPr lang="ru-RU" sz="2400" b="1" dirty="0" smtClean="0">
                <a:solidFill>
                  <a:srgbClr val="C00000"/>
                </a:solidFill>
              </a:rPr>
              <a:t>Артуром Эддингтоном. </a:t>
            </a:r>
          </a:p>
          <a:p>
            <a:r>
              <a:rPr lang="ru-RU" sz="2400" dirty="0" smtClean="0"/>
              <a:t>	Она позволила составить уравнения, по которым рассчитывают модели внутреннего строения «спокойного» Солнца, а также других звёзд. </a:t>
            </a:r>
            <a:endParaRPr lang="ru-RU" sz="2400" dirty="0"/>
          </a:p>
        </p:txBody>
      </p:sp>
      <p:pic>
        <p:nvPicPr>
          <p:cNvPr id="17410" name="Picture 2" descr="https://cdn.britannica.com/43/79843-050-479A91A4/Arthur-Stanley-Eddington-19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31527"/>
            <a:ext cx="6629400" cy="4926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sd.videouroki.net/products/conspekty/astr11/24-sostav-i-stroenie-solnca.files/image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>
                <a:cs typeface="Times New Roman" pitchFamily="18" charset="0"/>
              </a:rPr>
              <a:t>Пришло время поговорить о центральном объекте Солнечной системы — о </a:t>
            </a:r>
            <a:r>
              <a:rPr lang="ru-RU" sz="2400" b="1" u="sng" dirty="0" smtClean="0">
                <a:cs typeface="Times New Roman" pitchFamily="18" charset="0"/>
              </a:rPr>
              <a:t>Солнце</a:t>
            </a:r>
            <a:r>
              <a:rPr lang="ru-RU" sz="2400" u="sng" dirty="0" smtClean="0">
                <a:cs typeface="Times New Roman" pitchFamily="18" charset="0"/>
              </a:rPr>
              <a:t>. </a:t>
            </a:r>
          </a:p>
          <a:p>
            <a:r>
              <a:rPr lang="ru-RU" sz="2400" dirty="0" smtClean="0">
                <a:cs typeface="Times New Roman" pitchFamily="18" charset="0"/>
              </a:rPr>
              <a:t>	Оно занимает исключительное положение в нашей с вами жизни. Солнце обеспечивает нас светом, теплом, а также является источником всех видов энергии, используемых человечеством.</a:t>
            </a:r>
            <a:endParaRPr lang="ru-RU" sz="2400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	Такие модели показывают зависимость физических свойств звёздного вещества (и, в частности, Солнца) от глубины.</a:t>
            </a:r>
            <a:endParaRPr lang="ru-RU" sz="2800" dirty="0"/>
          </a:p>
        </p:txBody>
      </p:sp>
      <p:pic>
        <p:nvPicPr>
          <p:cNvPr id="3" name="Рисунок 2" descr="https://fsd.videouroki.net/products/conspekty/astr11/24-sostav-i-stroenie-solnca.files/image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luckclub.ru/images/luckclub/2019/12/stroenie-solnts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47775"/>
            <a:ext cx="6096000" cy="56102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371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Внутреннее строение Солнца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2200" y="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Данная модель Солнца даёт основания предполагать, что в центре нашей звезды находится </a:t>
            </a:r>
            <a:r>
              <a:rPr lang="ru-RU" b="1" dirty="0" smtClean="0"/>
              <a:t>ядро</a:t>
            </a:r>
            <a:r>
              <a:rPr lang="ru-RU" dirty="0" smtClean="0"/>
              <a:t>, радиус которого может достигать примерно 150—175 тыс. километров.</a:t>
            </a:r>
            <a:endParaRPr lang="ru-RU" dirty="0"/>
          </a:p>
        </p:txBody>
      </p:sp>
      <p:pic>
        <p:nvPicPr>
          <p:cNvPr id="14338" name="Picture 2" descr="https://myslide.ru/documents_7/3cfa78512c44ad99596bb4991da0f38b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	</a:t>
            </a:r>
            <a:r>
              <a:rPr lang="ru-RU" sz="2400" b="1" u="sng" dirty="0" smtClean="0">
                <a:solidFill>
                  <a:srgbClr val="C00000"/>
                </a:solidFill>
              </a:rPr>
              <a:t>Солнце</a:t>
            </a:r>
            <a:r>
              <a:rPr lang="ru-RU" sz="2400" dirty="0" smtClean="0"/>
              <a:t> — это типичный представитель звёзд, представляющий собой </a:t>
            </a:r>
            <a:r>
              <a:rPr lang="ru-RU" sz="2400" b="1" i="1" dirty="0" smtClean="0"/>
              <a:t>раскалённый плазменный шар. </a:t>
            </a:r>
          </a:p>
          <a:p>
            <a:r>
              <a:rPr lang="ru-RU" sz="2400" dirty="0" smtClean="0"/>
              <a:t>	Его масса примерно равна 2 ∙ 10</a:t>
            </a:r>
            <a:r>
              <a:rPr lang="ru-RU" sz="2400" baseline="30000" dirty="0" smtClean="0"/>
              <a:t>30</a:t>
            </a:r>
            <a:r>
              <a:rPr lang="ru-RU" sz="2400" dirty="0" smtClean="0"/>
              <a:t> килограммам, что в 333 000 раз больше массы Земли, и составляет почти </a:t>
            </a:r>
            <a:r>
              <a:rPr lang="ru-RU" sz="2400" b="1" dirty="0" smtClean="0"/>
              <a:t>99,87 %</a:t>
            </a:r>
            <a:r>
              <a:rPr lang="ru-RU" sz="2400" dirty="0" smtClean="0"/>
              <a:t> суммарной массы всех тел Солнечной системы. </a:t>
            </a:r>
          </a:p>
          <a:p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12290" name="Picture 2" descr="https://factymira.ru/wp-content/uploads/2017/10/10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69259"/>
            <a:ext cx="9144000" cy="4988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avatars.mds.yandex.net/get-zen_doc/1710676/pub_5e1f8da44e057700b0ab9999_5e20cf565ba2b500c490dbd3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864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	Средний диаметр Солнца в </a:t>
            </a:r>
            <a:r>
              <a:rPr lang="ru-RU" sz="2800" b="1" dirty="0" smtClean="0"/>
              <a:t>109 раз </a:t>
            </a:r>
            <a:r>
              <a:rPr lang="ru-RU" sz="2800" dirty="0" smtClean="0"/>
              <a:t>превышает диаметр нашей планеты. </a:t>
            </a:r>
          </a:p>
          <a:p>
            <a:r>
              <a:rPr lang="ru-RU" sz="2800" dirty="0" smtClean="0"/>
              <a:t>	А его объём в </a:t>
            </a:r>
            <a:r>
              <a:rPr lang="ru-RU" sz="2800" b="1" dirty="0" smtClean="0"/>
              <a:t>1 301 019 раз </a:t>
            </a:r>
            <a:r>
              <a:rPr lang="ru-RU" sz="2800" dirty="0" smtClean="0"/>
              <a:t>больше объёма Земли.</a:t>
            </a:r>
            <a:endParaRPr lang="ru-RU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106" name="Picture 2" descr="https://in-space.ru/wp-content/uploads/2015/11/sdo-potryasayushhij-snimok-solnt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605695" cy="63246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5867400"/>
            <a:ext cx="9296400" cy="990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Характеристики Солнца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-94059"/>
            <a:ext cx="9144000" cy="36933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	Такой гигантский плазменный шар излучает в космическое пространство колоссальный по мощности поток излучения.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Однако Земля получает всего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одну двухмиллиардную долю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солнечного излучения. При этом измерения за пределами земной атмосферы показали, что на поверхность площадью 1 м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расположенную перпендикулярно солнечным лучам, ежесекундно поступает энергия, практически не меняющаяся в течение длительного промежутка времени.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Эта величина была названа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солнечной постоянной: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3" name="Рисунок 5" descr="https://fsd.videouroki.net/products/conspekty/astr11/24-sostav-i-stroenie-solnca.files/image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276600"/>
            <a:ext cx="4259356" cy="16002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4" name="Прямоугольник 3"/>
          <p:cNvSpPr/>
          <p:nvPr/>
        </p:nvSpPr>
        <p:spPr>
          <a:xfrm>
            <a:off x="0" y="4876800"/>
            <a:ext cx="9144000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	</a:t>
            </a:r>
            <a:r>
              <a:rPr lang="ru-RU" sz="2400" b="1" dirty="0" smtClean="0">
                <a:solidFill>
                  <a:srgbClr val="C00000"/>
                </a:solidFill>
              </a:rPr>
              <a:t>1) </a:t>
            </a:r>
            <a:r>
              <a:rPr lang="ru-RU" sz="2400" b="1" u="sng" dirty="0" smtClean="0">
                <a:solidFill>
                  <a:srgbClr val="C00000"/>
                </a:solidFill>
              </a:rPr>
              <a:t>Солнечная </a:t>
            </a:r>
            <a:r>
              <a:rPr lang="ru-RU" sz="2400" b="1" u="sng" dirty="0" smtClean="0">
                <a:solidFill>
                  <a:srgbClr val="C00000"/>
                </a:solidFill>
              </a:rPr>
              <a:t>постоянная – </a:t>
            </a:r>
            <a:r>
              <a:rPr lang="ru-RU" sz="2400" dirty="0" smtClean="0"/>
              <a:t>это  суммарный поток солнечного излучения, проходящий  за единицу времени через единичную площадку, ориентированную   перпендикулярно потоку, на расстоянии  1а.е.  от Солнца вне  земной атмосферы.</a:t>
            </a: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	Второй не менее важной характеристикой Солнца является его </a:t>
            </a:r>
            <a:r>
              <a:rPr lang="ru-RU" sz="2800" b="1" dirty="0" smtClean="0">
                <a:solidFill>
                  <a:srgbClr val="C00000"/>
                </a:solidFill>
              </a:rPr>
              <a:t>2)светимость</a:t>
            </a:r>
            <a:r>
              <a:rPr lang="ru-RU" sz="2800" dirty="0" smtClean="0">
                <a:solidFill>
                  <a:srgbClr val="C00000"/>
                </a:solidFill>
              </a:rPr>
              <a:t> </a:t>
            </a:r>
            <a:r>
              <a:rPr lang="ru-RU" sz="2800" dirty="0" smtClean="0"/>
              <a:t>или полное количество энергии, излучаемое Солнцем по всем направлениям за единицу времени. </a:t>
            </a:r>
          </a:p>
          <a:p>
            <a:r>
              <a:rPr lang="ru-RU" sz="2800" dirty="0" smtClean="0"/>
              <a:t>	Она определяется как произведение величины солнечной постоянной и площади сферы радиусом в одну астрономическую единицу:</a:t>
            </a:r>
          </a:p>
          <a:p>
            <a:pPr algn="ctr"/>
            <a:r>
              <a:rPr lang="ru-RU" sz="2800" b="1" i="1" dirty="0" smtClean="0"/>
              <a:t>L</a:t>
            </a:r>
            <a:r>
              <a:rPr lang="ru-RU" sz="2800" b="1" baseline="-25000" dirty="0" smtClean="0"/>
              <a:t>⨀</a:t>
            </a:r>
            <a:r>
              <a:rPr lang="ru-RU" sz="2800" b="1" dirty="0" smtClean="0"/>
              <a:t> = </a:t>
            </a:r>
            <a:r>
              <a:rPr lang="ru-RU" sz="2800" b="1" i="1" dirty="0" smtClean="0"/>
              <a:t>E</a:t>
            </a:r>
            <a:r>
              <a:rPr lang="ru-RU" sz="2800" b="1" dirty="0" smtClean="0"/>
              <a:t> ∙ 4π</a:t>
            </a:r>
            <a:r>
              <a:rPr lang="ru-RU" sz="2800" b="1" i="1" dirty="0" smtClean="0"/>
              <a:t>R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.</a:t>
            </a:r>
            <a:endParaRPr lang="ru-RU" sz="2800" dirty="0"/>
          </a:p>
        </p:txBody>
      </p:sp>
      <p:pic>
        <p:nvPicPr>
          <p:cNvPr id="10244" name="Picture 4" descr="https://cdnimg.rg.ru/img/content/206/05/19/iStock-1198303044_d_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562514"/>
            <a:ext cx="5105400" cy="3295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3200" dirty="0" smtClean="0"/>
              <a:t>Подставив в уравнение значения входящих в него величин и проведя необходимые вычисления, получаем, что светимость нашей звезды составляет примерно </a:t>
            </a:r>
            <a:r>
              <a:rPr lang="ru-RU" sz="3200" b="1" dirty="0" smtClean="0">
                <a:solidFill>
                  <a:srgbClr val="C00000"/>
                </a:solidFill>
              </a:rPr>
              <a:t>3,86 ∙ 10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26</a:t>
            </a:r>
            <a:r>
              <a:rPr lang="ru-RU" sz="3200" b="1" dirty="0" smtClean="0">
                <a:solidFill>
                  <a:srgbClr val="C00000"/>
                </a:solidFill>
              </a:rPr>
              <a:t> Вт.</a:t>
            </a:r>
          </a:p>
          <a:p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9220" name="Picture 4" descr="https://blog.stanis.ru/imgs/50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239246" cy="4983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2369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С Земли мы видим диск Солнца — ослепительный жёлтый (реже белый) круг со средним угловым диаметром около 32’. Это видимый слой атмосферы Солнца — </a:t>
            </a:r>
            <a:r>
              <a:rPr lang="ru-RU" sz="2800" b="1" u="sng" dirty="0" smtClean="0">
                <a:solidFill>
                  <a:srgbClr val="C00000"/>
                </a:solidFill>
              </a:rPr>
              <a:t>фотосфера</a:t>
            </a:r>
            <a:r>
              <a:rPr lang="ru-RU" sz="2800" u="sng" dirty="0" smtClean="0">
                <a:solidFill>
                  <a:srgbClr val="C00000"/>
                </a:solidFill>
              </a:rPr>
              <a:t>. </a:t>
            </a:r>
          </a:p>
          <a:p>
            <a:r>
              <a:rPr lang="ru-RU" sz="2400" dirty="0" smtClean="0"/>
              <a:t>	Она даёт основную часть излучения Солнца. При этом считается, что Солнце излучает энергию, как абсолютно чёрное тело. </a:t>
            </a:r>
            <a:endParaRPr lang="ru-RU" sz="2400" dirty="0"/>
          </a:p>
        </p:txBody>
      </p:sp>
      <p:pic>
        <p:nvPicPr>
          <p:cNvPr id="8194" name="Picture 2" descr="https://stihi.ru/pics/2016/04/04/1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438400"/>
            <a:ext cx="822960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	</a:t>
            </a:r>
            <a:r>
              <a:rPr lang="ru-RU" sz="2400" b="1" u="sng" dirty="0" smtClean="0">
                <a:solidFill>
                  <a:srgbClr val="C00000"/>
                </a:solidFill>
                <a:cs typeface="Times New Roman" pitchFamily="18" charset="0"/>
              </a:rPr>
              <a:t>Солнце</a:t>
            </a:r>
            <a:r>
              <a:rPr lang="ru-RU" sz="2400" u="sng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— это всего лишь одна из около </a:t>
            </a:r>
            <a:r>
              <a:rPr lang="ru-RU" sz="2400" b="1" dirty="0" smtClean="0">
                <a:cs typeface="Times New Roman" pitchFamily="18" charset="0"/>
              </a:rPr>
              <a:t>200 млрд. звёзд</a:t>
            </a:r>
            <a:r>
              <a:rPr lang="ru-RU" sz="2400" dirty="0" smtClean="0">
                <a:cs typeface="Times New Roman" pitchFamily="18" charset="0"/>
              </a:rPr>
              <a:t> нашей Галактики. Детально изучая его физическую природу, мы, скорее всего, получаем важнейшие сведения о природе остальных звёзд и процессах, проходящих в них.</a:t>
            </a:r>
            <a:endParaRPr lang="ru-RU" sz="2400" dirty="0">
              <a:cs typeface="Times New Roman" pitchFamily="18" charset="0"/>
            </a:endParaRPr>
          </a:p>
        </p:txBody>
      </p:sp>
      <p:pic>
        <p:nvPicPr>
          <p:cNvPr id="14338" name="Picture 2" descr="https://coub-anubis-a.akamaized.net/coub_storage/coub/simple/cw_image/3cc71bde1be/a976a4debb9c8a8ea426a/1549656827_0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1"/>
            <a:ext cx="914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Температура фотосферы примерно равна </a:t>
            </a:r>
            <a:r>
              <a:rPr lang="ru-RU" sz="2400" b="1" dirty="0" smtClean="0"/>
              <a:t>5745 К. </a:t>
            </a:r>
          </a:p>
          <a:p>
            <a:r>
              <a:rPr lang="ru-RU" sz="2400" dirty="0" smtClean="0"/>
              <a:t>Очевидно, что такая высока температура может поддерживаться лишь за счёт постоянного притока энергии из недр Солнца.</a:t>
            </a:r>
            <a:endParaRPr lang="ru-RU" sz="2400" dirty="0"/>
          </a:p>
        </p:txBody>
      </p:sp>
      <p:pic>
        <p:nvPicPr>
          <p:cNvPr id="3" name="Рисунок 2" descr="https://fsd.videouroki.net/products/conspekty/astr11/24-sostav-i-stroenie-solnca.files/image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6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Вы уже знаете, что наша звезда излучает свет и тепло более </a:t>
            </a:r>
            <a:r>
              <a:rPr lang="ru-RU" sz="2400" b="1" dirty="0" smtClean="0"/>
              <a:t>4,5</a:t>
            </a:r>
            <a:r>
              <a:rPr lang="ru-RU" sz="2400" dirty="0" smtClean="0"/>
              <a:t> </a:t>
            </a:r>
            <a:r>
              <a:rPr lang="ru-RU" sz="2400" b="1" dirty="0" smtClean="0"/>
              <a:t>миллиардов лет. </a:t>
            </a:r>
            <a:r>
              <a:rPr lang="ru-RU" sz="2400" dirty="0" smtClean="0"/>
              <a:t>Конечно же, долгое время учёные не могли найти ответ на главный вопрос о том, что является «топливом», за счёт которого Солнце вырабатывает столь огромное количество энергии в течении такого длительного промежутка времени.</a:t>
            </a:r>
            <a:endParaRPr lang="ru-RU" sz="2400" dirty="0"/>
          </a:p>
        </p:txBody>
      </p:sp>
      <p:pic>
        <p:nvPicPr>
          <p:cNvPr id="6146" name="Picture 2" descr="http://taynymira.ucoz.ru/Kosmos/a49d2e32e3ec0c2752ad98e878077d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81200"/>
            <a:ext cx="76200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Например, </a:t>
            </a:r>
            <a:r>
              <a:rPr lang="ru-RU" sz="2400" b="1" dirty="0" smtClean="0"/>
              <a:t>Уильям Гершель </a:t>
            </a:r>
            <a:r>
              <a:rPr lang="ru-RU" sz="2400" dirty="0" smtClean="0"/>
              <a:t>считал, что Солнце — это холодное и твёрдое тело, которое окружено огромным огненным океаном. </a:t>
            </a:r>
          </a:p>
          <a:p>
            <a:r>
              <a:rPr lang="ru-RU" sz="2400" dirty="0" smtClean="0"/>
              <a:t>	Правда, в этом случае такой океан должен был полностью выгореть через несколько тысяч лет после начала горения. 	</a:t>
            </a:r>
            <a:endParaRPr lang="ru-RU" sz="2400" dirty="0"/>
          </a:p>
        </p:txBody>
      </p:sp>
      <p:pic>
        <p:nvPicPr>
          <p:cNvPr id="5122" name="Picture 2" descr="https://astronomy.com/~/media/7418444415B546078D1FC28667CE2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981200"/>
            <a:ext cx="35814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/>
              <a:t>А </a:t>
            </a:r>
            <a:r>
              <a:rPr lang="ru-RU" sz="2000" b="1" dirty="0" smtClean="0"/>
              <a:t>Герман Гельмгольц </a:t>
            </a:r>
            <a:r>
              <a:rPr lang="ru-RU" sz="2000" dirty="0" smtClean="0"/>
              <a:t>предполагал, что увеличение внутренней энергии и как следствие увеличение температуры Солнца происходит из-за </a:t>
            </a:r>
            <a:r>
              <a:rPr lang="ru-RU" sz="2000" b="1" i="1" dirty="0" smtClean="0"/>
              <a:t>его медленного гравитационного сжатия. </a:t>
            </a:r>
            <a:r>
              <a:rPr lang="ru-RU" sz="2000" dirty="0" smtClean="0"/>
              <a:t>Чтобы компенсировать потери энергии на излучение, достаточно было бы, чтобы диаметр Солнца ежегодно уменьшался на 75 метров. </a:t>
            </a:r>
          </a:p>
          <a:p>
            <a:r>
              <a:rPr lang="ru-RU" sz="2000" dirty="0" smtClean="0"/>
              <a:t>	Но в этом случае срок «службы» Солнца увеличивался до нескольких миллионов лет, но никак не до миллиардов.</a:t>
            </a:r>
            <a:endParaRPr lang="ru-RU" sz="2000" dirty="0"/>
          </a:p>
        </p:txBody>
      </p:sp>
      <p:pic>
        <p:nvPicPr>
          <p:cNvPr id="48130" name="Picture 2" descr="https://myslide.ru/documents_7/cfd508d193b84816ad5a3dfdb3b12757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5950"/>
            <a:ext cx="9144000" cy="4972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И лишь в </a:t>
            </a:r>
            <a:r>
              <a:rPr lang="ru-RU" sz="2400" b="1" dirty="0" smtClean="0"/>
              <a:t>30-х годах ХХ в. </a:t>
            </a:r>
            <a:r>
              <a:rPr lang="ru-RU" sz="2400" dirty="0" smtClean="0"/>
              <a:t>американский астрофизик </a:t>
            </a:r>
            <a:r>
              <a:rPr lang="ru-RU" sz="2400" dirty="0" err="1" smtClean="0"/>
              <a:t>Ханс</a:t>
            </a:r>
            <a:r>
              <a:rPr lang="ru-RU" sz="2400" dirty="0" smtClean="0"/>
              <a:t> Альбрехт </a:t>
            </a:r>
            <a:r>
              <a:rPr lang="ru-RU" sz="2400" dirty="0" err="1" smtClean="0"/>
              <a:t>Бетэ</a:t>
            </a:r>
            <a:r>
              <a:rPr lang="ru-RU" sz="2400" dirty="0" smtClean="0"/>
              <a:t> высказал предположение о том, что энергию Солнце получает за счёт </a:t>
            </a:r>
            <a:r>
              <a:rPr lang="ru-RU" sz="2400" b="1" u="sng" dirty="0" smtClean="0">
                <a:solidFill>
                  <a:srgbClr val="C00000"/>
                </a:solidFill>
              </a:rPr>
              <a:t>термоядерных реакций</a:t>
            </a:r>
            <a:r>
              <a:rPr lang="ru-RU" sz="2400" u="sng" dirty="0" smtClean="0">
                <a:solidFill>
                  <a:srgbClr val="C00000"/>
                </a:solidFill>
              </a:rPr>
              <a:t>, </a:t>
            </a:r>
            <a:r>
              <a:rPr lang="ru-RU" sz="2400" dirty="0" smtClean="0"/>
              <a:t>происходящих в его недрах.</a:t>
            </a:r>
            <a:endParaRPr lang="ru-RU" sz="2400" dirty="0"/>
          </a:p>
        </p:txBody>
      </p:sp>
      <p:pic>
        <p:nvPicPr>
          <p:cNvPr id="3" name="Рисунок 2" descr="https://fsd.videouroki.net/products/conspekty/astr11/24-sostav-i-stroenie-solnca.files/image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Им же был открыт </a:t>
            </a:r>
            <a:r>
              <a:rPr lang="ru-RU" sz="2400" b="1" dirty="0" smtClean="0">
                <a:solidFill>
                  <a:srgbClr val="C00000"/>
                </a:solidFill>
              </a:rPr>
              <a:t>водородный</a:t>
            </a:r>
            <a:r>
              <a:rPr lang="ru-RU" sz="2400" dirty="0" smtClean="0"/>
              <a:t> (или </a:t>
            </a:r>
            <a:r>
              <a:rPr lang="ru-RU" sz="2400" dirty="0" err="1" smtClean="0"/>
              <a:t>протон-протонный</a:t>
            </a:r>
            <a:r>
              <a:rPr lang="ru-RU" sz="2400" dirty="0" smtClean="0"/>
              <a:t>) </a:t>
            </a:r>
            <a:r>
              <a:rPr lang="ru-RU" sz="2400" b="1" dirty="0" smtClean="0">
                <a:solidFill>
                  <a:srgbClr val="C00000"/>
                </a:solidFill>
              </a:rPr>
              <a:t>цикл </a:t>
            </a:r>
            <a:r>
              <a:rPr lang="ru-RU" sz="2400" dirty="0" smtClean="0"/>
              <a:t>— цепочка из трёх термоядерных реакций, приводящая к образованию гелия из водорода:</a:t>
            </a:r>
            <a:endParaRPr lang="ru-RU" sz="2400" dirty="0"/>
          </a:p>
        </p:txBody>
      </p:sp>
      <p:pic>
        <p:nvPicPr>
          <p:cNvPr id="3" name="Рисунок 2" descr="https://fsd.videouroki.net/products/conspekty/astr11/24-sostav-i-stroenie-solnca.files/image0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69342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fsd.videouroki.net/products/conspekty/astr11/24-sostav-i-stroenie-solnca.files/image0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209800"/>
            <a:ext cx="69342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fsd.videouroki.net/products/conspekty/astr11/24-sostav-i-stroenie-solnca.files/image0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276600"/>
            <a:ext cx="69342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4267201"/>
            <a:ext cx="9144000" cy="255454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000" dirty="0" smtClean="0"/>
              <a:t>	Сначала два протона (а протон – это название ядра водорода) сливаются друг с другом и образуют </a:t>
            </a:r>
            <a:r>
              <a:rPr lang="ru-RU" sz="2000" b="1" dirty="0" smtClean="0"/>
              <a:t>дейтрон </a:t>
            </a:r>
            <a:r>
              <a:rPr lang="ru-RU" sz="2000" dirty="0" smtClean="0"/>
              <a:t>– ядро дейтерия, одного из изотопов водорода. </a:t>
            </a:r>
          </a:p>
          <a:p>
            <a:r>
              <a:rPr lang="ru-RU" sz="2000" dirty="0" smtClean="0"/>
              <a:t>	Далее дейтрон сталкивается ещё с одним протоном, в результате возникает изотоп </a:t>
            </a:r>
            <a:r>
              <a:rPr lang="ru-RU" sz="2000" b="1" dirty="0" smtClean="0"/>
              <a:t>гелий-3. </a:t>
            </a:r>
            <a:r>
              <a:rPr lang="ru-RU" sz="2000" dirty="0" smtClean="0"/>
              <a:t>Наконец, два ядра гелия-3 также сливаются, что приводит к образованию </a:t>
            </a:r>
            <a:r>
              <a:rPr lang="ru-RU" sz="2000" b="1" dirty="0" smtClean="0"/>
              <a:t>гелия-4</a:t>
            </a:r>
            <a:r>
              <a:rPr lang="ru-RU" sz="2000" dirty="0" smtClean="0"/>
              <a:t> и освобождению 2 протонов. </a:t>
            </a:r>
          </a:p>
          <a:p>
            <a:r>
              <a:rPr lang="ru-RU" sz="2000" dirty="0" smtClean="0"/>
              <a:t>	Получается, что в ходе цикла этих реакций из 4 протонов получается 1 ядро гелия-4, при этом выделяется некоторое количество энергии.</a:t>
            </a:r>
            <a:endParaRPr lang="ru-RU" sz="20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avatars.mds.yandex.net/get-zen_doc/1900266/pub_5d21c2e391645e00ac3485c8_5d21c72fcdfaf700ad8fc043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2484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Реакция термоядерного синтеза на солнце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3200" dirty="0" smtClean="0"/>
              <a:t>	Чтобы представить, какое огромное количество энергии выделяется Солнцем в результате превращения водорода в гелий, достаточно знать, что в среднем оно теряет примерно </a:t>
            </a:r>
            <a:r>
              <a:rPr lang="ru-RU" sz="3200" b="1" dirty="0" smtClean="0">
                <a:solidFill>
                  <a:srgbClr val="C00000"/>
                </a:solidFill>
              </a:rPr>
              <a:t>4 миллиона тонн водорода в секунду!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rusinfo.info/wp-content/uploads/0/0/b/00b502bff1c1097d060bf0a1290f13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52699"/>
            <a:ext cx="9144000" cy="4305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Эволюция Солнца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682" name="Picture 2" descr="https://images.fineartamerica.com/images-medium-large/life-cycle-of-the-sun-artwork-jose-antonio-pe-c3-91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4000" cy="5791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800" dirty="0" smtClean="0"/>
              <a:t>На первый взгляд, эта величина может показаться огромной. Однако она ничтожна, по сравнению с полной массой Солнца. А расчёты специалистов показывают, что «топлива» в его недрах достаточно для поддержания термоядерных реакций ещё в течение примерно </a:t>
            </a:r>
            <a:r>
              <a:rPr lang="ru-RU" sz="2800" b="1" dirty="0" smtClean="0">
                <a:solidFill>
                  <a:srgbClr val="C00000"/>
                </a:solidFill>
              </a:rPr>
              <a:t>5 миллиардов лет.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	</a:t>
            </a:r>
            <a:r>
              <a:rPr lang="ru-RU" sz="2800" dirty="0" smtClean="0"/>
              <a:t>После этого в недрах Солнца начнутся необратимые реакции, которые приведут к его гибели.</a:t>
            </a:r>
            <a:endParaRPr lang="ru-RU" sz="2800" dirty="0"/>
          </a:p>
        </p:txBody>
      </p:sp>
      <p:pic>
        <p:nvPicPr>
          <p:cNvPr id="1026" name="Picture 2" descr="https://shkrudnev.com/images/downloads/pictures/publikatsii/KNIGA/kniga_1/glava_1/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4000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400" b="1" u="sng" dirty="0" smtClean="0"/>
              <a:t>Солнце </a:t>
            </a:r>
            <a:r>
              <a:rPr lang="ru-RU" sz="2400" dirty="0" smtClean="0"/>
              <a:t>– ближайшая к нам звезда Вселенной, относится к разряду желтых карликов. </a:t>
            </a:r>
            <a:endParaRPr lang="ru-RU" sz="2400" dirty="0"/>
          </a:p>
        </p:txBody>
      </p:sp>
      <p:pic>
        <p:nvPicPr>
          <p:cNvPr id="2050" name="Picture 2" descr="https://i.artfile.ru/1920x1200_871917_%5bwww.ArtFile.ru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5714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638800"/>
            <a:ext cx="9144000" cy="1219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rgbClr val="C00000"/>
                </a:solidFill>
              </a:rPr>
              <a:t>Жёлтый карлик</a:t>
            </a:r>
            <a:r>
              <a:rPr lang="ru-RU" sz="2000" dirty="0" smtClean="0">
                <a:solidFill>
                  <a:schemeClr val="tx1"/>
                </a:solidFill>
              </a:rPr>
              <a:t> — </a:t>
            </a:r>
            <a:r>
              <a:rPr lang="ru-RU" sz="2000" b="1" dirty="0" smtClean="0">
                <a:solidFill>
                  <a:schemeClr val="tx1"/>
                </a:solidFill>
              </a:rPr>
              <a:t>класс небольших звёзд главной последовательности, имеющих массу от 0,8 до 1,2 массы Солнца и температуру поверхности 5000—6000 K. </a:t>
            </a:r>
            <a:r>
              <a:rPr lang="ru-RU" sz="2000" dirty="0" smtClean="0">
                <a:solidFill>
                  <a:schemeClr val="tx1"/>
                </a:solidFill>
              </a:rPr>
              <a:t>(более горячие звёзды человеком визуально будут восприниматься как голубоватые или </a:t>
            </a:r>
            <a:r>
              <a:rPr lang="ru-RU" sz="2000" dirty="0" err="1" smtClean="0">
                <a:solidFill>
                  <a:schemeClr val="tx1"/>
                </a:solidFill>
              </a:rPr>
              <a:t>голубые</a:t>
            </a:r>
            <a:r>
              <a:rPr lang="ru-RU" sz="2000" dirty="0" smtClean="0">
                <a:solidFill>
                  <a:schemeClr val="tx1"/>
                </a:solidFill>
              </a:rPr>
              <a:t>).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Атмосфера Солнца и солнечная активность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0178" name="Picture 2" descr="https://sun9-65.userapi.com/c855020/v855020849/150942/Q4lrExHV8g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361"/>
            <a:ext cx="9144000" cy="62436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8774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 smtClean="0"/>
              <a:t>	</a:t>
            </a:r>
            <a:r>
              <a:rPr lang="ru-RU" sz="2800" b="1" dirty="0" smtClean="0"/>
              <a:t>Солнечная атмосфера состоит из нескольких слоёв: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фотосферы,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хромосферы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короны.</a:t>
            </a:r>
            <a:endParaRPr lang="ru-RU" sz="2800" dirty="0"/>
          </a:p>
        </p:txBody>
      </p:sp>
      <p:pic>
        <p:nvPicPr>
          <p:cNvPr id="51202" name="Picture 2" descr="https://mypresentation.ru/documents_6/c7b8e974455c9a281d10d9ce88f36b50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	</a:t>
            </a:r>
            <a:r>
              <a:rPr lang="ru-RU" sz="2800" b="1" dirty="0" smtClean="0"/>
              <a:t>Фотосфера</a:t>
            </a:r>
            <a:r>
              <a:rPr lang="ru-RU" sz="2800" dirty="0" smtClean="0"/>
              <a:t> — это самый нижний слой солнечной атмосферы. Её толщина не превышает и 300 километров.</a:t>
            </a:r>
            <a:endParaRPr lang="ru-RU" sz="2800" dirty="0"/>
          </a:p>
        </p:txBody>
      </p:sp>
      <p:pic>
        <p:nvPicPr>
          <p:cNvPr id="53250" name="Picture 2" descr="https://fsd.videouroki.net/products/conspekty/astr11/25-atmosfera-solnca-i-solnechnaya-aktivnost.files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990600"/>
            <a:ext cx="5964093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Температура фотосферы по мере приближения к её внешнему краю уменьшается с </a:t>
            </a:r>
            <a:r>
              <a:rPr lang="ru-RU" sz="2400" b="1" dirty="0" smtClean="0"/>
              <a:t>6600 К </a:t>
            </a:r>
            <a:r>
              <a:rPr lang="ru-RU" sz="2400" dirty="0" smtClean="0"/>
              <a:t>до </a:t>
            </a:r>
            <a:r>
              <a:rPr lang="ru-RU" sz="2400" b="1" dirty="0" smtClean="0"/>
              <a:t>4400 К. </a:t>
            </a:r>
          </a:p>
          <a:p>
            <a:r>
              <a:rPr lang="ru-RU" sz="2400" dirty="0" smtClean="0"/>
              <a:t>	При таких температурах раскалённый газ излучает энергию преимущественно в оптическом диапазоне волн. Именно этот нижний слой атмосферы, видимый как желтовато-яркий диск, зрительно воспринимается нами как Солнце.</a:t>
            </a:r>
            <a:endParaRPr lang="ru-RU" sz="2400" dirty="0"/>
          </a:p>
        </p:txBody>
      </p:sp>
      <p:pic>
        <p:nvPicPr>
          <p:cNvPr id="54274" name="Picture 2" descr="https://www.sunhome.ru/i/foto/155/solnce-vstaet-prodolzhenie3.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362200"/>
            <a:ext cx="60960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При близком рассмотрении фотосферы можно заметить, что её поверхность состоит как бы из отдельных зёрен — </a:t>
            </a:r>
            <a:r>
              <a:rPr lang="ru-RU" sz="2400" b="1" u="sng" dirty="0" smtClean="0"/>
              <a:t>гранул</a:t>
            </a:r>
            <a:r>
              <a:rPr lang="ru-RU" sz="2400" u="sng" dirty="0" smtClean="0"/>
              <a:t>. </a:t>
            </a:r>
          </a:p>
          <a:p>
            <a:r>
              <a:rPr lang="ru-RU" sz="2400" dirty="0" smtClean="0"/>
              <a:t>	Это огромные пузыри плазмы, диаметр которых может достигать 700—1000 километров.</a:t>
            </a:r>
            <a:endParaRPr lang="ru-RU" dirty="0"/>
          </a:p>
        </p:txBody>
      </p:sp>
      <p:pic>
        <p:nvPicPr>
          <p:cNvPr id="55298" name="Picture 2" descr="https://fsd.videouroki.net/products/conspekty/astr11/25-atmosfera-solnca-i-solnechnaya-aktivnost.files/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17269"/>
            <a:ext cx="9144000" cy="52407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Существует одна такая гранула недолго — в среднем 5—10 минут. Затем на её месте появляется новая гранула, которая будет отличаться от прежней по форме и размерам. </a:t>
            </a:r>
          </a:p>
          <a:p>
            <a:r>
              <a:rPr lang="ru-RU" sz="2400" dirty="0" smtClean="0"/>
              <a:t>	</a:t>
            </a:r>
            <a:r>
              <a:rPr lang="ru-RU" sz="2400" b="1" dirty="0" smtClean="0"/>
              <a:t>Процесс постоянного возникновения и исчезновения гранул в фотосфере называется </a:t>
            </a:r>
            <a:r>
              <a:rPr lang="ru-RU" sz="2400" b="1" u="sng" dirty="0" smtClean="0">
                <a:solidFill>
                  <a:srgbClr val="C00000"/>
                </a:solidFill>
              </a:rPr>
              <a:t>грануляцией.</a:t>
            </a:r>
          </a:p>
          <a:p>
            <a:endParaRPr lang="ru-RU" sz="2400" b="1" u="sng" dirty="0">
              <a:solidFill>
                <a:srgbClr val="C00000"/>
              </a:solidFill>
            </a:endParaRPr>
          </a:p>
        </p:txBody>
      </p:sp>
      <p:pic>
        <p:nvPicPr>
          <p:cNvPr id="56322" name="Picture 2" descr="https://cdn-st2.rtr-vesti.ru/p/o_14883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5136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Наиболее приметными и самыми известными объектами фотосферы Солнца являются </a:t>
            </a:r>
            <a:r>
              <a:rPr lang="ru-RU" sz="2400" b="1" u="sng" dirty="0" smtClean="0">
                <a:solidFill>
                  <a:srgbClr val="C00000"/>
                </a:solidFill>
              </a:rPr>
              <a:t>солнечные пятна.</a:t>
            </a:r>
            <a:r>
              <a:rPr lang="ru-RU" sz="2400" u="sng" dirty="0" smtClean="0">
                <a:solidFill>
                  <a:srgbClr val="C00000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	</a:t>
            </a:r>
            <a:r>
              <a:rPr lang="ru-RU" sz="2400" dirty="0" smtClean="0"/>
              <a:t>Их диаметр может достигать </a:t>
            </a:r>
            <a:r>
              <a:rPr lang="ru-RU" sz="2400" b="1" dirty="0" smtClean="0"/>
              <a:t>200 000 километров</a:t>
            </a:r>
            <a:r>
              <a:rPr lang="ru-RU" sz="2400" dirty="0" smtClean="0"/>
              <a:t>, что существенно больше диаметра нашей планеты. 	</a:t>
            </a:r>
            <a:endParaRPr lang="ru-RU" sz="2400" dirty="0"/>
          </a:p>
        </p:txBody>
      </p:sp>
      <p:pic>
        <p:nvPicPr>
          <p:cNvPr id="57348" name="Picture 4" descr="https://i.sunhome.ru/journal/197/pyatna-na-solnce-v2.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7850"/>
            <a:ext cx="9144001" cy="533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d.videouroki.net/products/conspekty/astr11/25-atmosfera-solnca-i-solnechnaya-aktivnost.files/image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 smtClean="0"/>
              <a:t>	Но есть и маленькие пятна, которые принято называть </a:t>
            </a:r>
            <a:r>
              <a:rPr lang="ru-RU" sz="3200" b="1" dirty="0" smtClean="0"/>
              <a:t>порами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Интересно, что первые сообщения о пятнах на Солнце относятся к </a:t>
            </a:r>
            <a:r>
              <a:rPr lang="ru-RU" sz="2400" b="1" dirty="0" smtClean="0"/>
              <a:t>800 году до нашей эры. </a:t>
            </a:r>
            <a:r>
              <a:rPr lang="ru-RU" sz="2400" dirty="0" smtClean="0"/>
              <a:t>А первые зарисовки солнечных пятен найдены в хронике </a:t>
            </a:r>
            <a:r>
              <a:rPr lang="ru-RU" sz="2400" b="1" dirty="0" smtClean="0">
                <a:solidFill>
                  <a:srgbClr val="C00000"/>
                </a:solidFill>
              </a:rPr>
              <a:t>Иоанна </a:t>
            </a:r>
            <a:r>
              <a:rPr lang="ru-RU" sz="2400" b="1" dirty="0" err="1" smtClean="0">
                <a:solidFill>
                  <a:srgbClr val="C00000"/>
                </a:solidFill>
              </a:rPr>
              <a:t>Вустерского</a:t>
            </a:r>
            <a:r>
              <a:rPr lang="ru-RU" sz="2400" b="1" dirty="0" smtClean="0">
                <a:solidFill>
                  <a:srgbClr val="C00000"/>
                </a:solidFill>
              </a:rPr>
              <a:t> 1128 года.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8370" name="AutoShape 2" descr="https://yandex-images.clstorage.net/1CV00i315/f8b241HNb/VZqDmfHu-DnXMo_FpSAiYngsGmBSIDQKtUzMtTBGiGgl59G3m7rJ_zmpsHb1B9HfUq-aJDDf1iiTmKhKhcxLGwC7l7GM27hl1iPfgIzlQmd8SScBKjQpOtAo0P1NGpV9HYKAyiO7yb4I6NkrUQ_J_y4TMqhJAz_dBmVpo1jgVzMVzq_IhIYAnNO6rwGgeKrCDcTCJLYEhDsBbBRcmAII8fFvLV9jprkqGCj5E-x2lBqmhwYMFRcrQQb9kSNoXA-PZfZuQHC2NAV3ou-BiIiKUg0kzniCGOzvpdSAWLhChB1VLwVX0zLRIqjk3S9kwgxuftNyPAEH_-XSUeELbCCLu9l2XlSMirRZA_rHzbSEhkaRcCboYhD8bwVcMMwc0pRdlSftS682kdbcxCWXGG4MsqprRuydW_810impg3BQT0PVmqZc0MK4TXPC6228jJ6inawaJDq0dCsxVAzEBEIg4a2zgbvbrjWiOIzFe2gSSHq-a2rw4SPL5V5pUZv0XLcvFdJmpGza6DHXKtNBpLwy7n1UwkxecCzXWTyEQDTeWDWxXwHvpwaVZmA4iWdohlACtgd6kG0nd6EG-WXHqEDXz9kSqiAEfqh1OypL5cBQwnoRiMaoqrgs48UQUFBEZjjtgRPZGyuezUJkhOXXiE6UpmpDFuT5RwMtGn1pp9QQ28PJwkY4UArgyc9Wh1m4NM5OvQgWUOK0YKdRePz80BZEbYVLcdu7jv1mCNABn0ianAL6o3ZMkWPvxXYh4Y-grHOjHY6SQJxaTMHnprNtRLReOg1I1nhGADD7acxoMBSWLCF1i-HL73pBxkRUQQcMDpS6dn8GCN0X2_naVX2DsIB7Q51iLnTQTrRxWzLr3VRYzs55uMroppgYbxkQxMRohsgtlVsJM0_6_TpkVEUrFB6I-uaLJvRRr1_NEk0dYzwAB8sVYgb8SBo8VZem1y28oE76jfC-SLIYgINJJMzAqE4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2" name="AutoShape 4" descr="https://yandex-images.clstorage.net/1CV00i315/f8b241HNb/VZqDmfHu-DnXMo_FpSAiYngsGmBSIDQKtUzMtTBGiGgl59G3m7rJ_zmpsHb1B9HfUq-aJDDf1iiTmKhKhcxLGwC7l7GM27hl1iPfgIzlQmd8SScBKjQpOtAo0P1NGpV9HYKAyiO7yb4I6NkrUQ_J_y4TMqhJAz_dBmVpo1jgVzMVzq_IhIYAnNO6rwGgeKrCDcTCJLYEhDsBbBRcmAII8fFvLV9jprkqGCj5E-x2lBqmhwYMFRcrQQb9kSNoXA-PZfZuQHC2NAV3ou-BiIiKUg0kzniCGOzvpdSAWLhChB1VLwVX0zLRIqjk3S9kwgxuftNyPAEH_-XSUeELbCCLu9l2XlSMirRZA_rHzbSEhkaRcCboYhD8bwVcMMwc0pRdlSftS682kdbcxCWXGG4MsqprRuydW_810impg3BQT0PVmqZc0MK4TXPC6228jJ6inawaJDq0dCsxVAzEBEIg4a2zgbvbrjWiOIzFe2gSSHq-a2rw4SPL5V5pUZv0XLcvFdJmpGza6DHXKtNBpLwy7n1UwkxecCzXWTyEQDTeWDWxXwHvpwaVZmA4iWdohlACtgd6kG0nd6EG-WXHqEDXz9kSqiAEfqh1OypL5cBQwnoRiMaoqrgs48UQUFBEZjjtgRPZGyuezUJkhOXXiE6UpmpDFuT5RwMtGn1pp9QQ28PJwkY4UArgyc9Wh1m4NM5OvQgWUOK0YKdRePz80BZEbYVLcdu7jv1mCNABn0ianAL6o3ZMkWPvxXYh4Y-grHOjHY6SQJxaTMHnprNtRLReOg1I1nhGADD7acxoMBSWLCF1i-HL73pBxkRUQQcMDpS6dn8GCN0X2_naVX2DsIB7Q51iLnTQTrRxWzLr3VRYzs55uMroppgYbxkQxMRohsgtlVsJM0_6_TpkVEUrFB6I-uaLJvRRr1_NEk0dYzwAB8sVYgb8SBo8VZem1y28oE76jfC-SLIYgINJJMzAqE4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AutoShape 6" descr="https://yandex-images.clstorage.net/1CV00i315/f8b241HNb/VZqDmfHu-DnXMo_FpSAiYngsGmBSIDQKtUzMtTBGiGgl59G3m7rJ_zmpsHb1B9HfUq-aJDDf1iiTmKhKhcxLGwC7l7GM27hl1iPfgIzlQmd8SScBKjQpOtAo0P1NGpV9HYKAyiO7yb4I6NkrUQ_J_y4TMqhJAz_dBmVpo1jgVzMVzq_IhIYAnNO6rwGgeKrCDcTCJLYEhDsBbBRcmAII8fFvLV9jprkqGCj5E-x2lBqmhwYMFRcrQQb9kSNoXA-PZfZuQHC2NAV3ou-BiIiKUg0kzniCGOzvpdSAWLhChB1VLwVX0zLRIqjk3S9kwgxuftNyPAEH_-XSUeELbCCLu9l2XlSMirRZA_rHzbSEhkaRcCboYhD8bwVcMMwc0pRdlSftS682kdbcxCWXGG4MsqprRuydW_810impg3BQT0PVmqZc0MK4TXPC6228jJ6inawaJDq0dCsxVAzEBEIg4a2zgbvbrjWiOIzFe2gSSHq-a2rw4SPL5V5pUZv0XLcvFdJmpGza6DHXKtNBpLwy7n1UwkxecCzXWTyEQDTeWDWxXwHvpwaVZmA4iWdohlACtgd6kG0nd6EG-WXHqEDXz9kSqiAEfqh1OypL5cBQwnoRiMaoqrgs48UQUFBEZjjtgRPZGyuezUJkhOXXiE6UpmpDFuT5RwMtGn1pp9QQ28PJwkY4UArgyc9Wh1m4NM5OvQgWUOK0YKdRePz80BZEbYVLcdu7jv1mCNABn0ianAL6o3ZMkWPvxXYh4Y-grHOjHY6SQJxaTMHnprNtRLReOg1I1nhGADD7acxoMBSWLCF1i-HL73pBxkRUQQcMDpS6dn8GCN0X2_naVX2DsIB7Q51iLnTQTrRxWzLr3VRYzs55uMroppgYbxkQxMRohsgtlVsJM0_6_TpkVEUrFB6I-uaLJvRRr1_NEk0dYzwAB8sVYgb8SBo8VZem1y28oE76jfC-SLIYgINJJMzAqE4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6" name="AutoShape 8" descr="https://yandex-images.clstorage.net/1CV00i315/f8b241HNb/VZqDmfHu-DnXMo_FpSAiYngsGmBSIDQKtUzMtTBGiGgl59G3m7rJ_zmpsHb1B9HfUq-aJDDf1iiTmKhKhcxLGwC7l7GM27hl1iPfgIzlQmd8SScBKjQpOtAo0P1NGpV9HYKAyiO7yb4I6NkrUQ_J_y4TMqhJAz_dBmVpo1jgVzMVzq_IhIYAnNO6rwGgeKrCDcTCJLYEhDsBbBRcmAII8fFvLV9jprkqGCj5E-x2lBqmhwYMFRcrQQb9kSNoXA-PZfZuQHC2NAV3ou-BiIiKUg0kzniCGOzvpdSAWLhChB1VLwVX0zLRIqjk3S9kwgxuftNyPAEH_-XSUeELbCCLu9l2XlSMirRZA_rHzbSEhkaRcCboYhD8bwVcMMwc0pRdlSftS682kdbcxCWXGG4MsqprRuydW_810impg3BQT0PVmqZc0MK4TXPC6228jJ6inawaJDq0dCsxVAzEBEIg4a2zgbvbrjWiOIzFe2gSSHq-a2rw4SPL5V5pUZv0XLcvFdJmpGza6DHXKtNBpLwy7n1UwkxecCzXWTyEQDTeWDWxXwHvpwaVZmA4iWdohlACtgd6kG0nd6EG-WXHqEDXz9kSqiAEfqh1OypL5cBQwnoRiMaoqrgs48UQUFBEZjjtgRPZGyuezUJkhOXXiE6UpmpDFuT5RwMtGn1pp9QQ28PJwkY4UArgyc9Wh1m4NM5OvQgWUOK0YKdRePz80BZEbYVLcdu7jv1mCNABn0ianAL6o3ZMkWPvxXYh4Y-grHOjHY6SQJxaTMHnprNtRLReOg1I1nhGADD7acxoMBSWLCF1i-HL73pBxkRUQQcMDpS6dn8GCN0X2_naVX2DsIB7Q51iLnTQTrRxWzLr3VRYzs55uMroppgYbxkQxMRohsgtlVsJM0_6_TpkVEUrFB6I-uaLJvRRr1_NEk0dYzwAB8sVYgb8SBo8VZem1y28oE76jfC-SLIYgINJJMzAqE4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2" name="AutoShape 14" descr="https://yandex-images.clstorage.net/1CV00i315/f8b241HNb/VZqDmfHu-DnXMo_FpSAiYngsGmBSIDQKtUzMtTBGiGgl59G3m7rJ_zmpsHb1B9HfUq-aJDDf1iiTmKhKhcxLGwC7l7GM27hl1iPfgIzlQmd8SScBKjQpOtAo0P1NGpV9HYKAyiO7yb4I6NkrUQ_J_y4TMqhJAz_dBmVpo1jgVzMVzq_IhIYAnNO6rwGgeKrCDcTCJLYEhDsBbBRcmAII8fFvLV9jprkqGCj5E-x2lBqmhwYMFRcrQQb9kSNoXA-PZfZuQHC2NAV3ou-BiIiKUg0kzniCGOzvpdSAWLhChB1VLwVX0zLRIqjk3S9kwgxuftNyPAEH_-XSUeELbCCLu9l2XlSMirRZA_rHzbSEhkaRcCboYhD8bwVcMMwc0pRdlSftS682kdbcxCWXGG4MsqprRuydW_810impg3BQT0PVmqZc0MK4TXPC6228jJ6inawaJDq0dCsxVAzEBEIg4a2zgbvbrjWiOIzFe2gSSHq-a2rw4SPL5V5pUZv0XLcvFdJmpGza6DHXKtNBpLwy7n1UwkxecCzXWTyEQDTeWDWxXwHvpwaVZmA4iWdohlACtgd6kG0nd6EG-WXHqEDXz9kSqiAEfqh1OypL5cBQwnoRiMaoqrgs48UQUFBEZjjtgRPZGyuezUJkhOXXiE6UpmpDFuT5RwMtGn1pp9QQ28PJwkY4UArgyc9Wh1m4NM5OvQgWUOK0YKdRePz80BZEbYVLcdu7jv1mCNABn0ianAL6o3ZMkWPvxXYh4Y-grHOjHY6SQJxaTMHnprNtRLReOg1I1nhGADD7acxoMBSWLCF1i-HL73pBxkRUQQcMDpS6dn8GCN0X2_naVX2DsIB7Q51iLnTQTrRxWzLr3VRYzs55uMroppgYbxkQxMRohsgtlVsJM0_6_TpkVEUrFB6I-uaLJvRRr1_NEk0dYzwAB8sVYgb8SBo8VZem1y28oE76jfC-SLIYgINJJMzAqE4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84" name="Picture 16" descr="https://heliophysics.files.wordpress.com/2012/03/worcester_sunspo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280199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800" b="1" dirty="0" smtClean="0"/>
              <a:t>Солнечные пятна </a:t>
            </a:r>
            <a:r>
              <a:rPr lang="ru-RU" sz="2800" dirty="0" smtClean="0"/>
              <a:t>— это области «холодного» газа. Их температура примерно на </a:t>
            </a:r>
            <a:r>
              <a:rPr lang="ru-RU" sz="2800" b="1" dirty="0" smtClean="0"/>
              <a:t>2000—2500 </a:t>
            </a:r>
            <a:r>
              <a:rPr lang="ru-RU" sz="2800" b="1" baseline="30000" dirty="0" err="1" smtClean="0"/>
              <a:t>о</a:t>
            </a:r>
            <a:r>
              <a:rPr lang="ru-RU" sz="2800" b="1" dirty="0" err="1" smtClean="0"/>
              <a:t>С</a:t>
            </a:r>
            <a:r>
              <a:rPr lang="ru-RU" sz="2800" b="1" dirty="0" smtClean="0"/>
              <a:t> </a:t>
            </a:r>
            <a:r>
              <a:rPr lang="ru-RU" sz="2800" dirty="0" smtClean="0"/>
              <a:t>меньше, чем температура окружающей фотосферы. Поэтому на общем фоне поверхности Солнца они выглядят темнее.</a:t>
            </a:r>
            <a:endParaRPr lang="ru-RU" sz="2800" dirty="0"/>
          </a:p>
        </p:txBody>
      </p:sp>
      <p:pic>
        <p:nvPicPr>
          <p:cNvPr id="59394" name="Picture 2" descr="https://www.syl.ru/misc/i/ai/348882/2058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5029199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Солнце представляется кругом с резко очерченным краем – </a:t>
            </a:r>
            <a:r>
              <a:rPr lang="ru-RU" sz="2400" b="1" dirty="0" smtClean="0"/>
              <a:t>лимбом. </a:t>
            </a:r>
            <a:endParaRPr lang="ru-RU" sz="2400" b="1" dirty="0"/>
          </a:p>
        </p:txBody>
      </p:sp>
      <p:pic>
        <p:nvPicPr>
          <p:cNvPr id="70658" name="Picture 2" descr="https://www.vladtime.ru/uploads/posts/2017-10/1508657791_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773723"/>
            <a:ext cx="9448800" cy="6541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000" dirty="0" smtClean="0"/>
              <a:t>Наблюдение за солнечными пятнами в начале </a:t>
            </a:r>
            <a:r>
              <a:rPr lang="ru-RU" sz="2000" b="1" dirty="0" smtClean="0"/>
              <a:t>XVII века </a:t>
            </a:r>
            <a:r>
              <a:rPr lang="ru-RU" sz="2000" dirty="0" smtClean="0"/>
              <a:t>показали, что их положение на Солнце постоянно меняется. </a:t>
            </a:r>
          </a:p>
          <a:p>
            <a:r>
              <a:rPr lang="ru-RU" sz="2000" dirty="0" smtClean="0"/>
              <a:t>	Так было установлено, что наша звезда вращается вокруг своей оси. Причём её вращение совпадает с направлением движения планет. Однако период вращения частей Солнца неодинаков. Так на экваторе время полного оборота вокруг оси составляет </a:t>
            </a:r>
            <a:r>
              <a:rPr lang="ru-RU" sz="2000" b="1" dirty="0" smtClean="0"/>
              <a:t>25,05 дней</a:t>
            </a:r>
            <a:r>
              <a:rPr lang="ru-RU" sz="2000" dirty="0" smtClean="0"/>
              <a:t>. У полюсов же сидерический период увеличивается до </a:t>
            </a:r>
            <a:r>
              <a:rPr lang="ru-RU" sz="2000" b="1" dirty="0" smtClean="0"/>
              <a:t>34,3 дня.</a:t>
            </a:r>
            <a:endParaRPr lang="ru-RU" sz="2000" b="1" dirty="0"/>
          </a:p>
        </p:txBody>
      </p:sp>
      <p:pic>
        <p:nvPicPr>
          <p:cNvPr id="61442" name="Picture 2" descr="https://www.krainaz.org/images/201805ru/wolf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743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Вместе с тем вблизи пятен, где магнитное поле слабее, конвективные движения усиливаются. И тогда в этих местах появляются хорошо заметные яркие образования — </a:t>
            </a:r>
            <a:r>
              <a:rPr lang="ru-RU" sz="2400" b="1" u="sng" dirty="0" smtClean="0"/>
              <a:t>факелы.</a:t>
            </a:r>
            <a:r>
              <a:rPr lang="ru-RU" sz="2400" dirty="0" smtClean="0"/>
              <a:t> </a:t>
            </a:r>
            <a:endParaRPr lang="ru-RU" sz="2400" dirty="0"/>
          </a:p>
        </p:txBody>
      </p:sp>
      <p:pic>
        <p:nvPicPr>
          <p:cNvPr id="62466" name="Picture 2" descr="https://avatars.mds.yandex.net/get-zen_doc/4761941/pub_6034ce18084cc34524d389bf_6034cec42dc5795636c7b44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143000"/>
            <a:ext cx="5715000" cy="5715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887682"/>
            <a:ext cx="3352800" cy="39703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Факелы имеют сложную волокнистую структуру, а их температура на несколько сотен градусов превышает температуру фотосферы.</a:t>
            </a:r>
            <a:endParaRPr lang="ru-RU" sz="28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Во время полного солнечного затмения вокруг диска Луны бывает видна тонкая полоска красновато-фиолетового или </a:t>
            </a:r>
            <a:r>
              <a:rPr lang="ru-RU" sz="2400" dirty="0" err="1" smtClean="0"/>
              <a:t>розового</a:t>
            </a:r>
            <a:r>
              <a:rPr lang="ru-RU" sz="2400" dirty="0" smtClean="0"/>
              <a:t> цвета. Это </a:t>
            </a:r>
            <a:r>
              <a:rPr lang="ru-RU" sz="2400" b="1" dirty="0" smtClean="0"/>
              <a:t>хромосфера</a:t>
            </a:r>
            <a:r>
              <a:rPr lang="ru-RU" sz="2400" dirty="0" smtClean="0"/>
              <a:t> Солнца.</a:t>
            </a:r>
            <a:endParaRPr lang="ru-RU" sz="2400" dirty="0"/>
          </a:p>
        </p:txBody>
      </p:sp>
      <p:pic>
        <p:nvPicPr>
          <p:cNvPr id="63490" name="Picture 2" descr="https://fsd.videouroki.net/products/conspekty/astr11/25-atmosfera-solnca-i-solnechnaya-aktivnost.files/image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02854"/>
            <a:ext cx="5638800" cy="56551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Основным элементом структуры хромосферы Солнца являются </a:t>
            </a:r>
            <a:r>
              <a:rPr lang="ru-RU" sz="2000" b="1" dirty="0" err="1" smtClean="0"/>
              <a:t>спикулы</a:t>
            </a:r>
            <a:r>
              <a:rPr lang="ru-RU" sz="2000" b="1" dirty="0" smtClean="0"/>
              <a:t>. </a:t>
            </a:r>
          </a:p>
          <a:p>
            <a:r>
              <a:rPr lang="ru-RU" sz="2000" dirty="0" smtClean="0"/>
              <a:t>Они представляют собой достаточно тонкие, в масштабах Солнца, столбики светящейся плазмы. Одна такая </a:t>
            </a:r>
            <a:r>
              <a:rPr lang="ru-RU" sz="2000" dirty="0" err="1" smtClean="0"/>
              <a:t>спикула</a:t>
            </a:r>
            <a:r>
              <a:rPr lang="ru-RU" sz="2000" dirty="0" smtClean="0"/>
              <a:t> в среднем живёт около 5—10 минут. А её максимальная длина может достигать </a:t>
            </a:r>
            <a:r>
              <a:rPr lang="ru-RU" sz="2000" b="1" dirty="0" smtClean="0"/>
              <a:t>20 000 километров. </a:t>
            </a:r>
          </a:p>
          <a:p>
            <a:r>
              <a:rPr lang="ru-RU" sz="2000" b="1" dirty="0" smtClean="0"/>
              <a:t>	</a:t>
            </a:r>
            <a:r>
              <a:rPr lang="ru-RU" sz="2000" dirty="0" smtClean="0"/>
              <a:t>Из-за этого </a:t>
            </a:r>
            <a:r>
              <a:rPr lang="ru-RU" sz="2000" b="1" dirty="0" smtClean="0"/>
              <a:t>в конце XIX </a:t>
            </a:r>
            <a:r>
              <a:rPr lang="ru-RU" sz="2000" dirty="0" smtClean="0"/>
              <a:t>века итальянский астроном </a:t>
            </a:r>
            <a:r>
              <a:rPr lang="ru-RU" sz="2000" b="1" dirty="0" err="1" smtClean="0"/>
              <a:t>Анджело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Секки</a:t>
            </a:r>
            <a:r>
              <a:rPr lang="ru-RU" sz="2000" b="1" dirty="0" smtClean="0"/>
              <a:t>, </a:t>
            </a:r>
            <a:r>
              <a:rPr lang="ru-RU" sz="2000" dirty="0" smtClean="0"/>
              <a:t>наблюдая хромосферу в телескоп, сравнил её с горящими прериями.</a:t>
            </a:r>
            <a:endParaRPr lang="ru-RU" sz="2000" dirty="0"/>
          </a:p>
        </p:txBody>
      </p:sp>
      <p:pic>
        <p:nvPicPr>
          <p:cNvPr id="64514" name="Picture 2" descr="https://fsd.videouroki.net/products/conspekty/astr11/25-atmosfera-solnca-i-solnechnaya-aktivnost.files/image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399"/>
            <a:ext cx="9144000" cy="4800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Самая разреженная и самая горячая оболочка атмосферы Солнца — это </a:t>
            </a:r>
            <a:r>
              <a:rPr lang="ru-RU" sz="2400" b="1" dirty="0" smtClean="0">
                <a:solidFill>
                  <a:srgbClr val="C00000"/>
                </a:solidFill>
              </a:rPr>
              <a:t>солнечная корона.</a:t>
            </a:r>
            <a:r>
              <a:rPr lang="ru-RU" sz="2400" dirty="0" smtClean="0">
                <a:solidFill>
                  <a:srgbClr val="C00000"/>
                </a:solidFill>
              </a:rPr>
              <a:t> </a:t>
            </a:r>
            <a:r>
              <a:rPr lang="ru-RU" sz="2400" dirty="0" smtClean="0"/>
              <a:t>Её толщина составляет несколько радиусов Солнца. А температура плазмы в ней достигает 2 000 000 К.</a:t>
            </a:r>
          </a:p>
          <a:p>
            <a:r>
              <a:rPr lang="ru-RU" sz="2400" dirty="0" smtClean="0"/>
              <a:t>	Корона в основном состоит из протуберанцев и солнечных извержений. </a:t>
            </a:r>
            <a:r>
              <a:rPr lang="ru-RU" sz="2400" b="1" u="sng" dirty="0" smtClean="0">
                <a:solidFill>
                  <a:srgbClr val="C00000"/>
                </a:solidFill>
              </a:rPr>
              <a:t>Протуберанцы</a:t>
            </a:r>
            <a:r>
              <a:rPr lang="ru-RU" sz="2400" u="sng" dirty="0" smtClean="0">
                <a:solidFill>
                  <a:srgbClr val="C00000"/>
                </a:solidFill>
              </a:rPr>
              <a:t> </a:t>
            </a:r>
            <a:r>
              <a:rPr lang="ru-RU" sz="2400" dirty="0" smtClean="0"/>
              <a:t>наблюдаются на самом краю солнечного диска. Они похожи на гигантские арки, которые опираются на хромосферу Солнца.</a:t>
            </a:r>
            <a:endParaRPr lang="ru-RU" sz="2400" dirty="0"/>
          </a:p>
        </p:txBody>
      </p:sp>
      <p:pic>
        <p:nvPicPr>
          <p:cNvPr id="65540" name="Picture 4" descr="https://avatars.mds.yandex.net/get-zen_doc/3517023/pub_60216869390eb32b9bdd4cf6_60216cccb73c460f6c820e6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048000"/>
            <a:ext cx="6858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d.videouroki.net/products/conspekty/astr11/25-atmosfera-solnca-i-solnechnaya-aktivnost.files/image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Как правило, в большинстве протуберанцев вещество движется медленно, а время их существования может достигать нескольких месяцев. 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586" name="Picture 2" descr="https://fsd.videouroki.net/products/conspekty/astr11/25-atmosfera-solnca-i-solnechnaya-aktivnost.files/image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74615"/>
            <a:ext cx="7162800" cy="598338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	</a:t>
            </a:r>
            <a:r>
              <a:rPr lang="ru-RU" sz="2400" b="1" u="sng" dirty="0" smtClean="0">
                <a:solidFill>
                  <a:srgbClr val="C00000"/>
                </a:solidFill>
              </a:rPr>
              <a:t>Вспышки</a:t>
            </a:r>
            <a:r>
              <a:rPr lang="ru-RU" sz="2400" u="sng" dirty="0" smtClean="0">
                <a:solidFill>
                  <a:srgbClr val="C00000"/>
                </a:solidFill>
              </a:rPr>
              <a:t> </a:t>
            </a:r>
            <a:r>
              <a:rPr lang="ru-RU" sz="2400" dirty="0" smtClean="0"/>
              <a:t>— это самые мощные проявления солнечной активности, во время которых иногда выделяется энергия, эквивалентная взрыву примерно 160 миллиардов мегатонных атомных бомб (6 ∙ 10</a:t>
            </a:r>
            <a:r>
              <a:rPr lang="ru-RU" sz="2400" baseline="30000" dirty="0" smtClean="0"/>
              <a:t>25</a:t>
            </a:r>
            <a:r>
              <a:rPr lang="ru-RU" sz="2400" dirty="0" smtClean="0"/>
              <a:t> Дж). Для сравнения: это объём мирового потребления электроэнергии за миллион лет.</a:t>
            </a:r>
            <a:endParaRPr lang="ru-RU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	Облака плазмы, обусловленные солнечными вспышками и </a:t>
            </a:r>
            <a:r>
              <a:rPr lang="ru-RU" sz="2800" b="1" dirty="0" err="1" smtClean="0"/>
              <a:t>корональными</a:t>
            </a:r>
            <a:r>
              <a:rPr lang="ru-RU" sz="2800" b="1" dirty="0" smtClean="0"/>
              <a:t> выбросами</a:t>
            </a:r>
            <a:r>
              <a:rPr lang="ru-RU" sz="2800" dirty="0" smtClean="0"/>
              <a:t>, достигают Земли примерно через двое-трое суток. Они приводят к возникновению геомагнитных бурь на Земле, которые определённым образом влияют на технику и биологические объекты (в том числе и человека).</a:t>
            </a:r>
            <a:endParaRPr lang="ru-RU" sz="2800" dirty="0"/>
          </a:p>
        </p:txBody>
      </p:sp>
      <p:pic>
        <p:nvPicPr>
          <p:cNvPr id="68610" name="Picture 2" descr="https://www.smolnews.ru/img/147ef039fc76f1f798916afc7140f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667000"/>
            <a:ext cx="54102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avatars.mds.yandex.net/get-zen_doc/3517023/pub_60216869390eb32b9bdd4cf6_60216cccb73c460f6c820e6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9144000" cy="454342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Домашнее задание: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85800"/>
            <a:ext cx="9144000" cy="419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§21 стр.129-143 читать</a:t>
            </a:r>
          </a:p>
          <a:p>
            <a:pPr algn="ctr"/>
            <a:r>
              <a:rPr lang="ru-RU" sz="3600" b="1" dirty="0" smtClean="0"/>
              <a:t>Конспект: </a:t>
            </a:r>
            <a:r>
              <a:rPr lang="ru-RU" sz="3600" b="1" dirty="0" smtClean="0">
                <a:solidFill>
                  <a:srgbClr val="FFFF00"/>
                </a:solidFill>
              </a:rPr>
              <a:t>«Влияние Солнечной активности на Землю и живые организмы». </a:t>
            </a:r>
          </a:p>
          <a:p>
            <a:pPr algn="ctr"/>
            <a:r>
              <a:rPr lang="ru-RU" sz="3600" b="1" dirty="0" smtClean="0"/>
              <a:t>По плану:</a:t>
            </a:r>
          </a:p>
          <a:p>
            <a:pPr marL="342900" indent="-342900">
              <a:buAutoNum type="arabicParenR"/>
            </a:pPr>
            <a:r>
              <a:rPr lang="ru-RU" sz="3600" b="1" dirty="0" smtClean="0"/>
              <a:t>Что такое солнечная активность.</a:t>
            </a:r>
          </a:p>
          <a:p>
            <a:pPr marL="342900" indent="-342900">
              <a:buAutoNum type="arabicParenR"/>
            </a:pPr>
            <a:r>
              <a:rPr lang="ru-RU" sz="3600" b="1" dirty="0" smtClean="0"/>
              <a:t>Влияние на неживую природу.</a:t>
            </a:r>
          </a:p>
          <a:p>
            <a:pPr marL="342900" indent="-342900">
              <a:buAutoNum type="arabicParenR"/>
            </a:pPr>
            <a:r>
              <a:rPr lang="ru-RU" sz="3600" b="1" dirty="0" smtClean="0"/>
              <a:t>Влияние на живую природу.</a:t>
            </a:r>
            <a:endParaRPr lang="ru-RU" sz="3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Видимый диаметр Солнца в течение года изменяется из-за </a:t>
            </a:r>
            <a:r>
              <a:rPr lang="ru-RU" sz="2400" b="1" i="1" dirty="0" smtClean="0"/>
              <a:t>эллиптичности орбиты</a:t>
            </a:r>
            <a:r>
              <a:rPr lang="ru-RU" b="1" i="1" dirty="0" smtClean="0"/>
              <a:t>. </a:t>
            </a:r>
            <a:endParaRPr lang="ru-RU" b="1" i="1" dirty="0"/>
          </a:p>
        </p:txBody>
      </p:sp>
      <p:pic>
        <p:nvPicPr>
          <p:cNvPr id="1026" name="Picture 2" descr="https://mydiscoveries.ru/wp-content/uploads/2015/05/ORB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1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oub-anubis-a.akamaized.net/coub_storage/coub/simple/cw_image/3cc71bde1be/a976a4debb9c8a8ea426a/1549656827_0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6019799"/>
          </a:xfrm>
          <a:prstGeom prst="rect">
            <a:avLst/>
          </a:prstGeom>
          <a:noFill/>
        </p:spPr>
      </p:pic>
      <p:pic>
        <p:nvPicPr>
          <p:cNvPr id="16386" name="Picture 2" descr="https://im0-tub-ru.yandex.net/i?id=44fb390a29d418a45702d95046d6fa0e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62299"/>
            <a:ext cx="6553200" cy="48957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>
                <a:cs typeface="Times New Roman" pitchFamily="18" charset="0"/>
              </a:rPr>
              <a:t>Человечество на протяжении всей своей истории восхищалось и поклонялось Солнцу. </a:t>
            </a:r>
          </a:p>
          <a:p>
            <a:r>
              <a:rPr lang="ru-RU" sz="2400" dirty="0" smtClean="0">
                <a:cs typeface="Times New Roman" pitchFamily="18" charset="0"/>
              </a:rPr>
              <a:t>	Это было самое могущественное божество у большинства древних народов мира, а культ непобедимого Солнца был одним из самых распространённых </a:t>
            </a:r>
            <a:r>
              <a:rPr lang="ru-RU" sz="2400" b="1" i="1" dirty="0" smtClean="0">
                <a:cs typeface="Times New Roman" pitchFamily="18" charset="0"/>
              </a:rPr>
              <a:t>(</a:t>
            </a:r>
            <a:r>
              <a:rPr lang="ru-RU" sz="2400" b="1" i="1" dirty="0" err="1" smtClean="0">
                <a:cs typeface="Times New Roman" pitchFamily="18" charset="0"/>
              </a:rPr>
              <a:t>Ге́лиос</a:t>
            </a:r>
            <a:r>
              <a:rPr lang="ru-RU" sz="2400" dirty="0" smtClean="0">
                <a:cs typeface="Times New Roman" pitchFamily="18" charset="0"/>
              </a:rPr>
              <a:t> — греческий бог Солнца, </a:t>
            </a:r>
            <a:endParaRPr lang="ru-RU" sz="2400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cs typeface="Times New Roman" pitchFamily="18" charset="0"/>
              </a:rPr>
              <a:t>Аполлон</a:t>
            </a:r>
            <a:r>
              <a:rPr lang="ru-RU" sz="2400" dirty="0" smtClean="0">
                <a:cs typeface="Times New Roman" pitchFamily="18" charset="0"/>
              </a:rPr>
              <a:t> — бог Солнца у римлян,  </a:t>
            </a:r>
            <a:r>
              <a:rPr lang="ru-RU" sz="2400" b="1" i="1" dirty="0" smtClean="0">
                <a:cs typeface="Times New Roman" pitchFamily="18" charset="0"/>
              </a:rPr>
              <a:t>Митра</a:t>
            </a:r>
            <a:r>
              <a:rPr lang="ru-RU" sz="2400" dirty="0" smtClean="0">
                <a:cs typeface="Times New Roman" pitchFamily="18" charset="0"/>
              </a:rPr>
              <a:t> — у персов, </a:t>
            </a:r>
            <a:endParaRPr lang="ru-RU" sz="2400" dirty="0"/>
          </a:p>
        </p:txBody>
      </p:sp>
      <p:pic>
        <p:nvPicPr>
          <p:cNvPr id="17410" name="Picture 2" descr="https://i.pinimg.com/736x/c6/d6/b2/c6d6b2b63f619c37c731537c7d654e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6881"/>
            <a:ext cx="2895600" cy="6421119"/>
          </a:xfrm>
          <a:prstGeom prst="rect">
            <a:avLst/>
          </a:prstGeom>
          <a:noFill/>
        </p:spPr>
      </p:pic>
      <p:pic>
        <p:nvPicPr>
          <p:cNvPr id="17412" name="Picture 4" descr="https://avatars.mds.yandex.net/get-zen_doc/1581245/pub_5f253beedca5bb10b80dd36a_5f253c8218bd3a3480d91f88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1098" y="457200"/>
            <a:ext cx="6272901" cy="6400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oub-anubis-a.akamaized.net/coub_storage/coub/simple/cw_image/3cc71bde1be/a976a4debb9c8a8ea426a/1549656827_0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6019799"/>
          </a:xfrm>
          <a:prstGeom prst="rect">
            <a:avLst/>
          </a:prstGeom>
          <a:noFill/>
        </p:spPr>
      </p:pic>
      <p:pic>
        <p:nvPicPr>
          <p:cNvPr id="18442" name="Picture 10" descr="http://mtdata.ru/u1/photoC5F2/20438698490-0/hu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8200"/>
            <a:ext cx="5080000" cy="3810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cs typeface="Times New Roman" pitchFamily="18" charset="0"/>
              </a:rPr>
              <a:t>Ярило </a:t>
            </a:r>
            <a:r>
              <a:rPr lang="ru-RU" sz="2400" dirty="0" smtClean="0">
                <a:cs typeface="Times New Roman" pitchFamily="18" charset="0"/>
              </a:rPr>
              <a:t>— у славян). В честь Солнца возводились огромные храмы, о нём слагались песни и ему приносились жертвы.</a:t>
            </a:r>
            <a:endParaRPr lang="ru-RU" sz="2400" dirty="0"/>
          </a:p>
        </p:txBody>
      </p:sp>
      <p:pic>
        <p:nvPicPr>
          <p:cNvPr id="18434" name="Picture 2" descr="https://ufologov.net/wp-content/uploads/0/d/3/0d3237bd5ea8425814c0b401f8746aa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599" y="838200"/>
            <a:ext cx="4724401" cy="6019801"/>
          </a:xfrm>
          <a:prstGeom prst="rect">
            <a:avLst/>
          </a:prstGeom>
          <a:noFill/>
        </p:spPr>
      </p:pic>
      <p:sp>
        <p:nvSpPr>
          <p:cNvPr id="18436" name="AutoShape 4" descr="https://yandex-images.clstorage.net/1CV00i315/f8b241HNb/VZqDmfHu-DnXMo_FpSAiYngsGmBSIDQKtUzMtTBGiGgl59G3m7rJ_zmprF7xF-WCLrvG0ZmajgCXmeUD5eEzDk3fj7DIwvk0tiaDiRVMBz9USSs5KjVFC4g83aVMXow8ROqMxjqWuf4A3P3C6QPB_pITSqhFd3-pal1Rv4SAaxsRu_a4mC4BYQtGB8WIpKZK5ag-uF6UcOeVuGBwVM5U2fFnFYtr5i3uwPzFf5BeJHYGJ-70UWPjqfKl0Y842NdrKXp-TKgamMUTBofteIQ2SgWkYoxC_KRDLSxkUBRCuH2xTx07_44lXgzY-fckxlCuUlPe4EG3R31e1fmLRFzj16lKarCUmsSxSy7L0XSIItZRTPJsSuwk46Wc8PSEUvi9uacBR_vO0SosIEGLiMaMeupnDnwdt5d9Jp1xlzSYG9tFsmLs3JbQwXMCa9l8kMbajXA-NO5kYNetoPjsFOZEhS3L8TNjaqXOZMCt-_SCRG7qSxIAZYNH8WZlaRM4YHcbDXKaUMTGrGWbOkfBTDyKOnWoVlAqPJy_xSh83IiekJnBS6VPy8phltCMsftgmjxmhltyjGE_A6n2UTVPJACX182-HjhghuiJm6LjpaDMHlaprLKk4jyoI-n8bKww_kipjZNRw1OSRZJs4AEbqF6YusI3BhgBS4-1cl1VM3QMm8cdUgZsFM5UfeduX93EwCr6KXxK7O5w7LeBUMA4QILIrdU7kVNDomH-OARJ23xWPCoiV65wJadn2S7VfUfIpPsTUYZ-oERiXFUXWmshRFBeSmm8YkhaILCPNcQM_MDqhF0Vq4EHtx7BsrxE0Z_oXoSm_ifqPFGTW3VaSXFX5Kwbk706SuxQmuzpgwLbMajAqj6ZoPKowggk_-lo-IDQDoi9xUN5pzeiPZK8QP2H-ELENgoHFrDpF2-9QimR22TQkxu9EsJ0BBLIJRc-K9lQQJ7K0dRSvEKQyK_dYPxAGN4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https://yandex-images.clstorage.net/1CV00i315/f8b241HNb/VZqDmfHu-DnXMo_FpSAiYngsGmBSIDQKtUzMtTBGiGgl59G3m7rJ_zmprF7xF-WCLrvG0ZmajgCXmeUD5eEzDk3fj7DIwvk0tiaDiRVMBz9USSs5KjVFC4g83aVMXow8ROqMxjqWuf4A3P3C6QPB_pITSqhFd3-pal1Rv4SAaxsRu_a4mC4BYQtGB8WIpKZK5ag-uF6UcOeVuGBwVM5U2fFnFYtr5i3uwPzFf5BeJHYGJ-70UWPjqfKl0Y842NdrKXp-TKgamMUTBofteIQ2SgWkYoxC_KRDLSxkUBRCuH2xTx07_44lXgzY-fckxlCuUlPe4EG3R31e1fmLRFzj16lKarCUmsSxSy7L0XSIItZRTPJsSuwk46Wc8PSEUvi9uacBR_vO0SosIEGLiMaMeupnDnwdt5d9Jp1xlzSYG9tFsmLs3JbQwXMCa9l8kMbajXA-NO5kYNetoPjsFOZEhS3L8TNjaqXOZMCt-_SCRG7qSxIAZYNH8WZlaRM4YHcbDXKaUMTGrGWbOkfBTDyKOnWoVlAqPJy_xSh83IiekJnBS6VPy8phltCMsftgmjxmhltyjGE_A6n2UTVPJACX182-HjhghuiJm6LjpaDMHlaprLKk4jyoI-n8bKww_kipjZNRw1OSRZJs4AEbqF6YusI3BhgBS4-1cl1VM3QMm8cdUgZsFM5UfeduX93EwCr6KXxK7O5w7LeBUMA4QILIrdU7kVNDomH-OARJ23xWPCoiV65wJadn2S7VfUfIpPsTUYZ-oERiXFUXWmshRFBeSmm8YkhaILCPNcQM_MDqhF0Vq4EHtx7BsrxE0Z_oXoSm_ifqPFGTW3VaSXFX5Kwbk706SuxQmuzpgwLbMajAqj6ZoPKowggk_-lo-IDQDoi9xUN5pzeiPZK8QP2H-ELENgoHFrDpF2-9QimR22TQkxu9EsJ0BBLIJRc-K9lQQJ7K0dRSvEKQyK_dYPxAGN4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https://yandex-images.clstorage.net/1CV00i315/f8b241HNb/VZqDmfHu-DnXMo_FpSAiYngsGmBSIDQKtUzMtTBGiGgl59G3m7rJ_zmprF7xF-WCLrvG0ZmajgCXmeUD5eEzDk3fj7DIwvk0tiaDiRVMBz9USSs5KjVFC4g83aVMXow8ROqMxjqWuf4A3P3C6QPB_pITSqhFd3-pal1Rv4SAaxsRu_a4mC4BYQtGB8WIpKZK5ag-uF6UcOeVuGBwVM5U2fFnFYtr5i3uwPzFf5BeJHYGJ-70UWPjqfKl0Y842NdrKXp-TKgamMUTBofteIQ2SgWkYoxC_KRDLSxkUBRCuH2xTx07_44lXgzY-fckxlCuUlPe4EG3R31e1fmLRFzj16lKarCUmsSxSy7L0XSIItZRTPJsSuwk46Wc8PSEUvi9uacBR_vO0SosIEGLiMaMeupnDnwdt5d9Jp1xlzSYG9tFsmLs3JbQwXMCa9l8kMbajXA-NO5kYNetoPjsFOZEhS3L8TNjaqXOZMCt-_SCRG7qSxIAZYNH8WZlaRM4YHcbDXKaUMTGrGWbOkfBTDyKOnWoVlAqPJy_xSh83IiekJnBS6VPy8phltCMsftgmjxmhltyjGE_A6n2UTVPJACX182-HjhghuiJm6LjpaDMHlaprLKk4jyoI-n8bKww_kipjZNRw1OSRZJs4AEbqF6YusI3BhgBS4-1cl1VM3QMm8cdUgZsFM5UfeduX93EwCr6KXxK7O5w7LeBUMA4QILIrdU7kVNDomH-OARJ23xWPCoiV65wJadn2S7VfUfIpPsTUYZ-oERiXFUXWmshRFBeSmm8YkhaILCPNcQM_MDqhF0Vq4EHtx7BsrxE0Z_oXoSm_ifqPFGTW3VaSXFX5Kwbk706SuxQmuzpgwLbMajAqj6ZoPKowggk_-lo-IDQDoi9xUN5pzeiPZK8QP2H-ELENgoHFrDpF2-9QimR22TQkxu9EsJ0BBLIJRc-K9lQQJ7K0dRSvEKQyK_dYPxAGN4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4648200"/>
            <a:ext cx="4419600" cy="76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Храм Солнца в Индии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120</Words>
  <Application>Microsoft Office PowerPoint</Application>
  <PresentationFormat>Экран (4:3)</PresentationFormat>
  <Paragraphs>103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Эволюция Солнца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Евгений</cp:lastModifiedBy>
  <cp:revision>26</cp:revision>
  <dcterms:created xsi:type="dcterms:W3CDTF">2021-05-30T05:37:30Z</dcterms:created>
  <dcterms:modified xsi:type="dcterms:W3CDTF">2022-03-27T10:32:05Z</dcterms:modified>
</cp:coreProperties>
</file>