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4"/>
  </p:notesMasterIdLst>
  <p:sldIdLst>
    <p:sldId id="282" r:id="rId4"/>
    <p:sldId id="283" r:id="rId5"/>
    <p:sldId id="284" r:id="rId6"/>
    <p:sldId id="261" r:id="rId7"/>
    <p:sldId id="262" r:id="rId8"/>
    <p:sldId id="287" r:id="rId9"/>
    <p:sldId id="258" r:id="rId10"/>
    <p:sldId id="265" r:id="rId11"/>
    <p:sldId id="263" r:id="rId12"/>
    <p:sldId id="281" r:id="rId13"/>
    <p:sldId id="291" r:id="rId14"/>
    <p:sldId id="276" r:id="rId15"/>
    <p:sldId id="292" r:id="rId16"/>
    <p:sldId id="275" r:id="rId17"/>
    <p:sldId id="293" r:id="rId18"/>
    <p:sldId id="294" r:id="rId19"/>
    <p:sldId id="277" r:id="rId20"/>
    <p:sldId id="269" r:id="rId21"/>
    <p:sldId id="270" r:id="rId22"/>
    <p:sldId id="271" r:id="rId23"/>
    <p:sldId id="272" r:id="rId24"/>
    <p:sldId id="267" r:id="rId25"/>
    <p:sldId id="273" r:id="rId26"/>
    <p:sldId id="268" r:id="rId27"/>
    <p:sldId id="289" r:id="rId28"/>
    <p:sldId id="274" r:id="rId29"/>
    <p:sldId id="288" r:id="rId30"/>
    <p:sldId id="285" r:id="rId31"/>
    <p:sldId id="286" r:id="rId32"/>
    <p:sldId id="290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24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7877783797937809E-2"/>
          <c:y val="5.5342384946032191E-2"/>
          <c:w val="0.92257174103237094"/>
          <c:h val="0.72856794170775097"/>
        </c:manualLayout>
      </c:layout>
      <c:bar3DChart>
        <c:barDir val="col"/>
        <c:grouping val="standard"/>
        <c:varyColors val="0"/>
        <c:ser>
          <c:idx val="0"/>
          <c:order val="0"/>
          <c:invertIfNegative val="0"/>
          <c:cat>
            <c:strRef>
              <c:f>Лист1!$A$15:$F$15</c:f>
              <c:strCache>
                <c:ptCount val="6"/>
                <c:pt idx="0">
                  <c:v>РСДРП</c:v>
                </c:pt>
                <c:pt idx="1">
                  <c:v>Эсеры</c:v>
                </c:pt>
                <c:pt idx="2">
                  <c:v>Трудовики</c:v>
                </c:pt>
                <c:pt idx="3">
                  <c:v>Кадеты</c:v>
                </c:pt>
                <c:pt idx="4">
                  <c:v>октябристы</c:v>
                </c:pt>
                <c:pt idx="5">
                  <c:v>Прогрессисты</c:v>
                </c:pt>
              </c:strCache>
            </c:strRef>
          </c:cat>
          <c:val>
            <c:numRef>
              <c:f>Лист1!$A$16:$F$16</c:f>
              <c:numCache>
                <c:formatCode>General</c:formatCode>
                <c:ptCount val="6"/>
                <c:pt idx="0">
                  <c:v>10</c:v>
                </c:pt>
                <c:pt idx="1">
                  <c:v>0</c:v>
                </c:pt>
                <c:pt idx="2">
                  <c:v>107</c:v>
                </c:pt>
                <c:pt idx="3">
                  <c:v>161</c:v>
                </c:pt>
                <c:pt idx="4">
                  <c:v>13</c:v>
                </c:pt>
                <c:pt idx="5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689-4EE1-97D3-5151AE7E86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768240"/>
        <c:axId val="336106800"/>
        <c:axId val="336107184"/>
      </c:bar3DChart>
      <c:catAx>
        <c:axId val="137682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336106800"/>
        <c:crosses val="autoZero"/>
        <c:auto val="1"/>
        <c:lblAlgn val="ctr"/>
        <c:lblOffset val="100"/>
        <c:noMultiLvlLbl val="0"/>
      </c:catAx>
      <c:valAx>
        <c:axId val="3361068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3768240"/>
        <c:crosses val="autoZero"/>
        <c:crossBetween val="between"/>
      </c:valAx>
      <c:serAx>
        <c:axId val="336107184"/>
        <c:scaling>
          <c:orientation val="minMax"/>
        </c:scaling>
        <c:delete val="1"/>
        <c:axPos val="b"/>
        <c:majorTickMark val="out"/>
        <c:minorTickMark val="none"/>
        <c:tickLblPos val="none"/>
        <c:crossAx val="336106800"/>
        <c:crosses val="autoZero"/>
      </c:serAx>
      <c:spPr>
        <a:solidFill>
          <a:schemeClr val="bg1">
            <a:lumMod val="95000"/>
          </a:schemeClr>
        </a:solidFill>
      </c:spPr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41A288-4C7A-4260-93BC-1317D28EB247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10ECFC-B6B7-4C33-BF83-A9104BAB80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839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98106-F529-48ED-A793-B5C7D4E4445E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461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98106-F529-48ED-A793-B5C7D4E4445E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987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98106-F529-48ED-A793-B5C7D4E4445E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216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98106-F529-48ED-A793-B5C7D4E4445E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9310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10ECFC-B6B7-4C33-BF83-A9104BAB80AC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72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C72CC7-D67E-45CF-BE6C-C1C5FB87E4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1968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C5E1C8-CAE8-4FC8-803A-E79103C529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653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828858"/>
      </p:ext>
    </p:extLst>
  </p:cSld>
  <p:clrMapOvr>
    <a:masterClrMapping/>
  </p:clrMapOvr>
  <p:transition advTm="2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079809"/>
      </p:ext>
    </p:extLst>
  </p:cSld>
  <p:clrMapOvr>
    <a:masterClrMapping/>
  </p:clrMapOvr>
  <p:transition advTm="2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32504"/>
      </p:ext>
    </p:extLst>
  </p:cSld>
  <p:clrMapOvr>
    <a:masterClrMapping/>
  </p:clrMapOvr>
  <p:transition advTm="2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92253"/>
      </p:ext>
    </p:extLst>
  </p:cSld>
  <p:clrMapOvr>
    <a:masterClrMapping/>
  </p:clrMapOvr>
  <p:transition advTm="2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900537"/>
      </p:ext>
    </p:extLst>
  </p:cSld>
  <p:clrMapOvr>
    <a:masterClrMapping/>
  </p:clrMapOvr>
  <p:transition advTm="2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828255"/>
      </p:ext>
    </p:extLst>
  </p:cSld>
  <p:clrMapOvr>
    <a:masterClrMapping/>
  </p:clrMapOvr>
  <p:transition advTm="2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949913"/>
      </p:ext>
    </p:extLst>
  </p:cSld>
  <p:clrMapOvr>
    <a:masterClrMapping/>
  </p:clrMapOvr>
  <p:transition advTm="2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557745"/>
      </p:ext>
    </p:extLst>
  </p:cSld>
  <p:clrMapOvr>
    <a:masterClrMapping/>
  </p:clrMapOvr>
  <p:transition advTm="2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551618"/>
      </p:ext>
    </p:extLst>
  </p:cSld>
  <p:clrMapOvr>
    <a:masterClrMapping/>
  </p:clrMapOvr>
  <p:transition advTm="2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325466"/>
      </p:ext>
    </p:extLst>
  </p:cSld>
  <p:clrMapOvr>
    <a:masterClrMapping/>
  </p:clrMapOvr>
  <p:transition advTm="2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696851"/>
      </p:ext>
    </p:extLst>
  </p:cSld>
  <p:clrMapOvr>
    <a:masterClrMapping/>
  </p:clrMapOvr>
  <p:transition advTm="2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204510"/>
      </p:ext>
    </p:extLst>
  </p:cSld>
  <p:clrMapOvr>
    <a:masterClrMapping/>
  </p:clrMapOvr>
  <p:transition advTm="2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939584"/>
      </p:ext>
    </p:extLst>
  </p:cSld>
  <p:clrMapOvr>
    <a:masterClrMapping/>
  </p:clrMapOvr>
  <p:transition advTm="2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281287"/>
      </p:ext>
    </p:extLst>
  </p:cSld>
  <p:clrMapOvr>
    <a:masterClrMapping/>
  </p:clrMapOvr>
  <p:transition advTm="2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754049"/>
      </p:ext>
    </p:extLst>
  </p:cSld>
  <p:clrMapOvr>
    <a:masterClrMapping/>
  </p:clrMapOvr>
  <p:transition advTm="2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340018"/>
      </p:ext>
    </p:extLst>
  </p:cSld>
  <p:clrMapOvr>
    <a:masterClrMapping/>
  </p:clrMapOvr>
  <p:transition advTm="2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778533"/>
      </p:ext>
    </p:extLst>
  </p:cSld>
  <p:clrMapOvr>
    <a:masterClrMapping/>
  </p:clrMapOvr>
  <p:transition advTm="2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708075"/>
      </p:ext>
    </p:extLst>
  </p:cSld>
  <p:clrMapOvr>
    <a:masterClrMapping/>
  </p:clrMapOvr>
  <p:transition advTm="2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652493"/>
      </p:ext>
    </p:extLst>
  </p:cSld>
  <p:clrMapOvr>
    <a:masterClrMapping/>
  </p:clrMapOvr>
  <p:transition advTm="2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687672"/>
      </p:ext>
    </p:extLst>
  </p:cSld>
  <p:clrMapOvr>
    <a:masterClrMapping/>
  </p:clrMapOvr>
  <p:transition advTm="2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909373"/>
      </p:ext>
    </p:extLst>
  </p:cSld>
  <p:clrMapOvr>
    <a:masterClrMapping/>
  </p:clrMapOvr>
  <p:transition advTm="2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884468"/>
      </p:ext>
    </p:extLst>
  </p:cSld>
  <p:clrMapOvr>
    <a:masterClrMapping/>
  </p:clrMapOvr>
  <p:transition advTm="2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C5E1C8-CAE8-4FC8-803A-E79103C529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662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5" r:id="rId12"/>
    <p:sldLayoutId id="2147483686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61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2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59D353-58CA-417E-A2CE-1E8F12EF71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ECD40-04CC-47CF-AD6A-BEF48DB97B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66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 advTm="2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48965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Становление политической системы думской </a:t>
            </a: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монархии Российской империи</a:t>
            </a:r>
          </a:p>
          <a:p>
            <a:pPr marL="0" indent="0" algn="ctr">
              <a:buNone/>
            </a:pP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I-III Думы (</a:t>
            </a: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1905-1912 гг.)</a:t>
            </a:r>
          </a:p>
          <a:p>
            <a:pPr marL="0" indent="0" algn="ctr">
              <a:buNone/>
            </a:pP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00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371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Ведущие политические партии в период думской монархии 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28800"/>
            <a:ext cx="8147248" cy="4467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Кадеты</a:t>
            </a:r>
            <a:r>
              <a:rPr lang="ru-RU" dirty="0"/>
              <a:t> (Конституционно-демократическая партия</a:t>
            </a:r>
            <a:r>
              <a:rPr lang="ru-RU" dirty="0" smtClean="0"/>
              <a:t>)</a:t>
            </a:r>
          </a:p>
          <a:p>
            <a:pPr marL="0" indent="0">
              <a:buNone/>
            </a:pPr>
            <a:r>
              <a:rPr lang="ru-RU" b="1" dirty="0" smtClean="0"/>
              <a:t>Октябристы</a:t>
            </a:r>
            <a:r>
              <a:rPr lang="ru-RU" dirty="0" smtClean="0"/>
              <a:t> </a:t>
            </a:r>
            <a:r>
              <a:rPr lang="ru-RU" dirty="0"/>
              <a:t>(Союз 17 октября</a:t>
            </a:r>
            <a:r>
              <a:rPr lang="ru-RU" dirty="0" smtClean="0"/>
              <a:t>)</a:t>
            </a:r>
          </a:p>
          <a:p>
            <a:pPr marL="0" indent="0">
              <a:buNone/>
            </a:pPr>
            <a:r>
              <a:rPr lang="ru-RU" b="1" dirty="0" smtClean="0"/>
              <a:t>Правые</a:t>
            </a:r>
            <a:r>
              <a:rPr lang="ru-RU" b="1" dirty="0"/>
              <a:t>, черносотенцы </a:t>
            </a:r>
            <a:r>
              <a:rPr lang="ru-RU" dirty="0"/>
              <a:t>(Союз русского </a:t>
            </a:r>
            <a:r>
              <a:rPr lang="ru-RU" dirty="0" smtClean="0"/>
              <a:t>народа </a:t>
            </a:r>
            <a:r>
              <a:rPr lang="ru-RU" dirty="0"/>
              <a:t>и другие партии</a:t>
            </a:r>
            <a:r>
              <a:rPr lang="ru-RU" dirty="0" smtClean="0"/>
              <a:t>)</a:t>
            </a:r>
          </a:p>
          <a:p>
            <a:pPr marL="0" indent="0">
              <a:buNone/>
            </a:pPr>
            <a:r>
              <a:rPr lang="ru-RU" b="1" dirty="0" smtClean="0"/>
              <a:t>Эсеры </a:t>
            </a:r>
            <a:r>
              <a:rPr lang="ru-RU" b="1" dirty="0"/>
              <a:t>(</a:t>
            </a:r>
            <a:r>
              <a:rPr lang="ru-RU" dirty="0" smtClean="0"/>
              <a:t>социалисты-революционеры)</a:t>
            </a:r>
          </a:p>
          <a:p>
            <a:pPr marL="0" indent="0">
              <a:buNone/>
            </a:pPr>
            <a:r>
              <a:rPr lang="ru-RU" b="1" dirty="0" smtClean="0"/>
              <a:t>Социал-демократы</a:t>
            </a:r>
            <a:r>
              <a:rPr lang="ru-RU" dirty="0"/>
              <a:t> </a:t>
            </a:r>
            <a:r>
              <a:rPr lang="ru-RU" dirty="0" smtClean="0"/>
              <a:t>(меньшевики и большевики)</a:t>
            </a:r>
          </a:p>
          <a:p>
            <a:pPr marL="0" indent="0">
              <a:buNone/>
            </a:pPr>
            <a:endParaRPr lang="ru-RU" sz="5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710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КАДЕТЫ </a:t>
            </a:r>
            <a:r>
              <a:rPr lang="ru-RU" sz="3600" dirty="0" smtClean="0"/>
              <a:t>(к.-д. – конституционно-демократическая партия)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292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Последовательные либералы, сторонники парламентарной монархии по английскому образцу</a:t>
            </a:r>
          </a:p>
          <a:p>
            <a:r>
              <a:rPr lang="ru-RU" sz="2800" dirty="0" smtClean="0"/>
              <a:t>За демократические свободы, равенство всех граждан </a:t>
            </a:r>
            <a:r>
              <a:rPr lang="ru-RU" sz="2800" dirty="0"/>
              <a:t>без различия пола, религии и </a:t>
            </a:r>
            <a:r>
              <a:rPr lang="ru-RU" sz="2800" dirty="0" smtClean="0"/>
              <a:t>национальности, всеобщее избирательное право</a:t>
            </a:r>
          </a:p>
          <a:p>
            <a:r>
              <a:rPr lang="ru-RU" sz="2800" dirty="0" smtClean="0"/>
              <a:t>За единство и неделимость Российской империи, но за свободу развития национальных культур</a:t>
            </a:r>
          </a:p>
          <a:p>
            <a:r>
              <a:rPr lang="ru-RU" sz="2800" dirty="0" smtClean="0"/>
              <a:t>За передачу крестьянам части помещичьих земель, но не безвозмездно, а за выкуп</a:t>
            </a:r>
          </a:p>
          <a:p>
            <a:r>
              <a:rPr lang="ru-RU" sz="2800" dirty="0" smtClean="0"/>
              <a:t>Находились в оппозиции к правительству</a:t>
            </a:r>
          </a:p>
          <a:p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86739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51520" y="271481"/>
            <a:ext cx="4396680" cy="6328575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 smtClean="0">
                <a:latin typeface="+mj-lt"/>
                <a:ea typeface="Calibri"/>
                <a:cs typeface="Times New Roman"/>
              </a:rPr>
              <a:t>Большинство в партии кадетов составляла интеллигенция. Их называли «партией профессоров», «мозгом нации»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Павел </a:t>
            </a: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Николаевич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Милюков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 (</a:t>
            </a: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1859-1943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)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dirty="0" smtClean="0">
                <a:ea typeface="Calibri"/>
                <a:cs typeface="Times New Roman"/>
              </a:rPr>
              <a:t>историк</a:t>
            </a:r>
            <a:r>
              <a:rPr lang="ru-RU" b="1" dirty="0">
                <a:ea typeface="Calibri"/>
                <a:cs typeface="Times New Roman"/>
              </a:rPr>
              <a:t>, лидер партии кадетов, видный деятель </a:t>
            </a:r>
            <a:r>
              <a:rPr lang="ru-RU" b="1" dirty="0" smtClean="0">
                <a:ea typeface="Calibri"/>
                <a:cs typeface="Times New Roman"/>
              </a:rPr>
              <a:t>Государственной </a:t>
            </a:r>
            <a:r>
              <a:rPr lang="ru-RU" b="1" dirty="0">
                <a:ea typeface="Calibri"/>
                <a:cs typeface="Times New Roman"/>
              </a:rPr>
              <a:t>думы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71481"/>
            <a:ext cx="4248472" cy="5824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988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99412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Октябристы</a:t>
            </a:r>
            <a:r>
              <a:rPr lang="ru-RU" dirty="0" smtClean="0"/>
              <a:t> (партия «Союз 17 октября»)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5355" y="1412776"/>
            <a:ext cx="8229600" cy="4896544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/>
              <a:t>Умеренные либералы, сторонники конституционной монархии, но с сохранением сильной власти императора</a:t>
            </a:r>
          </a:p>
          <a:p>
            <a:r>
              <a:rPr lang="ru-RU" sz="2800" dirty="0" smtClean="0"/>
              <a:t>За гражданские свободы</a:t>
            </a:r>
          </a:p>
          <a:p>
            <a:r>
              <a:rPr lang="ru-RU" sz="2800" dirty="0" smtClean="0"/>
              <a:t>За неделимость Российской империи</a:t>
            </a:r>
          </a:p>
          <a:p>
            <a:r>
              <a:rPr lang="ru-RU" sz="2800" dirty="0" smtClean="0"/>
              <a:t>За незыблемость частной собственности (включая имения помещиков)</a:t>
            </a:r>
          </a:p>
          <a:p>
            <a:r>
              <a:rPr lang="ru-RU" sz="2800" dirty="0" smtClean="0"/>
              <a:t>Поддерживали жесткие меры правительства Столыпина по подавлению революции, выступали сторонниками </a:t>
            </a:r>
            <a:r>
              <a:rPr lang="ru-RU" sz="2800" dirty="0" err="1" smtClean="0"/>
              <a:t>столыпинской</a:t>
            </a:r>
            <a:r>
              <a:rPr lang="ru-RU" sz="2800" dirty="0" smtClean="0"/>
              <a:t> аграрной реформы и других реформаторских начинаний</a:t>
            </a:r>
          </a:p>
          <a:p>
            <a:pPr marL="0" indent="0">
              <a:buNone/>
            </a:pPr>
            <a:endParaRPr lang="ru-RU" sz="2800" dirty="0" smtClean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53691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9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29006"/>
            <a:ext cx="4342185" cy="6408712"/>
          </a:xfrm>
        </p:spPr>
        <p:txBody>
          <a:bodyPr>
            <a:normAutofit fontScale="85000" lnSpcReduction="10000"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   </a:t>
            </a:r>
            <a:r>
              <a:rPr lang="ru-RU" sz="3300" dirty="0" smtClean="0">
                <a:latin typeface="Times New Roman" pitchFamily="18" charset="0"/>
              </a:rPr>
              <a:t>Большинство среди октябристов составляли либерально настроенные помещики, но лидер партии А. И. </a:t>
            </a:r>
            <a:r>
              <a:rPr lang="ru-RU" sz="3300" dirty="0" err="1" smtClean="0">
                <a:latin typeface="Times New Roman" pitchFamily="18" charset="0"/>
              </a:rPr>
              <a:t>Гучков</a:t>
            </a:r>
            <a:r>
              <a:rPr lang="ru-RU" sz="3300" dirty="0" smtClean="0">
                <a:latin typeface="Times New Roman" pitchFamily="18" charset="0"/>
              </a:rPr>
              <a:t>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300" dirty="0" smtClean="0">
                <a:latin typeface="Times New Roman" pitchFamily="18" charset="0"/>
              </a:rPr>
              <a:t>    происходил из московской купеческой семьи</a:t>
            </a:r>
            <a:endParaRPr lang="ru-RU" sz="33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3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Гучков</a:t>
            </a:r>
            <a:r>
              <a:rPr lang="ru-RU" sz="33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endParaRPr lang="ru-RU" sz="33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3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Александр Иванович </a:t>
            </a:r>
            <a:r>
              <a:rPr lang="ru-RU" sz="3300" b="1" dirty="0" smtClean="0">
                <a:latin typeface="Times New Roman" pitchFamily="18" charset="0"/>
              </a:rPr>
              <a:t> </a:t>
            </a:r>
            <a:endParaRPr lang="ru-RU" sz="3300" b="1" dirty="0">
              <a:latin typeface="Times New Roman" pitchFamily="18" charset="0"/>
            </a:endParaRPr>
          </a:p>
          <a:p>
            <a:pPr>
              <a:buNone/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</a:rPr>
              <a:t>Лидер </a:t>
            </a: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</a:rPr>
              <a:t>партии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</a:rPr>
              <a:t>октябристов,</a:t>
            </a:r>
            <a:endParaRPr lang="ru-RU" sz="2400" b="1" dirty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dirty="0">
                <a:latin typeface="Times New Roman" pitchFamily="18" charset="0"/>
              </a:rPr>
              <a:t>Председатель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</a:rPr>
              <a:t>Государственной Думы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dirty="0">
                <a:latin typeface="Times New Roman" pitchFamily="18" charset="0"/>
              </a:rPr>
              <a:t>Российской </a:t>
            </a:r>
            <a:r>
              <a:rPr lang="ru-RU" sz="2800" b="1" dirty="0" smtClean="0">
                <a:latin typeface="Times New Roman" pitchFamily="18" charset="0"/>
              </a:rPr>
              <a:t>империи</a:t>
            </a:r>
            <a:endParaRPr lang="ru-RU" sz="2800" b="1" dirty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dirty="0"/>
          </a:p>
        </p:txBody>
      </p:sp>
      <p:pic>
        <p:nvPicPr>
          <p:cNvPr id="54278" name="Picture 6" descr="Гучков Александр Иванович председатель ГД 19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148064" y="1124744"/>
            <a:ext cx="3521968" cy="4960288"/>
          </a:xfrm>
        </p:spPr>
      </p:pic>
    </p:spTree>
    <p:extLst>
      <p:ext uri="{BB962C8B-B14F-4D97-AF65-F5344CB8AC3E}">
        <p14:creationId xmlns:p14="http://schemas.microsoft.com/office/powerpoint/2010/main" val="173875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54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54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54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64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54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54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54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542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542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542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80"/>
                            </p:stCondLst>
                            <p:childTnLst>
                              <p:par>
                                <p:cTn id="2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542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542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542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542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542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542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60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542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542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542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480"/>
                            </p:stCondLst>
                            <p:childTnLst>
                              <p:par>
                                <p:cTn id="4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542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542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542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542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542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542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Черносотенцы</a:t>
            </a:r>
            <a:r>
              <a:rPr lang="ru-RU" dirty="0" smtClean="0"/>
              <a:t> (они же </a:t>
            </a:r>
            <a:r>
              <a:rPr lang="ru-RU" b="1" dirty="0" smtClean="0"/>
              <a:t>правые</a:t>
            </a:r>
            <a:r>
              <a:rPr lang="ru-RU" dirty="0" smtClean="0"/>
              <a:t> или </a:t>
            </a:r>
            <a:r>
              <a:rPr lang="ru-RU" b="1" dirty="0" smtClean="0"/>
              <a:t>крайне правые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Были сторонниками неограниченной монархии, противниками конституции</a:t>
            </a:r>
          </a:p>
          <a:p>
            <a:r>
              <a:rPr lang="ru-RU" sz="2800" dirty="0" smtClean="0"/>
              <a:t>Базировались на формуле «православие – самодержавие – народность»</a:t>
            </a:r>
          </a:p>
          <a:p>
            <a:r>
              <a:rPr lang="ru-RU" sz="2800" dirty="0" smtClean="0"/>
              <a:t>Ненавидели революционеров и либералов</a:t>
            </a:r>
          </a:p>
          <a:p>
            <a:r>
              <a:rPr lang="ru-RU" sz="2800" dirty="0" smtClean="0"/>
              <a:t>Выступали за главенство русского народа в России</a:t>
            </a:r>
          </a:p>
          <a:p>
            <a:r>
              <a:rPr lang="ru-RU" sz="2800" dirty="0" smtClean="0"/>
              <a:t>Были антисемитами, считая евреев виновниками революции </a:t>
            </a:r>
          </a:p>
          <a:p>
            <a:r>
              <a:rPr lang="ru-RU" sz="2800" dirty="0"/>
              <a:t>Образовывали несколько партий «Союз русского народа», «Союз Михаила Архангела», «Русская монархическая партия», и др.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8897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97152"/>
            <a:ext cx="4536504" cy="161704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76056" y="692696"/>
            <a:ext cx="3371850" cy="4257675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273050"/>
            <a:ext cx="4536504" cy="6252294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dirty="0" smtClean="0"/>
              <a:t>В черносотенных организациях состояли представители самых разных социальных слоев:</a:t>
            </a:r>
          </a:p>
          <a:p>
            <a:r>
              <a:rPr lang="ru-RU" sz="2800" b="1" dirty="0" smtClean="0"/>
              <a:t>помещики, духовенство, консервативно настроенные крестьяне, средние слои городского населения. </a:t>
            </a:r>
          </a:p>
          <a:p>
            <a:endParaRPr lang="ru-RU" sz="2800" b="1" dirty="0"/>
          </a:p>
          <a:p>
            <a:pPr algn="ctr"/>
            <a:r>
              <a:rPr lang="ru-RU" sz="3900" b="1" dirty="0" smtClean="0">
                <a:solidFill>
                  <a:schemeClr val="accent6">
                    <a:lumMod val="50000"/>
                  </a:schemeClr>
                </a:solidFill>
              </a:rPr>
              <a:t>Александр Иванович Дубровин </a:t>
            </a:r>
          </a:p>
          <a:p>
            <a:pPr algn="ctr"/>
            <a:r>
              <a:rPr lang="ru-RU" sz="2800" b="1" dirty="0" smtClean="0"/>
              <a:t>лидер партии «Союз русского народа»</a:t>
            </a:r>
          </a:p>
          <a:p>
            <a:pPr algn="ctr"/>
            <a:r>
              <a:rPr lang="ru-RU" sz="2800" b="1" dirty="0" smtClean="0"/>
              <a:t>(по профессии детский врач)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60728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23528" y="1"/>
            <a:ext cx="4248472" cy="60960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Владимир Митрофанович Пуришкевич </a:t>
            </a:r>
            <a:endParaRPr lang="ru-RU" sz="4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4000" b="1" dirty="0" smtClean="0"/>
              <a:t>(</a:t>
            </a:r>
            <a:r>
              <a:rPr lang="ru-RU" sz="4000" b="1" dirty="0"/>
              <a:t>1870-1920</a:t>
            </a:r>
            <a:r>
              <a:rPr lang="ru-RU" sz="4000" b="1" dirty="0" smtClean="0"/>
              <a:t>) </a:t>
            </a:r>
            <a:endParaRPr lang="ru-RU" sz="4000" b="1" dirty="0"/>
          </a:p>
          <a:p>
            <a:pPr marL="0" indent="0">
              <a:buNone/>
            </a:pPr>
            <a:r>
              <a:rPr lang="ru-RU" b="1" dirty="0" smtClean="0"/>
              <a:t>Лидер партии «Союз Михаила Архангела»</a:t>
            </a:r>
          </a:p>
          <a:p>
            <a:pPr marL="0" indent="0">
              <a:buNone/>
            </a:pPr>
            <a:r>
              <a:rPr lang="ru-RU" b="1" dirty="0" smtClean="0"/>
              <a:t>Один из  самых известных черносотенных депутатов Государственной Думы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52735"/>
            <a:ext cx="3669779" cy="5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82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799938954"/>
              </p:ext>
            </p:extLst>
          </p:nvPr>
        </p:nvGraphicFramePr>
        <p:xfrm>
          <a:off x="4000496" y="1285860"/>
          <a:ext cx="4857752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67544" y="260648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Состав 1-й Государственной Думы (27 апреля – 9 июля 1906 г.)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6221" y="3212976"/>
            <a:ext cx="367369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Кадеты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161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Трудовики – 97</a:t>
            </a:r>
          </a:p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Социал-демократы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17 </a:t>
            </a:r>
          </a:p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Национальные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группы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70</a:t>
            </a:r>
          </a:p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Беспартийные – 103</a:t>
            </a:r>
          </a:p>
        </p:txBody>
      </p:sp>
    </p:spTree>
    <p:extLst>
      <p:ext uri="{BB962C8B-B14F-4D97-AF65-F5344CB8AC3E}">
        <p14:creationId xmlns:p14="http://schemas.microsoft.com/office/powerpoint/2010/main" val="4028074082"/>
      </p:ext>
    </p:extLst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5" name="Picture 5" descr="03_Muromcev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512" y="1052736"/>
            <a:ext cx="4086330" cy="4751759"/>
          </a:xfrm>
        </p:spPr>
      </p:pic>
      <p:sp>
        <p:nvSpPr>
          <p:cNvPr id="3584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283968" y="692696"/>
            <a:ext cx="4758680" cy="5338217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Муромцев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Сергей Андреевич </a:t>
            </a:r>
            <a:r>
              <a:rPr lang="ru-RU" b="1" dirty="0">
                <a:latin typeface="Times New Roman" pitchFamily="18" charset="0"/>
              </a:rPr>
              <a:t>-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b="1" dirty="0">
                <a:latin typeface="Times New Roman" pitchFamily="18" charset="0"/>
              </a:rPr>
              <a:t>председатель первой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b="1" dirty="0">
                <a:latin typeface="Times New Roman" pitchFamily="18" charset="0"/>
              </a:rPr>
              <a:t>Государственной Думы.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dirty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>
                <a:latin typeface="Times New Roman" pitchFamily="18" charset="0"/>
              </a:rPr>
              <a:t>Профессор Московского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>
                <a:latin typeface="Times New Roman" pitchFamily="18" charset="0"/>
              </a:rPr>
              <a:t>университета, русский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>
                <a:latin typeface="Times New Roman" pitchFamily="18" charset="0"/>
              </a:rPr>
              <a:t>юрист, публицист и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>
                <a:latin typeface="Times New Roman" pitchFamily="18" charset="0"/>
              </a:rPr>
              <a:t>политический деятель</a:t>
            </a:r>
            <a:r>
              <a:rPr lang="ru-RU" sz="2800" dirty="0">
                <a:latin typeface="Times New Roman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83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36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5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5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5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4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5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5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5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2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58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58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58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640"/>
                            </p:stCondLst>
                            <p:childTnLst>
                              <p:par>
                                <p:cTn id="3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58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58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58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480"/>
                            </p:stCondLst>
                            <p:childTnLst>
                              <p:par>
                                <p:cTn id="3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358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358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358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320"/>
                            </p:stCondLst>
                            <p:childTnLst>
                              <p:par>
                                <p:cTn id="4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358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358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358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358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358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358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Рекомендуемая  литература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363272" cy="5184576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1.Аврех </a:t>
            </a:r>
            <a:r>
              <a:rPr lang="ru-RU" dirty="0">
                <a:latin typeface="Arial" pitchFamily="34" charset="0"/>
                <a:cs typeface="Arial" pitchFamily="34" charset="0"/>
              </a:rPr>
              <a:t>А. Я. Столыпин и III Дума. М., 1968.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2.Алексеева </a:t>
            </a:r>
            <a:r>
              <a:rPr lang="ru-RU" dirty="0">
                <a:latin typeface="Arial" pitchFamily="34" charset="0"/>
                <a:cs typeface="Arial" pitchFamily="34" charset="0"/>
              </a:rPr>
              <a:t>И. В. Последнее десятилетие Российской Империи: Дума, царизм и союзники России по Антанте. 1907–1917 годы. – М.-СПб., 2009.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3.Демин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В. А. Верхняя палата Российской империи. 1906–1917. – М., 2006.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4.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Демин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В. А. Государственная Дума России (1906-1917): механизм функционирования. М., 1996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5. Малышева </a:t>
            </a:r>
            <a:r>
              <a:rPr lang="ru-RU" dirty="0">
                <a:latin typeface="Arial" pitchFamily="34" charset="0"/>
                <a:cs typeface="Arial" pitchFamily="34" charset="0"/>
              </a:rPr>
              <a:t>О. Г. Думская монархия: рождение, становление, крах. Ч. 1. Власть и зарождение Государственной думы. М, 2001;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6.Малышева </a:t>
            </a:r>
            <a:r>
              <a:rPr lang="ru-RU" dirty="0">
                <a:latin typeface="Arial" pitchFamily="34" charset="0"/>
                <a:cs typeface="Arial" pitchFamily="34" charset="0"/>
              </a:rPr>
              <a:t>О. Г. Думская монархия: рождение, становление, крах. Ч. 2. Обновленный строй. М., 2003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299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949692"/>
            <a:ext cx="4038600" cy="4114800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Горемыкин Иван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</a:rPr>
              <a:t>Логгинович</a:t>
            </a:r>
            <a:r>
              <a:rPr lang="ru-RU" dirty="0"/>
              <a:t>, </a:t>
            </a:r>
            <a:r>
              <a:rPr lang="ru-RU" dirty="0">
                <a:latin typeface="Arial" pitchFamily="34" charset="0"/>
                <a:cs typeface="Arial" pitchFamily="34" charset="0"/>
              </a:rPr>
              <a:t>председатель Совета министров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22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апреля — 8 июля 1906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года) 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789907"/>
            <a:ext cx="3626212" cy="4804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22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92896"/>
            <a:ext cx="4834880" cy="178621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Петр Аркадьевич Столыпин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(1862-1911)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/>
              <a:t>Министр внутренних дел с 26 апреля 1906 г.</a:t>
            </a:r>
            <a:br>
              <a:rPr lang="ru-RU" sz="2800" b="1" dirty="0"/>
            </a:br>
            <a:r>
              <a:rPr lang="ru-RU" sz="2800" b="1" dirty="0"/>
              <a:t>Председатель Совета Министров с 8 июля 1906 г</a:t>
            </a:r>
            <a:r>
              <a:rPr lang="ru-RU" sz="2800" b="1" dirty="0" smtClean="0"/>
              <a:t>.</a:t>
            </a:r>
            <a:br>
              <a:rPr lang="ru-RU" sz="2800" b="1" dirty="0" smtClean="0"/>
            </a:br>
            <a:endParaRPr lang="ru-RU" sz="2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12776"/>
            <a:ext cx="3509028" cy="4751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512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3600" b="1" dirty="0">
                <a:solidFill>
                  <a:srgbClr val="F79646">
                    <a:lumMod val="50000"/>
                  </a:srgbClr>
                </a:solidFill>
                <a:latin typeface="Arial" pitchFamily="34" charset="0"/>
                <a:ea typeface="+mn-ea"/>
                <a:cs typeface="Arial" pitchFamily="34" charset="0"/>
              </a:rPr>
              <a:t>Состав </a:t>
            </a:r>
            <a:r>
              <a:rPr lang="ru-RU" sz="3600" b="1" dirty="0" smtClean="0">
                <a:solidFill>
                  <a:srgbClr val="F79646">
                    <a:lumMod val="50000"/>
                  </a:srgbClr>
                </a:solidFill>
                <a:latin typeface="Arial" pitchFamily="34" charset="0"/>
                <a:ea typeface="+mn-ea"/>
                <a:cs typeface="Arial" pitchFamily="34" charset="0"/>
              </a:rPr>
              <a:t>2-й </a:t>
            </a:r>
            <a:r>
              <a:rPr lang="ru-RU" sz="3600" b="1" dirty="0">
                <a:solidFill>
                  <a:srgbClr val="F79646">
                    <a:lumMod val="50000"/>
                  </a:srgbClr>
                </a:solidFill>
                <a:latin typeface="Arial" pitchFamily="34" charset="0"/>
                <a:ea typeface="+mn-ea"/>
                <a:cs typeface="Arial" pitchFamily="34" charset="0"/>
              </a:rPr>
              <a:t>Государственной Думы </a:t>
            </a:r>
            <a:br>
              <a:rPr lang="ru-RU" sz="3600" b="1" dirty="0">
                <a:solidFill>
                  <a:srgbClr val="F79646">
                    <a:lumMod val="50000"/>
                  </a:srgbClr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3600" b="1" dirty="0">
                <a:solidFill>
                  <a:srgbClr val="F79646">
                    <a:lumMod val="50000"/>
                  </a:srgbClr>
                </a:solidFill>
                <a:latin typeface="Arial" pitchFamily="34" charset="0"/>
                <a:ea typeface="+mn-ea"/>
                <a:cs typeface="Arial" pitchFamily="34" charset="0"/>
              </a:rPr>
              <a:t>(20 февраля – 3 июня 1907 г.)</a:t>
            </a:r>
            <a:br>
              <a:rPr lang="ru-RU" sz="3600" b="1" dirty="0">
                <a:solidFill>
                  <a:srgbClr val="F79646">
                    <a:lumMod val="50000"/>
                  </a:srgbClr>
                </a:solidFill>
                <a:latin typeface="Arial" pitchFamily="34" charset="0"/>
                <a:ea typeface="+mn-ea"/>
                <a:cs typeface="Arial" pitchFamily="34" charset="0"/>
              </a:rPr>
            </a:b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30374"/>
            <a:ext cx="4104456" cy="4696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04048" y="2016434"/>
            <a:ext cx="38884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Трудовики – 104</a:t>
            </a: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Кадеты – 98</a:t>
            </a: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Социал-демократы – 65</a:t>
            </a: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Эсеры – 37</a:t>
            </a: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Октябристы – 32</a:t>
            </a: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Правые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– 22</a:t>
            </a:r>
          </a:p>
          <a:p>
            <a:r>
              <a:rPr lang="ru-RU" sz="2400" b="1" smtClean="0">
                <a:solidFill>
                  <a:schemeClr val="accent2">
                    <a:lumMod val="50000"/>
                  </a:schemeClr>
                </a:solidFill>
              </a:rPr>
              <a:t>Национальные группы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– 76</a:t>
            </a: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Казаки – 17</a:t>
            </a: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Народные социалисты – 16</a:t>
            </a: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Беспартийные- 50</a:t>
            </a:r>
          </a:p>
        </p:txBody>
      </p:sp>
    </p:spTree>
    <p:extLst>
      <p:ext uri="{BB962C8B-B14F-4D97-AF65-F5344CB8AC3E}">
        <p14:creationId xmlns:p14="http://schemas.microsoft.com/office/powerpoint/2010/main" val="206353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6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980728"/>
            <a:ext cx="4751387" cy="43195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Головин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Фёдор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Александрович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sz="1800" b="1" dirty="0">
                <a:latin typeface="Times New Roman" pitchFamily="18" charset="0"/>
              </a:rPr>
              <a:t>—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dirty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>
                <a:latin typeface="Times New Roman" pitchFamily="18" charset="0"/>
              </a:rPr>
              <a:t>Председатель Государственной Думы </a:t>
            </a:r>
            <a:r>
              <a:rPr lang="ru-RU" sz="2400" b="1" dirty="0" smtClean="0">
                <a:latin typeface="Times New Roman" pitchFamily="18" charset="0"/>
              </a:rPr>
              <a:t>Российской </a:t>
            </a:r>
            <a:r>
              <a:rPr lang="ru-RU" sz="2400" b="1" dirty="0">
                <a:latin typeface="Times New Roman" pitchFamily="18" charset="0"/>
              </a:rPr>
              <a:t>империи второго созыва.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b="1" dirty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>
                <a:latin typeface="Times New Roman" pitchFamily="18" charset="0"/>
              </a:rPr>
              <a:t>Земский деятель, один из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>
                <a:latin typeface="Times New Roman" pitchFamily="18" charset="0"/>
              </a:rPr>
              <a:t>основателей партии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>
                <a:latin typeface="Times New Roman" pitchFamily="18" charset="0"/>
              </a:rPr>
              <a:t>кадетов и член её ЦК.</a:t>
            </a:r>
          </a:p>
        </p:txBody>
      </p:sp>
      <p:pic>
        <p:nvPicPr>
          <p:cNvPr id="40968" name="Picture 8" descr="200px-Fedor_Golovin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943250" y="1484784"/>
            <a:ext cx="3214914" cy="5016029"/>
          </a:xfrm>
        </p:spPr>
      </p:pic>
    </p:spTree>
    <p:extLst>
      <p:ext uri="{BB962C8B-B14F-4D97-AF65-F5344CB8AC3E}">
        <p14:creationId xmlns:p14="http://schemas.microsoft.com/office/powerpoint/2010/main" val="423490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40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40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40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8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409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09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09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409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409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409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6480"/>
                            </p:stCondLst>
                            <p:childTnLst>
                              <p:par>
                                <p:cTn id="2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409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409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409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3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409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409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409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Изменение в системе выборов по избирательному закону 3 июня 1907 г.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323850" y="1174750"/>
            <a:ext cx="8351838" cy="4818063"/>
            <a:chOff x="204" y="740"/>
            <a:chExt cx="5261" cy="3035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" y="740"/>
              <a:ext cx="5261" cy="3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204" y="740"/>
              <a:ext cx="5190" cy="2789"/>
              <a:chOff x="204" y="740"/>
              <a:chExt cx="5190" cy="2789"/>
            </a:xfrm>
          </p:grpSpPr>
          <p:sp>
            <p:nvSpPr>
              <p:cNvPr id="7" name="Rectangle 5"/>
              <p:cNvSpPr>
                <a:spLocks noChangeArrowheads="1"/>
              </p:cNvSpPr>
              <p:nvPr/>
            </p:nvSpPr>
            <p:spPr bwMode="auto">
              <a:xfrm>
                <a:off x="266" y="746"/>
                <a:ext cx="1560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Доля выборщиков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" name="Rectangle 6"/>
              <p:cNvSpPr>
                <a:spLocks noChangeArrowheads="1"/>
              </p:cNvSpPr>
              <p:nvPr/>
            </p:nvSpPr>
            <p:spPr bwMode="auto">
              <a:xfrm>
                <a:off x="266" y="976"/>
                <a:ext cx="1239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в европейских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/>
            </p:nvSpPr>
            <p:spPr bwMode="auto">
              <a:xfrm>
                <a:off x="266" y="1208"/>
                <a:ext cx="873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губерниях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/>
            </p:nvSpPr>
            <p:spPr bwMode="auto">
              <a:xfrm>
                <a:off x="1049" y="1208"/>
                <a:ext cx="133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/>
            </p:nvSpPr>
            <p:spPr bwMode="auto">
              <a:xfrm>
                <a:off x="1873" y="746"/>
                <a:ext cx="1115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По закону 11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1873" y="976"/>
                <a:ext cx="1276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декабря 1905 г.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/>
            </p:nvSpPr>
            <p:spPr bwMode="auto">
              <a:xfrm>
                <a:off x="3057" y="976"/>
                <a:ext cx="133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>
                <a:off x="3648" y="746"/>
                <a:ext cx="1477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По закону 3 июня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/>
            </p:nvSpPr>
            <p:spPr bwMode="auto">
              <a:xfrm>
                <a:off x="3648" y="976"/>
                <a:ext cx="502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1907 г.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/>
            </p:nvSpPr>
            <p:spPr bwMode="auto">
              <a:xfrm>
                <a:off x="4152" y="976"/>
                <a:ext cx="133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/>
            </p:nvSpPr>
            <p:spPr bwMode="auto">
              <a:xfrm>
                <a:off x="204" y="740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8" name="Line 16"/>
              <p:cNvSpPr>
                <a:spLocks noChangeShapeType="1"/>
              </p:cNvSpPr>
              <p:nvPr/>
            </p:nvSpPr>
            <p:spPr bwMode="auto">
              <a:xfrm>
                <a:off x="204" y="740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9" name="Line 17"/>
              <p:cNvSpPr>
                <a:spLocks noChangeShapeType="1"/>
              </p:cNvSpPr>
              <p:nvPr/>
            </p:nvSpPr>
            <p:spPr bwMode="auto">
              <a:xfrm>
                <a:off x="204" y="740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" name="Rectangle 18"/>
              <p:cNvSpPr>
                <a:spLocks noChangeArrowheads="1"/>
              </p:cNvSpPr>
              <p:nvPr/>
            </p:nvSpPr>
            <p:spPr bwMode="auto">
              <a:xfrm>
                <a:off x="204" y="740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1" name="Line 19"/>
              <p:cNvSpPr>
                <a:spLocks noChangeShapeType="1"/>
              </p:cNvSpPr>
              <p:nvPr/>
            </p:nvSpPr>
            <p:spPr bwMode="auto">
              <a:xfrm>
                <a:off x="204" y="740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2" name="Line 20"/>
              <p:cNvSpPr>
                <a:spLocks noChangeShapeType="1"/>
              </p:cNvSpPr>
              <p:nvPr/>
            </p:nvSpPr>
            <p:spPr bwMode="auto">
              <a:xfrm>
                <a:off x="204" y="740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3" name="Rectangle 21"/>
              <p:cNvSpPr>
                <a:spLocks noChangeArrowheads="1"/>
              </p:cNvSpPr>
              <p:nvPr/>
            </p:nvSpPr>
            <p:spPr bwMode="auto">
              <a:xfrm>
                <a:off x="209" y="740"/>
                <a:ext cx="1604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4" name="Line 22"/>
              <p:cNvSpPr>
                <a:spLocks noChangeShapeType="1"/>
              </p:cNvSpPr>
              <p:nvPr/>
            </p:nvSpPr>
            <p:spPr bwMode="auto">
              <a:xfrm>
                <a:off x="209" y="740"/>
                <a:ext cx="1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5" name="Rectangle 23"/>
              <p:cNvSpPr>
                <a:spLocks noChangeArrowheads="1"/>
              </p:cNvSpPr>
              <p:nvPr/>
            </p:nvSpPr>
            <p:spPr bwMode="auto">
              <a:xfrm>
                <a:off x="1813" y="740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6" name="Line 24"/>
              <p:cNvSpPr>
                <a:spLocks noChangeShapeType="1"/>
              </p:cNvSpPr>
              <p:nvPr/>
            </p:nvSpPr>
            <p:spPr bwMode="auto">
              <a:xfrm>
                <a:off x="1813" y="740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7" name="Line 25"/>
              <p:cNvSpPr>
                <a:spLocks noChangeShapeType="1"/>
              </p:cNvSpPr>
              <p:nvPr/>
            </p:nvSpPr>
            <p:spPr bwMode="auto">
              <a:xfrm>
                <a:off x="1813" y="740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8" name="Rectangle 26"/>
              <p:cNvSpPr>
                <a:spLocks noChangeArrowheads="1"/>
              </p:cNvSpPr>
              <p:nvPr/>
            </p:nvSpPr>
            <p:spPr bwMode="auto">
              <a:xfrm>
                <a:off x="1818" y="740"/>
                <a:ext cx="1768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9" name="Line 27"/>
              <p:cNvSpPr>
                <a:spLocks noChangeShapeType="1"/>
              </p:cNvSpPr>
              <p:nvPr/>
            </p:nvSpPr>
            <p:spPr bwMode="auto">
              <a:xfrm>
                <a:off x="1818" y="740"/>
                <a:ext cx="176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" name="Rectangle 28"/>
              <p:cNvSpPr>
                <a:spLocks noChangeArrowheads="1"/>
              </p:cNvSpPr>
              <p:nvPr/>
            </p:nvSpPr>
            <p:spPr bwMode="auto">
              <a:xfrm>
                <a:off x="3586" y="740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1" name="Line 29"/>
              <p:cNvSpPr>
                <a:spLocks noChangeShapeType="1"/>
              </p:cNvSpPr>
              <p:nvPr/>
            </p:nvSpPr>
            <p:spPr bwMode="auto">
              <a:xfrm>
                <a:off x="3586" y="740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096" name="Line 30"/>
              <p:cNvSpPr>
                <a:spLocks noChangeShapeType="1"/>
              </p:cNvSpPr>
              <p:nvPr/>
            </p:nvSpPr>
            <p:spPr bwMode="auto">
              <a:xfrm>
                <a:off x="3586" y="740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097" name="Rectangle 31"/>
              <p:cNvSpPr>
                <a:spLocks noChangeArrowheads="1"/>
              </p:cNvSpPr>
              <p:nvPr/>
            </p:nvSpPr>
            <p:spPr bwMode="auto">
              <a:xfrm>
                <a:off x="3591" y="740"/>
                <a:ext cx="174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099" name="Line 32"/>
              <p:cNvSpPr>
                <a:spLocks noChangeShapeType="1"/>
              </p:cNvSpPr>
              <p:nvPr/>
            </p:nvSpPr>
            <p:spPr bwMode="auto">
              <a:xfrm>
                <a:off x="3591" y="740"/>
                <a:ext cx="174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00" name="Rectangle 33"/>
              <p:cNvSpPr>
                <a:spLocks noChangeArrowheads="1"/>
              </p:cNvSpPr>
              <p:nvPr/>
            </p:nvSpPr>
            <p:spPr bwMode="auto">
              <a:xfrm>
                <a:off x="5331" y="740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01" name="Line 34"/>
              <p:cNvSpPr>
                <a:spLocks noChangeShapeType="1"/>
              </p:cNvSpPr>
              <p:nvPr/>
            </p:nvSpPr>
            <p:spPr bwMode="auto">
              <a:xfrm>
                <a:off x="5331" y="740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02" name="Line 35"/>
              <p:cNvSpPr>
                <a:spLocks noChangeShapeType="1"/>
              </p:cNvSpPr>
              <p:nvPr/>
            </p:nvSpPr>
            <p:spPr bwMode="auto">
              <a:xfrm>
                <a:off x="5331" y="740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03" name="Rectangle 36"/>
              <p:cNvSpPr>
                <a:spLocks noChangeArrowheads="1"/>
              </p:cNvSpPr>
              <p:nvPr/>
            </p:nvSpPr>
            <p:spPr bwMode="auto">
              <a:xfrm>
                <a:off x="5331" y="740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04" name="Line 37"/>
              <p:cNvSpPr>
                <a:spLocks noChangeShapeType="1"/>
              </p:cNvSpPr>
              <p:nvPr/>
            </p:nvSpPr>
            <p:spPr bwMode="auto">
              <a:xfrm>
                <a:off x="5331" y="740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05" name="Line 38"/>
              <p:cNvSpPr>
                <a:spLocks noChangeShapeType="1"/>
              </p:cNvSpPr>
              <p:nvPr/>
            </p:nvSpPr>
            <p:spPr bwMode="auto">
              <a:xfrm>
                <a:off x="5331" y="740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06" name="Rectangle 39"/>
              <p:cNvSpPr>
                <a:spLocks noChangeArrowheads="1"/>
              </p:cNvSpPr>
              <p:nvPr/>
            </p:nvSpPr>
            <p:spPr bwMode="auto">
              <a:xfrm>
                <a:off x="204" y="745"/>
                <a:ext cx="5" cy="7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07" name="Line 40"/>
              <p:cNvSpPr>
                <a:spLocks noChangeShapeType="1"/>
              </p:cNvSpPr>
              <p:nvPr/>
            </p:nvSpPr>
            <p:spPr bwMode="auto">
              <a:xfrm>
                <a:off x="204" y="745"/>
                <a:ext cx="0" cy="78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08" name="Rectangle 41"/>
              <p:cNvSpPr>
                <a:spLocks noChangeArrowheads="1"/>
              </p:cNvSpPr>
              <p:nvPr/>
            </p:nvSpPr>
            <p:spPr bwMode="auto">
              <a:xfrm>
                <a:off x="1813" y="745"/>
                <a:ext cx="5" cy="7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09" name="Line 42"/>
              <p:cNvSpPr>
                <a:spLocks noChangeShapeType="1"/>
              </p:cNvSpPr>
              <p:nvPr/>
            </p:nvSpPr>
            <p:spPr bwMode="auto">
              <a:xfrm>
                <a:off x="1813" y="745"/>
                <a:ext cx="0" cy="78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10" name="Rectangle 43"/>
              <p:cNvSpPr>
                <a:spLocks noChangeArrowheads="1"/>
              </p:cNvSpPr>
              <p:nvPr/>
            </p:nvSpPr>
            <p:spPr bwMode="auto">
              <a:xfrm>
                <a:off x="3586" y="745"/>
                <a:ext cx="5" cy="7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11" name="Line 44"/>
              <p:cNvSpPr>
                <a:spLocks noChangeShapeType="1"/>
              </p:cNvSpPr>
              <p:nvPr/>
            </p:nvSpPr>
            <p:spPr bwMode="auto">
              <a:xfrm>
                <a:off x="3586" y="745"/>
                <a:ext cx="0" cy="78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12" name="Rectangle 45"/>
              <p:cNvSpPr>
                <a:spLocks noChangeArrowheads="1"/>
              </p:cNvSpPr>
              <p:nvPr/>
            </p:nvSpPr>
            <p:spPr bwMode="auto">
              <a:xfrm>
                <a:off x="5331" y="745"/>
                <a:ext cx="5" cy="7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13" name="Line 46"/>
              <p:cNvSpPr>
                <a:spLocks noChangeShapeType="1"/>
              </p:cNvSpPr>
              <p:nvPr/>
            </p:nvSpPr>
            <p:spPr bwMode="auto">
              <a:xfrm>
                <a:off x="5331" y="745"/>
                <a:ext cx="0" cy="78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14" name="Rectangle 47"/>
              <p:cNvSpPr>
                <a:spLocks noChangeArrowheads="1"/>
              </p:cNvSpPr>
              <p:nvPr/>
            </p:nvSpPr>
            <p:spPr bwMode="auto">
              <a:xfrm>
                <a:off x="266" y="1533"/>
                <a:ext cx="320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От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15" name="Rectangle 48"/>
              <p:cNvSpPr>
                <a:spLocks noChangeArrowheads="1"/>
              </p:cNvSpPr>
              <p:nvPr/>
            </p:nvSpPr>
            <p:spPr bwMode="auto">
              <a:xfrm>
                <a:off x="266" y="1765"/>
                <a:ext cx="1468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землевладельцев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16" name="Rectangle 49"/>
              <p:cNvSpPr>
                <a:spLocks noChangeArrowheads="1"/>
              </p:cNvSpPr>
              <p:nvPr/>
            </p:nvSpPr>
            <p:spPr bwMode="auto">
              <a:xfrm>
                <a:off x="1644" y="1765"/>
                <a:ext cx="133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17" name="Rectangle 50"/>
              <p:cNvSpPr>
                <a:spLocks noChangeArrowheads="1"/>
              </p:cNvSpPr>
              <p:nvPr/>
            </p:nvSpPr>
            <p:spPr bwMode="auto">
              <a:xfrm>
                <a:off x="1873" y="1533"/>
                <a:ext cx="399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31%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18" name="Rectangle 51"/>
              <p:cNvSpPr>
                <a:spLocks noChangeArrowheads="1"/>
              </p:cNvSpPr>
              <p:nvPr/>
            </p:nvSpPr>
            <p:spPr bwMode="auto">
              <a:xfrm>
                <a:off x="2179" y="1533"/>
                <a:ext cx="133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19" name="Rectangle 52"/>
              <p:cNvSpPr>
                <a:spLocks noChangeArrowheads="1"/>
              </p:cNvSpPr>
              <p:nvPr/>
            </p:nvSpPr>
            <p:spPr bwMode="auto">
              <a:xfrm>
                <a:off x="3648" y="1533"/>
                <a:ext cx="574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50, 5%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20" name="Rectangle 53"/>
              <p:cNvSpPr>
                <a:spLocks noChangeArrowheads="1"/>
              </p:cNvSpPr>
              <p:nvPr/>
            </p:nvSpPr>
            <p:spPr bwMode="auto">
              <a:xfrm>
                <a:off x="4127" y="1533"/>
                <a:ext cx="133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21" name="Rectangle 54"/>
              <p:cNvSpPr>
                <a:spLocks noChangeArrowheads="1"/>
              </p:cNvSpPr>
              <p:nvPr/>
            </p:nvSpPr>
            <p:spPr bwMode="auto">
              <a:xfrm>
                <a:off x="204" y="1528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22" name="Line 55"/>
              <p:cNvSpPr>
                <a:spLocks noChangeShapeType="1"/>
              </p:cNvSpPr>
              <p:nvPr/>
            </p:nvSpPr>
            <p:spPr bwMode="auto">
              <a:xfrm>
                <a:off x="204" y="1528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23" name="Line 56"/>
              <p:cNvSpPr>
                <a:spLocks noChangeShapeType="1"/>
              </p:cNvSpPr>
              <p:nvPr/>
            </p:nvSpPr>
            <p:spPr bwMode="auto">
              <a:xfrm>
                <a:off x="204" y="1528"/>
                <a:ext cx="0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24" name="Rectangle 57"/>
              <p:cNvSpPr>
                <a:spLocks noChangeArrowheads="1"/>
              </p:cNvSpPr>
              <p:nvPr/>
            </p:nvSpPr>
            <p:spPr bwMode="auto">
              <a:xfrm>
                <a:off x="209" y="1528"/>
                <a:ext cx="1604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25" name="Line 58"/>
              <p:cNvSpPr>
                <a:spLocks noChangeShapeType="1"/>
              </p:cNvSpPr>
              <p:nvPr/>
            </p:nvSpPr>
            <p:spPr bwMode="auto">
              <a:xfrm>
                <a:off x="209" y="1528"/>
                <a:ext cx="1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26" name="Rectangle 59"/>
              <p:cNvSpPr>
                <a:spLocks noChangeArrowheads="1"/>
              </p:cNvSpPr>
              <p:nvPr/>
            </p:nvSpPr>
            <p:spPr bwMode="auto">
              <a:xfrm>
                <a:off x="1813" y="1528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27" name="Line 60"/>
              <p:cNvSpPr>
                <a:spLocks noChangeShapeType="1"/>
              </p:cNvSpPr>
              <p:nvPr/>
            </p:nvSpPr>
            <p:spPr bwMode="auto">
              <a:xfrm>
                <a:off x="1813" y="1528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28" name="Line 61"/>
              <p:cNvSpPr>
                <a:spLocks noChangeShapeType="1"/>
              </p:cNvSpPr>
              <p:nvPr/>
            </p:nvSpPr>
            <p:spPr bwMode="auto">
              <a:xfrm>
                <a:off x="1813" y="1528"/>
                <a:ext cx="0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29" name="Rectangle 62"/>
              <p:cNvSpPr>
                <a:spLocks noChangeArrowheads="1"/>
              </p:cNvSpPr>
              <p:nvPr/>
            </p:nvSpPr>
            <p:spPr bwMode="auto">
              <a:xfrm>
                <a:off x="1818" y="1528"/>
                <a:ext cx="176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30" name="Line 63"/>
              <p:cNvSpPr>
                <a:spLocks noChangeShapeType="1"/>
              </p:cNvSpPr>
              <p:nvPr/>
            </p:nvSpPr>
            <p:spPr bwMode="auto">
              <a:xfrm>
                <a:off x="1818" y="1528"/>
                <a:ext cx="176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31" name="Rectangle 64"/>
              <p:cNvSpPr>
                <a:spLocks noChangeArrowheads="1"/>
              </p:cNvSpPr>
              <p:nvPr/>
            </p:nvSpPr>
            <p:spPr bwMode="auto">
              <a:xfrm>
                <a:off x="3586" y="1528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32" name="Line 65"/>
              <p:cNvSpPr>
                <a:spLocks noChangeShapeType="1"/>
              </p:cNvSpPr>
              <p:nvPr/>
            </p:nvSpPr>
            <p:spPr bwMode="auto">
              <a:xfrm>
                <a:off x="3586" y="1528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33" name="Line 66"/>
              <p:cNvSpPr>
                <a:spLocks noChangeShapeType="1"/>
              </p:cNvSpPr>
              <p:nvPr/>
            </p:nvSpPr>
            <p:spPr bwMode="auto">
              <a:xfrm>
                <a:off x="3586" y="1528"/>
                <a:ext cx="0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34" name="Rectangle 67"/>
              <p:cNvSpPr>
                <a:spLocks noChangeArrowheads="1"/>
              </p:cNvSpPr>
              <p:nvPr/>
            </p:nvSpPr>
            <p:spPr bwMode="auto">
              <a:xfrm>
                <a:off x="3591" y="1528"/>
                <a:ext cx="17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35" name="Line 68"/>
              <p:cNvSpPr>
                <a:spLocks noChangeShapeType="1"/>
              </p:cNvSpPr>
              <p:nvPr/>
            </p:nvSpPr>
            <p:spPr bwMode="auto">
              <a:xfrm>
                <a:off x="3591" y="1528"/>
                <a:ext cx="174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36" name="Rectangle 69"/>
              <p:cNvSpPr>
                <a:spLocks noChangeArrowheads="1"/>
              </p:cNvSpPr>
              <p:nvPr/>
            </p:nvSpPr>
            <p:spPr bwMode="auto">
              <a:xfrm>
                <a:off x="5331" y="1528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37" name="Line 70"/>
              <p:cNvSpPr>
                <a:spLocks noChangeShapeType="1"/>
              </p:cNvSpPr>
              <p:nvPr/>
            </p:nvSpPr>
            <p:spPr bwMode="auto">
              <a:xfrm>
                <a:off x="5331" y="1528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38" name="Line 71"/>
              <p:cNvSpPr>
                <a:spLocks noChangeShapeType="1"/>
              </p:cNvSpPr>
              <p:nvPr/>
            </p:nvSpPr>
            <p:spPr bwMode="auto">
              <a:xfrm>
                <a:off x="5331" y="1528"/>
                <a:ext cx="0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39" name="Rectangle 72"/>
              <p:cNvSpPr>
                <a:spLocks noChangeArrowheads="1"/>
              </p:cNvSpPr>
              <p:nvPr/>
            </p:nvSpPr>
            <p:spPr bwMode="auto">
              <a:xfrm>
                <a:off x="204" y="1534"/>
                <a:ext cx="5" cy="55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40" name="Line 73"/>
              <p:cNvSpPr>
                <a:spLocks noChangeShapeType="1"/>
              </p:cNvSpPr>
              <p:nvPr/>
            </p:nvSpPr>
            <p:spPr bwMode="auto">
              <a:xfrm>
                <a:off x="204" y="1534"/>
                <a:ext cx="0" cy="55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41" name="Rectangle 74"/>
              <p:cNvSpPr>
                <a:spLocks noChangeArrowheads="1"/>
              </p:cNvSpPr>
              <p:nvPr/>
            </p:nvSpPr>
            <p:spPr bwMode="auto">
              <a:xfrm>
                <a:off x="1813" y="1534"/>
                <a:ext cx="5" cy="55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42" name="Line 75"/>
              <p:cNvSpPr>
                <a:spLocks noChangeShapeType="1"/>
              </p:cNvSpPr>
              <p:nvPr/>
            </p:nvSpPr>
            <p:spPr bwMode="auto">
              <a:xfrm>
                <a:off x="1813" y="1534"/>
                <a:ext cx="0" cy="55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43" name="Rectangle 76"/>
              <p:cNvSpPr>
                <a:spLocks noChangeArrowheads="1"/>
              </p:cNvSpPr>
              <p:nvPr/>
            </p:nvSpPr>
            <p:spPr bwMode="auto">
              <a:xfrm>
                <a:off x="3586" y="1534"/>
                <a:ext cx="5" cy="55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44" name="Line 77"/>
              <p:cNvSpPr>
                <a:spLocks noChangeShapeType="1"/>
              </p:cNvSpPr>
              <p:nvPr/>
            </p:nvSpPr>
            <p:spPr bwMode="auto">
              <a:xfrm>
                <a:off x="3586" y="1534"/>
                <a:ext cx="0" cy="55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45" name="Rectangle 78"/>
              <p:cNvSpPr>
                <a:spLocks noChangeArrowheads="1"/>
              </p:cNvSpPr>
              <p:nvPr/>
            </p:nvSpPr>
            <p:spPr bwMode="auto">
              <a:xfrm>
                <a:off x="5331" y="1534"/>
                <a:ext cx="5" cy="55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46" name="Line 79"/>
              <p:cNvSpPr>
                <a:spLocks noChangeShapeType="1"/>
              </p:cNvSpPr>
              <p:nvPr/>
            </p:nvSpPr>
            <p:spPr bwMode="auto">
              <a:xfrm>
                <a:off x="5331" y="1534"/>
                <a:ext cx="0" cy="55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47" name="Rectangle 80"/>
              <p:cNvSpPr>
                <a:spLocks noChangeArrowheads="1"/>
              </p:cNvSpPr>
              <p:nvPr/>
            </p:nvSpPr>
            <p:spPr bwMode="auto">
              <a:xfrm>
                <a:off x="266" y="2091"/>
                <a:ext cx="973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От горожан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48" name="Rectangle 81"/>
              <p:cNvSpPr>
                <a:spLocks noChangeArrowheads="1"/>
              </p:cNvSpPr>
              <p:nvPr/>
            </p:nvSpPr>
            <p:spPr bwMode="auto">
              <a:xfrm>
                <a:off x="1149" y="2091"/>
                <a:ext cx="133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49" name="Rectangle 82"/>
              <p:cNvSpPr>
                <a:spLocks noChangeArrowheads="1"/>
              </p:cNvSpPr>
              <p:nvPr/>
            </p:nvSpPr>
            <p:spPr bwMode="auto">
              <a:xfrm>
                <a:off x="1873" y="2091"/>
                <a:ext cx="399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22%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50" name="Rectangle 83"/>
              <p:cNvSpPr>
                <a:spLocks noChangeArrowheads="1"/>
              </p:cNvSpPr>
              <p:nvPr/>
            </p:nvSpPr>
            <p:spPr bwMode="auto">
              <a:xfrm>
                <a:off x="2179" y="2091"/>
                <a:ext cx="133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51" name="Rectangle 84"/>
              <p:cNvSpPr>
                <a:spLocks noChangeArrowheads="1"/>
              </p:cNvSpPr>
              <p:nvPr/>
            </p:nvSpPr>
            <p:spPr bwMode="auto">
              <a:xfrm>
                <a:off x="3648" y="2091"/>
                <a:ext cx="1567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24% (из них 13% от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52" name="Rectangle 85"/>
              <p:cNvSpPr>
                <a:spLocks noChangeArrowheads="1"/>
              </p:cNvSpPr>
              <p:nvPr/>
            </p:nvSpPr>
            <p:spPr bwMode="auto">
              <a:xfrm>
                <a:off x="3648" y="2321"/>
                <a:ext cx="1648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состоятельных, 11%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53" name="Rectangle 86"/>
              <p:cNvSpPr>
                <a:spLocks noChangeArrowheads="1"/>
              </p:cNvSpPr>
              <p:nvPr/>
            </p:nvSpPr>
            <p:spPr bwMode="auto">
              <a:xfrm>
                <a:off x="5207" y="2321"/>
                <a:ext cx="147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-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54" name="Rectangle 87"/>
              <p:cNvSpPr>
                <a:spLocks noChangeArrowheads="1"/>
              </p:cNvSpPr>
              <p:nvPr/>
            </p:nvSpPr>
            <p:spPr bwMode="auto">
              <a:xfrm>
                <a:off x="5261" y="2321"/>
                <a:ext cx="133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55" name="Rectangle 88"/>
              <p:cNvSpPr>
                <a:spLocks noChangeArrowheads="1"/>
              </p:cNvSpPr>
              <p:nvPr/>
            </p:nvSpPr>
            <p:spPr bwMode="auto">
              <a:xfrm>
                <a:off x="3648" y="2553"/>
                <a:ext cx="295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от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56" name="Rectangle 89"/>
              <p:cNvSpPr>
                <a:spLocks noChangeArrowheads="1"/>
              </p:cNvSpPr>
              <p:nvPr/>
            </p:nvSpPr>
            <p:spPr bwMode="auto">
              <a:xfrm>
                <a:off x="3851" y="2553"/>
                <a:ext cx="948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остальных)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57" name="Rectangle 90"/>
              <p:cNvSpPr>
                <a:spLocks noChangeArrowheads="1"/>
              </p:cNvSpPr>
              <p:nvPr/>
            </p:nvSpPr>
            <p:spPr bwMode="auto">
              <a:xfrm>
                <a:off x="4709" y="2553"/>
                <a:ext cx="133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58" name="Rectangle 91"/>
              <p:cNvSpPr>
                <a:spLocks noChangeArrowheads="1"/>
              </p:cNvSpPr>
              <p:nvPr/>
            </p:nvSpPr>
            <p:spPr bwMode="auto">
              <a:xfrm>
                <a:off x="204" y="2085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59" name="Line 92"/>
              <p:cNvSpPr>
                <a:spLocks noChangeShapeType="1"/>
              </p:cNvSpPr>
              <p:nvPr/>
            </p:nvSpPr>
            <p:spPr bwMode="auto">
              <a:xfrm>
                <a:off x="204" y="2085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60" name="Line 93"/>
              <p:cNvSpPr>
                <a:spLocks noChangeShapeType="1"/>
              </p:cNvSpPr>
              <p:nvPr/>
            </p:nvSpPr>
            <p:spPr bwMode="auto">
              <a:xfrm>
                <a:off x="204" y="2085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61" name="Rectangle 94"/>
              <p:cNvSpPr>
                <a:spLocks noChangeArrowheads="1"/>
              </p:cNvSpPr>
              <p:nvPr/>
            </p:nvSpPr>
            <p:spPr bwMode="auto">
              <a:xfrm>
                <a:off x="209" y="2085"/>
                <a:ext cx="1604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62" name="Line 95"/>
              <p:cNvSpPr>
                <a:spLocks noChangeShapeType="1"/>
              </p:cNvSpPr>
              <p:nvPr/>
            </p:nvSpPr>
            <p:spPr bwMode="auto">
              <a:xfrm>
                <a:off x="209" y="2085"/>
                <a:ext cx="1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63" name="Rectangle 96"/>
              <p:cNvSpPr>
                <a:spLocks noChangeArrowheads="1"/>
              </p:cNvSpPr>
              <p:nvPr/>
            </p:nvSpPr>
            <p:spPr bwMode="auto">
              <a:xfrm>
                <a:off x="1813" y="2085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64" name="Line 97"/>
              <p:cNvSpPr>
                <a:spLocks noChangeShapeType="1"/>
              </p:cNvSpPr>
              <p:nvPr/>
            </p:nvSpPr>
            <p:spPr bwMode="auto">
              <a:xfrm>
                <a:off x="1813" y="2085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65" name="Line 98"/>
              <p:cNvSpPr>
                <a:spLocks noChangeShapeType="1"/>
              </p:cNvSpPr>
              <p:nvPr/>
            </p:nvSpPr>
            <p:spPr bwMode="auto">
              <a:xfrm>
                <a:off x="1813" y="2085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66" name="Rectangle 99"/>
              <p:cNvSpPr>
                <a:spLocks noChangeArrowheads="1"/>
              </p:cNvSpPr>
              <p:nvPr/>
            </p:nvSpPr>
            <p:spPr bwMode="auto">
              <a:xfrm>
                <a:off x="1818" y="2085"/>
                <a:ext cx="1768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67" name="Line 100"/>
              <p:cNvSpPr>
                <a:spLocks noChangeShapeType="1"/>
              </p:cNvSpPr>
              <p:nvPr/>
            </p:nvSpPr>
            <p:spPr bwMode="auto">
              <a:xfrm>
                <a:off x="1818" y="2085"/>
                <a:ext cx="176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68" name="Rectangle 101"/>
              <p:cNvSpPr>
                <a:spLocks noChangeArrowheads="1"/>
              </p:cNvSpPr>
              <p:nvPr/>
            </p:nvSpPr>
            <p:spPr bwMode="auto">
              <a:xfrm>
                <a:off x="3586" y="2085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69" name="Line 102"/>
              <p:cNvSpPr>
                <a:spLocks noChangeShapeType="1"/>
              </p:cNvSpPr>
              <p:nvPr/>
            </p:nvSpPr>
            <p:spPr bwMode="auto">
              <a:xfrm>
                <a:off x="3586" y="2085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70" name="Line 103"/>
              <p:cNvSpPr>
                <a:spLocks noChangeShapeType="1"/>
              </p:cNvSpPr>
              <p:nvPr/>
            </p:nvSpPr>
            <p:spPr bwMode="auto">
              <a:xfrm>
                <a:off x="3586" y="2085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71" name="Rectangle 104"/>
              <p:cNvSpPr>
                <a:spLocks noChangeArrowheads="1"/>
              </p:cNvSpPr>
              <p:nvPr/>
            </p:nvSpPr>
            <p:spPr bwMode="auto">
              <a:xfrm>
                <a:off x="3591" y="2085"/>
                <a:ext cx="174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72" name="Line 105"/>
              <p:cNvSpPr>
                <a:spLocks noChangeShapeType="1"/>
              </p:cNvSpPr>
              <p:nvPr/>
            </p:nvSpPr>
            <p:spPr bwMode="auto">
              <a:xfrm>
                <a:off x="3591" y="2085"/>
                <a:ext cx="174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73" name="Rectangle 106"/>
              <p:cNvSpPr>
                <a:spLocks noChangeArrowheads="1"/>
              </p:cNvSpPr>
              <p:nvPr/>
            </p:nvSpPr>
            <p:spPr bwMode="auto">
              <a:xfrm>
                <a:off x="5331" y="2085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74" name="Line 107"/>
              <p:cNvSpPr>
                <a:spLocks noChangeShapeType="1"/>
              </p:cNvSpPr>
              <p:nvPr/>
            </p:nvSpPr>
            <p:spPr bwMode="auto">
              <a:xfrm>
                <a:off x="5331" y="2085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75" name="Line 108"/>
              <p:cNvSpPr>
                <a:spLocks noChangeShapeType="1"/>
              </p:cNvSpPr>
              <p:nvPr/>
            </p:nvSpPr>
            <p:spPr bwMode="auto">
              <a:xfrm>
                <a:off x="5331" y="2085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76" name="Rectangle 109"/>
              <p:cNvSpPr>
                <a:spLocks noChangeArrowheads="1"/>
              </p:cNvSpPr>
              <p:nvPr/>
            </p:nvSpPr>
            <p:spPr bwMode="auto">
              <a:xfrm>
                <a:off x="204" y="2090"/>
                <a:ext cx="5" cy="7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77" name="Line 110"/>
              <p:cNvSpPr>
                <a:spLocks noChangeShapeType="1"/>
              </p:cNvSpPr>
              <p:nvPr/>
            </p:nvSpPr>
            <p:spPr bwMode="auto">
              <a:xfrm>
                <a:off x="204" y="2090"/>
                <a:ext cx="0" cy="78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78" name="Rectangle 111"/>
              <p:cNvSpPr>
                <a:spLocks noChangeArrowheads="1"/>
              </p:cNvSpPr>
              <p:nvPr/>
            </p:nvSpPr>
            <p:spPr bwMode="auto">
              <a:xfrm>
                <a:off x="1813" y="2090"/>
                <a:ext cx="5" cy="7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79" name="Line 112"/>
              <p:cNvSpPr>
                <a:spLocks noChangeShapeType="1"/>
              </p:cNvSpPr>
              <p:nvPr/>
            </p:nvSpPr>
            <p:spPr bwMode="auto">
              <a:xfrm>
                <a:off x="1813" y="2090"/>
                <a:ext cx="0" cy="78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80" name="Rectangle 113"/>
              <p:cNvSpPr>
                <a:spLocks noChangeArrowheads="1"/>
              </p:cNvSpPr>
              <p:nvPr/>
            </p:nvSpPr>
            <p:spPr bwMode="auto">
              <a:xfrm>
                <a:off x="3586" y="2090"/>
                <a:ext cx="5" cy="7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81" name="Line 114"/>
              <p:cNvSpPr>
                <a:spLocks noChangeShapeType="1"/>
              </p:cNvSpPr>
              <p:nvPr/>
            </p:nvSpPr>
            <p:spPr bwMode="auto">
              <a:xfrm>
                <a:off x="3586" y="2090"/>
                <a:ext cx="0" cy="78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82" name="Rectangle 115"/>
              <p:cNvSpPr>
                <a:spLocks noChangeArrowheads="1"/>
              </p:cNvSpPr>
              <p:nvPr/>
            </p:nvSpPr>
            <p:spPr bwMode="auto">
              <a:xfrm>
                <a:off x="5331" y="2090"/>
                <a:ext cx="5" cy="7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83" name="Line 116"/>
              <p:cNvSpPr>
                <a:spLocks noChangeShapeType="1"/>
              </p:cNvSpPr>
              <p:nvPr/>
            </p:nvSpPr>
            <p:spPr bwMode="auto">
              <a:xfrm>
                <a:off x="5331" y="2090"/>
                <a:ext cx="0" cy="78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84" name="Rectangle 117"/>
              <p:cNvSpPr>
                <a:spLocks noChangeArrowheads="1"/>
              </p:cNvSpPr>
              <p:nvPr/>
            </p:nvSpPr>
            <p:spPr bwMode="auto">
              <a:xfrm>
                <a:off x="266" y="2878"/>
                <a:ext cx="1039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От крестьян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85" name="Rectangle 118"/>
              <p:cNvSpPr>
                <a:spLocks noChangeArrowheads="1"/>
              </p:cNvSpPr>
              <p:nvPr/>
            </p:nvSpPr>
            <p:spPr bwMode="auto">
              <a:xfrm>
                <a:off x="1214" y="2878"/>
                <a:ext cx="133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86" name="Rectangle 119"/>
              <p:cNvSpPr>
                <a:spLocks noChangeArrowheads="1"/>
              </p:cNvSpPr>
              <p:nvPr/>
            </p:nvSpPr>
            <p:spPr bwMode="auto">
              <a:xfrm>
                <a:off x="1873" y="2878"/>
                <a:ext cx="399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42%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87" name="Rectangle 120"/>
              <p:cNvSpPr>
                <a:spLocks noChangeArrowheads="1"/>
              </p:cNvSpPr>
              <p:nvPr/>
            </p:nvSpPr>
            <p:spPr bwMode="auto">
              <a:xfrm>
                <a:off x="2179" y="2878"/>
                <a:ext cx="133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88" name="Rectangle 121"/>
              <p:cNvSpPr>
                <a:spLocks noChangeArrowheads="1"/>
              </p:cNvSpPr>
              <p:nvPr/>
            </p:nvSpPr>
            <p:spPr bwMode="auto">
              <a:xfrm>
                <a:off x="3648" y="2878"/>
                <a:ext cx="533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22,5%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89" name="Rectangle 122"/>
              <p:cNvSpPr>
                <a:spLocks noChangeArrowheads="1"/>
              </p:cNvSpPr>
              <p:nvPr/>
            </p:nvSpPr>
            <p:spPr bwMode="auto">
              <a:xfrm>
                <a:off x="4088" y="2878"/>
                <a:ext cx="133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90" name="Rectangle 123"/>
              <p:cNvSpPr>
                <a:spLocks noChangeArrowheads="1"/>
              </p:cNvSpPr>
              <p:nvPr/>
            </p:nvSpPr>
            <p:spPr bwMode="auto">
              <a:xfrm>
                <a:off x="204" y="2873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91" name="Line 124"/>
              <p:cNvSpPr>
                <a:spLocks noChangeShapeType="1"/>
              </p:cNvSpPr>
              <p:nvPr/>
            </p:nvSpPr>
            <p:spPr bwMode="auto">
              <a:xfrm>
                <a:off x="204" y="2873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92" name="Line 125"/>
              <p:cNvSpPr>
                <a:spLocks noChangeShapeType="1"/>
              </p:cNvSpPr>
              <p:nvPr/>
            </p:nvSpPr>
            <p:spPr bwMode="auto">
              <a:xfrm>
                <a:off x="204" y="2873"/>
                <a:ext cx="0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93" name="Rectangle 126"/>
              <p:cNvSpPr>
                <a:spLocks noChangeArrowheads="1"/>
              </p:cNvSpPr>
              <p:nvPr/>
            </p:nvSpPr>
            <p:spPr bwMode="auto">
              <a:xfrm>
                <a:off x="209" y="2873"/>
                <a:ext cx="1604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94" name="Line 127"/>
              <p:cNvSpPr>
                <a:spLocks noChangeShapeType="1"/>
              </p:cNvSpPr>
              <p:nvPr/>
            </p:nvSpPr>
            <p:spPr bwMode="auto">
              <a:xfrm>
                <a:off x="209" y="2873"/>
                <a:ext cx="1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95" name="Rectangle 128"/>
              <p:cNvSpPr>
                <a:spLocks noChangeArrowheads="1"/>
              </p:cNvSpPr>
              <p:nvPr/>
            </p:nvSpPr>
            <p:spPr bwMode="auto">
              <a:xfrm>
                <a:off x="1813" y="2873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96" name="Line 129"/>
              <p:cNvSpPr>
                <a:spLocks noChangeShapeType="1"/>
              </p:cNvSpPr>
              <p:nvPr/>
            </p:nvSpPr>
            <p:spPr bwMode="auto">
              <a:xfrm>
                <a:off x="1813" y="2873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97" name="Line 130"/>
              <p:cNvSpPr>
                <a:spLocks noChangeShapeType="1"/>
              </p:cNvSpPr>
              <p:nvPr/>
            </p:nvSpPr>
            <p:spPr bwMode="auto">
              <a:xfrm>
                <a:off x="1813" y="2873"/>
                <a:ext cx="0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98" name="Rectangle 131"/>
              <p:cNvSpPr>
                <a:spLocks noChangeArrowheads="1"/>
              </p:cNvSpPr>
              <p:nvPr/>
            </p:nvSpPr>
            <p:spPr bwMode="auto">
              <a:xfrm>
                <a:off x="1818" y="2873"/>
                <a:ext cx="176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99" name="Line 132"/>
              <p:cNvSpPr>
                <a:spLocks noChangeShapeType="1"/>
              </p:cNvSpPr>
              <p:nvPr/>
            </p:nvSpPr>
            <p:spPr bwMode="auto">
              <a:xfrm>
                <a:off x="1818" y="2873"/>
                <a:ext cx="176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00" name="Rectangle 133"/>
              <p:cNvSpPr>
                <a:spLocks noChangeArrowheads="1"/>
              </p:cNvSpPr>
              <p:nvPr/>
            </p:nvSpPr>
            <p:spPr bwMode="auto">
              <a:xfrm>
                <a:off x="3586" y="2873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01" name="Line 134"/>
              <p:cNvSpPr>
                <a:spLocks noChangeShapeType="1"/>
              </p:cNvSpPr>
              <p:nvPr/>
            </p:nvSpPr>
            <p:spPr bwMode="auto">
              <a:xfrm>
                <a:off x="3586" y="2873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02" name="Line 135"/>
              <p:cNvSpPr>
                <a:spLocks noChangeShapeType="1"/>
              </p:cNvSpPr>
              <p:nvPr/>
            </p:nvSpPr>
            <p:spPr bwMode="auto">
              <a:xfrm>
                <a:off x="3586" y="2873"/>
                <a:ext cx="0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03" name="Rectangle 136"/>
              <p:cNvSpPr>
                <a:spLocks noChangeArrowheads="1"/>
              </p:cNvSpPr>
              <p:nvPr/>
            </p:nvSpPr>
            <p:spPr bwMode="auto">
              <a:xfrm>
                <a:off x="3591" y="2873"/>
                <a:ext cx="17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04" name="Line 137"/>
              <p:cNvSpPr>
                <a:spLocks noChangeShapeType="1"/>
              </p:cNvSpPr>
              <p:nvPr/>
            </p:nvSpPr>
            <p:spPr bwMode="auto">
              <a:xfrm>
                <a:off x="3591" y="2873"/>
                <a:ext cx="174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05" name="Rectangle 138"/>
              <p:cNvSpPr>
                <a:spLocks noChangeArrowheads="1"/>
              </p:cNvSpPr>
              <p:nvPr/>
            </p:nvSpPr>
            <p:spPr bwMode="auto">
              <a:xfrm>
                <a:off x="5331" y="2873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06" name="Line 139"/>
              <p:cNvSpPr>
                <a:spLocks noChangeShapeType="1"/>
              </p:cNvSpPr>
              <p:nvPr/>
            </p:nvSpPr>
            <p:spPr bwMode="auto">
              <a:xfrm>
                <a:off x="5331" y="2873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07" name="Line 140"/>
              <p:cNvSpPr>
                <a:spLocks noChangeShapeType="1"/>
              </p:cNvSpPr>
              <p:nvPr/>
            </p:nvSpPr>
            <p:spPr bwMode="auto">
              <a:xfrm>
                <a:off x="5331" y="2873"/>
                <a:ext cx="0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08" name="Rectangle 141"/>
              <p:cNvSpPr>
                <a:spLocks noChangeArrowheads="1"/>
              </p:cNvSpPr>
              <p:nvPr/>
            </p:nvSpPr>
            <p:spPr bwMode="auto">
              <a:xfrm>
                <a:off x="204" y="2879"/>
                <a:ext cx="5" cy="3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09" name="Line 142"/>
              <p:cNvSpPr>
                <a:spLocks noChangeShapeType="1"/>
              </p:cNvSpPr>
              <p:nvPr/>
            </p:nvSpPr>
            <p:spPr bwMode="auto">
              <a:xfrm>
                <a:off x="204" y="2879"/>
                <a:ext cx="0" cy="3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10" name="Rectangle 143"/>
              <p:cNvSpPr>
                <a:spLocks noChangeArrowheads="1"/>
              </p:cNvSpPr>
              <p:nvPr/>
            </p:nvSpPr>
            <p:spPr bwMode="auto">
              <a:xfrm>
                <a:off x="1813" y="2879"/>
                <a:ext cx="5" cy="3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11" name="Line 144"/>
              <p:cNvSpPr>
                <a:spLocks noChangeShapeType="1"/>
              </p:cNvSpPr>
              <p:nvPr/>
            </p:nvSpPr>
            <p:spPr bwMode="auto">
              <a:xfrm>
                <a:off x="1813" y="2879"/>
                <a:ext cx="0" cy="3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12" name="Rectangle 145"/>
              <p:cNvSpPr>
                <a:spLocks noChangeArrowheads="1"/>
              </p:cNvSpPr>
              <p:nvPr/>
            </p:nvSpPr>
            <p:spPr bwMode="auto">
              <a:xfrm>
                <a:off x="3586" y="2879"/>
                <a:ext cx="5" cy="3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13" name="Line 146"/>
              <p:cNvSpPr>
                <a:spLocks noChangeShapeType="1"/>
              </p:cNvSpPr>
              <p:nvPr/>
            </p:nvSpPr>
            <p:spPr bwMode="auto">
              <a:xfrm>
                <a:off x="3586" y="2879"/>
                <a:ext cx="0" cy="3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14" name="Rectangle 147"/>
              <p:cNvSpPr>
                <a:spLocks noChangeArrowheads="1"/>
              </p:cNvSpPr>
              <p:nvPr/>
            </p:nvSpPr>
            <p:spPr bwMode="auto">
              <a:xfrm>
                <a:off x="5331" y="2879"/>
                <a:ext cx="5" cy="3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15" name="Line 148"/>
              <p:cNvSpPr>
                <a:spLocks noChangeShapeType="1"/>
              </p:cNvSpPr>
              <p:nvPr/>
            </p:nvSpPr>
            <p:spPr bwMode="auto">
              <a:xfrm>
                <a:off x="5331" y="2879"/>
                <a:ext cx="0" cy="3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16" name="Rectangle 149"/>
              <p:cNvSpPr>
                <a:spLocks noChangeArrowheads="1"/>
              </p:cNvSpPr>
              <p:nvPr/>
            </p:nvSpPr>
            <p:spPr bwMode="auto">
              <a:xfrm>
                <a:off x="266" y="3203"/>
                <a:ext cx="989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От рабочих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217" name="Rectangle 150"/>
              <p:cNvSpPr>
                <a:spLocks noChangeArrowheads="1"/>
              </p:cNvSpPr>
              <p:nvPr/>
            </p:nvSpPr>
            <p:spPr bwMode="auto">
              <a:xfrm>
                <a:off x="1165" y="3203"/>
                <a:ext cx="133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218" name="Rectangle 151"/>
              <p:cNvSpPr>
                <a:spLocks noChangeArrowheads="1"/>
              </p:cNvSpPr>
              <p:nvPr/>
            </p:nvSpPr>
            <p:spPr bwMode="auto">
              <a:xfrm>
                <a:off x="1873" y="3203"/>
                <a:ext cx="311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3%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219" name="Rectangle 152"/>
              <p:cNvSpPr>
                <a:spLocks noChangeArrowheads="1"/>
              </p:cNvSpPr>
              <p:nvPr/>
            </p:nvSpPr>
            <p:spPr bwMode="auto">
              <a:xfrm>
                <a:off x="2091" y="3203"/>
                <a:ext cx="133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220" name="Rectangle 153"/>
              <p:cNvSpPr>
                <a:spLocks noChangeArrowheads="1"/>
              </p:cNvSpPr>
              <p:nvPr/>
            </p:nvSpPr>
            <p:spPr bwMode="auto">
              <a:xfrm>
                <a:off x="3648" y="3203"/>
                <a:ext cx="311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2%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221" name="Rectangle 154"/>
              <p:cNvSpPr>
                <a:spLocks noChangeArrowheads="1"/>
              </p:cNvSpPr>
              <p:nvPr/>
            </p:nvSpPr>
            <p:spPr bwMode="auto">
              <a:xfrm>
                <a:off x="3865" y="3203"/>
                <a:ext cx="133" cy="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222" name="Rectangle 155"/>
              <p:cNvSpPr>
                <a:spLocks noChangeArrowheads="1"/>
              </p:cNvSpPr>
              <p:nvPr/>
            </p:nvSpPr>
            <p:spPr bwMode="auto">
              <a:xfrm>
                <a:off x="204" y="3199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23" name="Line 156"/>
              <p:cNvSpPr>
                <a:spLocks noChangeShapeType="1"/>
              </p:cNvSpPr>
              <p:nvPr/>
            </p:nvSpPr>
            <p:spPr bwMode="auto">
              <a:xfrm>
                <a:off x="204" y="3199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24" name="Line 157"/>
              <p:cNvSpPr>
                <a:spLocks noChangeShapeType="1"/>
              </p:cNvSpPr>
              <p:nvPr/>
            </p:nvSpPr>
            <p:spPr bwMode="auto">
              <a:xfrm>
                <a:off x="204" y="3199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25" name="Rectangle 158"/>
              <p:cNvSpPr>
                <a:spLocks noChangeArrowheads="1"/>
              </p:cNvSpPr>
              <p:nvPr/>
            </p:nvSpPr>
            <p:spPr bwMode="auto">
              <a:xfrm>
                <a:off x="209" y="3199"/>
                <a:ext cx="1604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26" name="Line 159"/>
              <p:cNvSpPr>
                <a:spLocks noChangeShapeType="1"/>
              </p:cNvSpPr>
              <p:nvPr/>
            </p:nvSpPr>
            <p:spPr bwMode="auto">
              <a:xfrm>
                <a:off x="209" y="3199"/>
                <a:ext cx="1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27" name="Rectangle 160"/>
              <p:cNvSpPr>
                <a:spLocks noChangeArrowheads="1"/>
              </p:cNvSpPr>
              <p:nvPr/>
            </p:nvSpPr>
            <p:spPr bwMode="auto">
              <a:xfrm>
                <a:off x="1813" y="3199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28" name="Line 161"/>
              <p:cNvSpPr>
                <a:spLocks noChangeShapeType="1"/>
              </p:cNvSpPr>
              <p:nvPr/>
            </p:nvSpPr>
            <p:spPr bwMode="auto">
              <a:xfrm>
                <a:off x="1813" y="3199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29" name="Line 162"/>
              <p:cNvSpPr>
                <a:spLocks noChangeShapeType="1"/>
              </p:cNvSpPr>
              <p:nvPr/>
            </p:nvSpPr>
            <p:spPr bwMode="auto">
              <a:xfrm>
                <a:off x="1813" y="3199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30" name="Rectangle 163"/>
              <p:cNvSpPr>
                <a:spLocks noChangeArrowheads="1"/>
              </p:cNvSpPr>
              <p:nvPr/>
            </p:nvSpPr>
            <p:spPr bwMode="auto">
              <a:xfrm>
                <a:off x="1818" y="3199"/>
                <a:ext cx="1768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31" name="Line 164"/>
              <p:cNvSpPr>
                <a:spLocks noChangeShapeType="1"/>
              </p:cNvSpPr>
              <p:nvPr/>
            </p:nvSpPr>
            <p:spPr bwMode="auto">
              <a:xfrm>
                <a:off x="1818" y="3199"/>
                <a:ext cx="176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32" name="Rectangle 165"/>
              <p:cNvSpPr>
                <a:spLocks noChangeArrowheads="1"/>
              </p:cNvSpPr>
              <p:nvPr/>
            </p:nvSpPr>
            <p:spPr bwMode="auto">
              <a:xfrm>
                <a:off x="3586" y="3199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33" name="Line 166"/>
              <p:cNvSpPr>
                <a:spLocks noChangeShapeType="1"/>
              </p:cNvSpPr>
              <p:nvPr/>
            </p:nvSpPr>
            <p:spPr bwMode="auto">
              <a:xfrm>
                <a:off x="3586" y="3199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34" name="Line 167"/>
              <p:cNvSpPr>
                <a:spLocks noChangeShapeType="1"/>
              </p:cNvSpPr>
              <p:nvPr/>
            </p:nvSpPr>
            <p:spPr bwMode="auto">
              <a:xfrm>
                <a:off x="3586" y="3199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35" name="Rectangle 168"/>
              <p:cNvSpPr>
                <a:spLocks noChangeArrowheads="1"/>
              </p:cNvSpPr>
              <p:nvPr/>
            </p:nvSpPr>
            <p:spPr bwMode="auto">
              <a:xfrm>
                <a:off x="3591" y="3199"/>
                <a:ext cx="174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36" name="Line 169"/>
              <p:cNvSpPr>
                <a:spLocks noChangeShapeType="1"/>
              </p:cNvSpPr>
              <p:nvPr/>
            </p:nvSpPr>
            <p:spPr bwMode="auto">
              <a:xfrm>
                <a:off x="3591" y="3199"/>
                <a:ext cx="174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37" name="Rectangle 170"/>
              <p:cNvSpPr>
                <a:spLocks noChangeArrowheads="1"/>
              </p:cNvSpPr>
              <p:nvPr/>
            </p:nvSpPr>
            <p:spPr bwMode="auto">
              <a:xfrm>
                <a:off x="5331" y="3199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38" name="Line 171"/>
              <p:cNvSpPr>
                <a:spLocks noChangeShapeType="1"/>
              </p:cNvSpPr>
              <p:nvPr/>
            </p:nvSpPr>
            <p:spPr bwMode="auto">
              <a:xfrm>
                <a:off x="5331" y="3199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39" name="Line 172"/>
              <p:cNvSpPr>
                <a:spLocks noChangeShapeType="1"/>
              </p:cNvSpPr>
              <p:nvPr/>
            </p:nvSpPr>
            <p:spPr bwMode="auto">
              <a:xfrm>
                <a:off x="5331" y="3199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40" name="Rectangle 173"/>
              <p:cNvSpPr>
                <a:spLocks noChangeArrowheads="1"/>
              </p:cNvSpPr>
              <p:nvPr/>
            </p:nvSpPr>
            <p:spPr bwMode="auto">
              <a:xfrm>
                <a:off x="204" y="3204"/>
                <a:ext cx="5" cy="31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41" name="Line 174"/>
              <p:cNvSpPr>
                <a:spLocks noChangeShapeType="1"/>
              </p:cNvSpPr>
              <p:nvPr/>
            </p:nvSpPr>
            <p:spPr bwMode="auto">
              <a:xfrm>
                <a:off x="204" y="3204"/>
                <a:ext cx="0" cy="3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42" name="Rectangle 175"/>
              <p:cNvSpPr>
                <a:spLocks noChangeArrowheads="1"/>
              </p:cNvSpPr>
              <p:nvPr/>
            </p:nvSpPr>
            <p:spPr bwMode="auto">
              <a:xfrm>
                <a:off x="204" y="3523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43" name="Line 176"/>
              <p:cNvSpPr>
                <a:spLocks noChangeShapeType="1"/>
              </p:cNvSpPr>
              <p:nvPr/>
            </p:nvSpPr>
            <p:spPr bwMode="auto">
              <a:xfrm>
                <a:off x="204" y="3523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44" name="Line 177"/>
              <p:cNvSpPr>
                <a:spLocks noChangeShapeType="1"/>
              </p:cNvSpPr>
              <p:nvPr/>
            </p:nvSpPr>
            <p:spPr bwMode="auto">
              <a:xfrm>
                <a:off x="204" y="3523"/>
                <a:ext cx="0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45" name="Rectangle 178"/>
              <p:cNvSpPr>
                <a:spLocks noChangeArrowheads="1"/>
              </p:cNvSpPr>
              <p:nvPr/>
            </p:nvSpPr>
            <p:spPr bwMode="auto">
              <a:xfrm>
                <a:off x="204" y="3523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46" name="Line 179"/>
              <p:cNvSpPr>
                <a:spLocks noChangeShapeType="1"/>
              </p:cNvSpPr>
              <p:nvPr/>
            </p:nvSpPr>
            <p:spPr bwMode="auto">
              <a:xfrm>
                <a:off x="204" y="3523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47" name="Line 180"/>
              <p:cNvSpPr>
                <a:spLocks noChangeShapeType="1"/>
              </p:cNvSpPr>
              <p:nvPr/>
            </p:nvSpPr>
            <p:spPr bwMode="auto">
              <a:xfrm>
                <a:off x="204" y="3523"/>
                <a:ext cx="0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48" name="Rectangle 181"/>
              <p:cNvSpPr>
                <a:spLocks noChangeArrowheads="1"/>
              </p:cNvSpPr>
              <p:nvPr/>
            </p:nvSpPr>
            <p:spPr bwMode="auto">
              <a:xfrm>
                <a:off x="209" y="3523"/>
                <a:ext cx="1604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49" name="Line 182"/>
              <p:cNvSpPr>
                <a:spLocks noChangeShapeType="1"/>
              </p:cNvSpPr>
              <p:nvPr/>
            </p:nvSpPr>
            <p:spPr bwMode="auto">
              <a:xfrm>
                <a:off x="209" y="3523"/>
                <a:ext cx="1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50" name="Rectangle 183"/>
              <p:cNvSpPr>
                <a:spLocks noChangeArrowheads="1"/>
              </p:cNvSpPr>
              <p:nvPr/>
            </p:nvSpPr>
            <p:spPr bwMode="auto">
              <a:xfrm>
                <a:off x="1813" y="3204"/>
                <a:ext cx="5" cy="31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51" name="Line 184"/>
              <p:cNvSpPr>
                <a:spLocks noChangeShapeType="1"/>
              </p:cNvSpPr>
              <p:nvPr/>
            </p:nvSpPr>
            <p:spPr bwMode="auto">
              <a:xfrm>
                <a:off x="1813" y="3204"/>
                <a:ext cx="0" cy="3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52" name="Rectangle 185"/>
              <p:cNvSpPr>
                <a:spLocks noChangeArrowheads="1"/>
              </p:cNvSpPr>
              <p:nvPr/>
            </p:nvSpPr>
            <p:spPr bwMode="auto">
              <a:xfrm>
                <a:off x="1813" y="3523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53" name="Line 186"/>
              <p:cNvSpPr>
                <a:spLocks noChangeShapeType="1"/>
              </p:cNvSpPr>
              <p:nvPr/>
            </p:nvSpPr>
            <p:spPr bwMode="auto">
              <a:xfrm>
                <a:off x="1813" y="3523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54" name="Line 187"/>
              <p:cNvSpPr>
                <a:spLocks noChangeShapeType="1"/>
              </p:cNvSpPr>
              <p:nvPr/>
            </p:nvSpPr>
            <p:spPr bwMode="auto">
              <a:xfrm>
                <a:off x="1813" y="3523"/>
                <a:ext cx="0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55" name="Rectangle 188"/>
              <p:cNvSpPr>
                <a:spLocks noChangeArrowheads="1"/>
              </p:cNvSpPr>
              <p:nvPr/>
            </p:nvSpPr>
            <p:spPr bwMode="auto">
              <a:xfrm>
                <a:off x="1818" y="3523"/>
                <a:ext cx="176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56" name="Line 189"/>
              <p:cNvSpPr>
                <a:spLocks noChangeShapeType="1"/>
              </p:cNvSpPr>
              <p:nvPr/>
            </p:nvSpPr>
            <p:spPr bwMode="auto">
              <a:xfrm>
                <a:off x="1818" y="3523"/>
                <a:ext cx="176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57" name="Rectangle 190"/>
              <p:cNvSpPr>
                <a:spLocks noChangeArrowheads="1"/>
              </p:cNvSpPr>
              <p:nvPr/>
            </p:nvSpPr>
            <p:spPr bwMode="auto">
              <a:xfrm>
                <a:off x="3586" y="3204"/>
                <a:ext cx="5" cy="31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58" name="Line 191"/>
              <p:cNvSpPr>
                <a:spLocks noChangeShapeType="1"/>
              </p:cNvSpPr>
              <p:nvPr/>
            </p:nvSpPr>
            <p:spPr bwMode="auto">
              <a:xfrm>
                <a:off x="3586" y="3204"/>
                <a:ext cx="0" cy="3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59" name="Rectangle 192"/>
              <p:cNvSpPr>
                <a:spLocks noChangeArrowheads="1"/>
              </p:cNvSpPr>
              <p:nvPr/>
            </p:nvSpPr>
            <p:spPr bwMode="auto">
              <a:xfrm>
                <a:off x="3586" y="3523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60" name="Line 193"/>
              <p:cNvSpPr>
                <a:spLocks noChangeShapeType="1"/>
              </p:cNvSpPr>
              <p:nvPr/>
            </p:nvSpPr>
            <p:spPr bwMode="auto">
              <a:xfrm>
                <a:off x="3586" y="3523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61" name="Line 194"/>
              <p:cNvSpPr>
                <a:spLocks noChangeShapeType="1"/>
              </p:cNvSpPr>
              <p:nvPr/>
            </p:nvSpPr>
            <p:spPr bwMode="auto">
              <a:xfrm>
                <a:off x="3586" y="3523"/>
                <a:ext cx="0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62" name="Rectangle 195"/>
              <p:cNvSpPr>
                <a:spLocks noChangeArrowheads="1"/>
              </p:cNvSpPr>
              <p:nvPr/>
            </p:nvSpPr>
            <p:spPr bwMode="auto">
              <a:xfrm>
                <a:off x="3591" y="3523"/>
                <a:ext cx="17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63" name="Line 196"/>
              <p:cNvSpPr>
                <a:spLocks noChangeShapeType="1"/>
              </p:cNvSpPr>
              <p:nvPr/>
            </p:nvSpPr>
            <p:spPr bwMode="auto">
              <a:xfrm>
                <a:off x="3591" y="3523"/>
                <a:ext cx="174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64" name="Rectangle 197"/>
              <p:cNvSpPr>
                <a:spLocks noChangeArrowheads="1"/>
              </p:cNvSpPr>
              <p:nvPr/>
            </p:nvSpPr>
            <p:spPr bwMode="auto">
              <a:xfrm>
                <a:off x="5331" y="3204"/>
                <a:ext cx="5" cy="31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65" name="Line 198"/>
              <p:cNvSpPr>
                <a:spLocks noChangeShapeType="1"/>
              </p:cNvSpPr>
              <p:nvPr/>
            </p:nvSpPr>
            <p:spPr bwMode="auto">
              <a:xfrm>
                <a:off x="5331" y="3204"/>
                <a:ext cx="0" cy="3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66" name="Rectangle 199"/>
              <p:cNvSpPr>
                <a:spLocks noChangeArrowheads="1"/>
              </p:cNvSpPr>
              <p:nvPr/>
            </p:nvSpPr>
            <p:spPr bwMode="auto">
              <a:xfrm>
                <a:off x="5331" y="3523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67" name="Line 200"/>
              <p:cNvSpPr>
                <a:spLocks noChangeShapeType="1"/>
              </p:cNvSpPr>
              <p:nvPr/>
            </p:nvSpPr>
            <p:spPr bwMode="auto">
              <a:xfrm>
                <a:off x="5331" y="3523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68" name="Line 201"/>
              <p:cNvSpPr>
                <a:spLocks noChangeShapeType="1"/>
              </p:cNvSpPr>
              <p:nvPr/>
            </p:nvSpPr>
            <p:spPr bwMode="auto">
              <a:xfrm>
                <a:off x="5331" y="3523"/>
                <a:ext cx="0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69" name="Rectangle 202"/>
              <p:cNvSpPr>
                <a:spLocks noChangeArrowheads="1"/>
              </p:cNvSpPr>
              <p:nvPr/>
            </p:nvSpPr>
            <p:spPr bwMode="auto">
              <a:xfrm>
                <a:off x="5331" y="3523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70" name="Line 203"/>
              <p:cNvSpPr>
                <a:spLocks noChangeShapeType="1"/>
              </p:cNvSpPr>
              <p:nvPr/>
            </p:nvSpPr>
            <p:spPr bwMode="auto">
              <a:xfrm>
                <a:off x="5331" y="3523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71" name="Line 204"/>
              <p:cNvSpPr>
                <a:spLocks noChangeShapeType="1"/>
              </p:cNvSpPr>
              <p:nvPr/>
            </p:nvSpPr>
            <p:spPr bwMode="auto">
              <a:xfrm>
                <a:off x="5331" y="3523"/>
                <a:ext cx="0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6" name="Rectangle 206"/>
            <p:cNvSpPr>
              <a:spLocks noChangeArrowheads="1"/>
            </p:cNvSpPr>
            <p:nvPr/>
          </p:nvSpPr>
          <p:spPr bwMode="auto">
            <a:xfrm>
              <a:off x="266" y="3526"/>
              <a:ext cx="96" cy="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224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Соотношение голосов различных классов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По </a:t>
            </a:r>
            <a:r>
              <a:rPr lang="ru-RU" b="1" dirty="0" smtClean="0">
                <a:solidFill>
                  <a:srgbClr val="FF0000"/>
                </a:solidFill>
              </a:rPr>
              <a:t>закону 1905 г. </a:t>
            </a:r>
            <a:r>
              <a:rPr lang="ru-RU" dirty="0" smtClean="0">
                <a:solidFill>
                  <a:srgbClr val="FF0000"/>
                </a:solidFill>
              </a:rPr>
              <a:t>1 </a:t>
            </a:r>
            <a:r>
              <a:rPr lang="ru-RU" dirty="0">
                <a:solidFill>
                  <a:srgbClr val="FF0000"/>
                </a:solidFill>
              </a:rPr>
              <a:t>голос помещика был равен 3 голосам </a:t>
            </a:r>
            <a:r>
              <a:rPr lang="ru-RU" dirty="0" smtClean="0">
                <a:solidFill>
                  <a:srgbClr val="FF0000"/>
                </a:solidFill>
              </a:rPr>
              <a:t>горожан, </a:t>
            </a:r>
            <a:r>
              <a:rPr lang="ru-RU" dirty="0">
                <a:solidFill>
                  <a:srgbClr val="FF0000"/>
                </a:solidFill>
              </a:rPr>
              <a:t>15 крестьян и 45 рабочих. 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chemeClr val="tx2"/>
                </a:solidFill>
              </a:rPr>
              <a:t>По </a:t>
            </a:r>
            <a:r>
              <a:rPr lang="ru-RU" b="1" dirty="0" smtClean="0">
                <a:solidFill>
                  <a:schemeClr val="tx2"/>
                </a:solidFill>
              </a:rPr>
              <a:t>закону 1907 г</a:t>
            </a:r>
            <a:r>
              <a:rPr lang="ru-RU" dirty="0" smtClean="0">
                <a:solidFill>
                  <a:schemeClr val="tx2"/>
                </a:solidFill>
              </a:rPr>
              <a:t>. 1 </a:t>
            </a:r>
            <a:r>
              <a:rPr lang="ru-RU" dirty="0">
                <a:solidFill>
                  <a:schemeClr val="tx2"/>
                </a:solidFill>
              </a:rPr>
              <a:t>помещичий голос </a:t>
            </a:r>
            <a:r>
              <a:rPr lang="ru-RU" dirty="0" smtClean="0">
                <a:solidFill>
                  <a:schemeClr val="tx2"/>
                </a:solidFill>
              </a:rPr>
              <a:t>равнялся 4 голосам богатых горожан (буржуазии),         68 </a:t>
            </a:r>
            <a:r>
              <a:rPr lang="ru-RU" dirty="0">
                <a:solidFill>
                  <a:schemeClr val="tx2"/>
                </a:solidFill>
              </a:rPr>
              <a:t>горожан средних слоев, </a:t>
            </a:r>
            <a:r>
              <a:rPr lang="ru-RU" dirty="0" smtClean="0">
                <a:solidFill>
                  <a:schemeClr val="tx2"/>
                </a:solidFill>
              </a:rPr>
              <a:t> 260 </a:t>
            </a:r>
            <a:r>
              <a:rPr lang="ru-RU" dirty="0">
                <a:solidFill>
                  <a:schemeClr val="tx2"/>
                </a:solidFill>
              </a:rPr>
              <a:t>голосам крестьян и 543 рабочих. </a:t>
            </a:r>
            <a:endParaRPr lang="ru-RU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ru-RU" dirty="0" smtClean="0"/>
              <a:t>Новый закон позволил избрать более лояльную Думу, настроенную на сотрудничество с правительством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889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Состав 3-й Государственной думы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(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1 ноября 1907 г. – 9 июня 1912 г.)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Правые – 147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Октябристы – 154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Прогрессисты – 28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Кадеты – 54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Трудовики – 13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Социал-демократы – 20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Национальные группы – 26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554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Состав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4-й 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Государственной думы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(15 ноября 1912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г. 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–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6 октября 1917 г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.)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22774"/>
            <a:ext cx="8229600" cy="485740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Правые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—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65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Националисты и умеренно-правые —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88</a:t>
            </a:r>
          </a:p>
          <a:p>
            <a:pPr marL="0" lvl="0" indent="0">
              <a:buNone/>
            </a:pPr>
            <a:r>
              <a:rPr lang="ru-RU" b="1" dirty="0">
                <a:solidFill>
                  <a:srgbClr val="C0504D">
                    <a:lumMod val="50000"/>
                  </a:srgbClr>
                </a:solidFill>
              </a:rPr>
              <a:t>Октябристы — </a:t>
            </a:r>
            <a:r>
              <a:rPr lang="ru-RU" b="1" dirty="0" smtClean="0">
                <a:solidFill>
                  <a:srgbClr val="C0504D">
                    <a:lumMod val="50000"/>
                  </a:srgbClr>
                </a:solidFill>
              </a:rPr>
              <a:t>98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Кадеты — 59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Прогрессисты — 48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Центристы — 32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Социал-демократы — 14 (меньшевики — 8, большевики — 6)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Трудовики — 10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Беспартийные —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7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Национальные группы – 21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921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1" y="1700808"/>
            <a:ext cx="4618856" cy="42093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700" b="1" dirty="0">
                <a:solidFill>
                  <a:schemeClr val="accent6">
                    <a:lumMod val="50000"/>
                  </a:schemeClr>
                </a:solidFill>
              </a:rPr>
              <a:t>Хомяков Николай </a:t>
            </a:r>
            <a:r>
              <a:rPr lang="ru-RU" sz="4700" b="1" dirty="0" smtClean="0">
                <a:solidFill>
                  <a:schemeClr val="accent6">
                    <a:lumMod val="50000"/>
                  </a:schemeClr>
                </a:solidFill>
              </a:rPr>
              <a:t>Алексеевич </a:t>
            </a:r>
            <a:r>
              <a:rPr lang="ru-RU" dirty="0" smtClean="0"/>
              <a:t>—</a:t>
            </a:r>
            <a:r>
              <a:rPr lang="ru-RU" b="1" dirty="0" smtClean="0"/>
              <a:t>первый </a:t>
            </a:r>
            <a:r>
              <a:rPr lang="ru-RU" b="1" dirty="0"/>
              <a:t>председатель Государственной думы III созыва (1907—1910</a:t>
            </a:r>
            <a:r>
              <a:rPr lang="ru-RU" b="1" dirty="0" smtClean="0"/>
              <a:t>), октябрист.</a:t>
            </a:r>
            <a:endParaRPr lang="ru-RU" b="1" dirty="0"/>
          </a:p>
        </p:txBody>
      </p:sp>
      <p:pic>
        <p:nvPicPr>
          <p:cNvPr id="2050" name="Picture 2" descr="C:\Users\Учитель\AppData\Roaming\Skype\elennka555\media_messaging\media_cache_v3\^B21D819E7B8D6ACCACA70B2D2A8DC300901785BCA6D1D905C2^pimgpsh_fullsize_dist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248458"/>
            <a:ext cx="4326540" cy="6132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276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4" name="Picture 6" descr="Родзянко Михаил Владимирович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512" y="980728"/>
            <a:ext cx="3656905" cy="5059796"/>
          </a:xfrm>
        </p:spPr>
      </p:pic>
      <p:sp>
        <p:nvSpPr>
          <p:cNvPr id="58375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3995936" y="1268760"/>
            <a:ext cx="5040560" cy="4608512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Родзянко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Михаил Владимирович  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dirty="0">
              <a:latin typeface="Times New Roman" pitchFamily="18" charset="0"/>
            </a:endParaRPr>
          </a:p>
          <a:p>
            <a:pPr>
              <a:buNone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Член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партии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Союз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17 октября (октябристов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последний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председатель Государственной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думы третьего созыва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(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1911-1912) и бессменный председатель Думы четвертого созыва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1912-1917)</a:t>
            </a:r>
          </a:p>
        </p:txBody>
      </p:sp>
    </p:spTree>
    <p:extLst>
      <p:ext uri="{BB962C8B-B14F-4D97-AF65-F5344CB8AC3E}">
        <p14:creationId xmlns:p14="http://schemas.microsoft.com/office/powerpoint/2010/main" val="231408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36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12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83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83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83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800"/>
                            </p:stCondLst>
                            <p:childTnLst>
                              <p:par>
                                <p:cTn id="2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583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583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583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85584" cy="792088"/>
          </a:xfrm>
        </p:spPr>
        <p:txBody>
          <a:bodyPr/>
          <a:lstStyle/>
          <a:p>
            <a:r>
              <a:rPr lang="ru-RU" dirty="0">
                <a:solidFill>
                  <a:prstClr val="black"/>
                </a:solidFill>
              </a:rPr>
              <a:t>Рекомендуемая  литература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291264" cy="47853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/>
              <a:t>7. Ольденбург </a:t>
            </a:r>
            <a:r>
              <a:rPr lang="ru-RU" sz="2400" b="1" dirty="0"/>
              <a:t>С. С. Царствование императора Николая </a:t>
            </a:r>
            <a:r>
              <a:rPr lang="en-US" sz="2400" b="1" dirty="0"/>
              <a:t>II</a:t>
            </a:r>
            <a:r>
              <a:rPr lang="ru-RU" sz="2400" b="1" dirty="0"/>
              <a:t>. СПб., 1991 (или любое другое издание)</a:t>
            </a:r>
          </a:p>
          <a:p>
            <a:pPr marL="0" indent="0">
              <a:buNone/>
            </a:pPr>
            <a:r>
              <a:rPr lang="ru-RU" sz="2400" b="1" dirty="0" smtClean="0"/>
              <a:t>8. Патрикеева </a:t>
            </a:r>
            <a:r>
              <a:rPr lang="ru-RU" sz="2400" b="1" dirty="0"/>
              <a:t>О. А. Российская общественность и выборы в I и II Государственные думы. 1905–1907 гг. СПб., 2005.</a:t>
            </a:r>
          </a:p>
          <a:p>
            <a:pPr marL="0" indent="0">
              <a:buNone/>
            </a:pPr>
            <a:r>
              <a:rPr lang="ru-RU" sz="2400" dirty="0" smtClean="0"/>
              <a:t>9. </a:t>
            </a:r>
            <a:r>
              <a:rPr lang="ru-RU" sz="2400" b="1" dirty="0" smtClean="0"/>
              <a:t>Смирнов </a:t>
            </a:r>
            <a:r>
              <a:rPr lang="ru-RU" sz="2400" b="1" dirty="0"/>
              <a:t>А. Ф. Государственная Дума Российской империи (1906—1917): историко-правовой очерк. М., 1998.</a:t>
            </a:r>
          </a:p>
          <a:p>
            <a:pPr marL="0" indent="0">
              <a:buNone/>
            </a:pPr>
            <a:r>
              <a:rPr lang="ru-RU" sz="2400" dirty="0" smtClean="0"/>
              <a:t>10. Соловьев </a:t>
            </a:r>
            <a:r>
              <a:rPr lang="ru-RU" sz="2400" dirty="0"/>
              <a:t>К. А. Законодательная и исполнительная власть в России: механизмы взаимодействия (1906–1914). – М., 2011.</a:t>
            </a:r>
          </a:p>
          <a:p>
            <a:pPr marL="0" indent="0">
              <a:buNone/>
            </a:pPr>
            <a:r>
              <a:rPr lang="ru-RU" sz="2400" b="1" dirty="0" smtClean="0"/>
              <a:t>11. Флоринский </a:t>
            </a:r>
            <a:r>
              <a:rPr lang="ru-RU" sz="2400" b="1" dirty="0"/>
              <a:t>М. Ф. Верховная власть и законодательные палаты в России в период думской монархии (к вопросу о разграничении полномочий) // Россия в XIX—XX вв. СПб., 1998.</a:t>
            </a:r>
          </a:p>
        </p:txBody>
      </p:sp>
    </p:spTree>
    <p:extLst>
      <p:ext uri="{BB962C8B-B14F-4D97-AF65-F5344CB8AC3E}">
        <p14:creationId xmlns:p14="http://schemas.microsoft.com/office/powerpoint/2010/main" val="395365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Домашнее задание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Какие политические партии современной России аналогичны или близки к партиям </a:t>
            </a:r>
            <a:r>
              <a:rPr lang="ru-RU" dirty="0"/>
              <a:t>дореволюционного периода </a:t>
            </a:r>
            <a:r>
              <a:rPr lang="ru-RU" dirty="0" smtClean="0"/>
              <a:t>(кадетам, октябристам, черносотенцам, эсерам, социал-демократам)?</a:t>
            </a:r>
          </a:p>
          <a:p>
            <a:r>
              <a:rPr lang="ru-RU" dirty="0" smtClean="0"/>
              <a:t>Программа какой из дореволюционных политических партий Вам наиболее близка и почему?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489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9688"/>
            <a:ext cx="7056785" cy="2808312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Александр Григорьевич Булыгин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министр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внутренних дел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/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(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20 января 1905 — 22 октября 1905</a:t>
            </a:r>
            <a:r>
              <a:rPr lang="ru-RU" sz="3600" b="1" dirty="0">
                <a:ea typeface="Calibri"/>
                <a:cs typeface="Times New Roman"/>
              </a:rPr>
              <a:t>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60648"/>
            <a:ext cx="4120667" cy="4460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782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7268"/>
            <a:ext cx="3429674" cy="444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3257" y="3855608"/>
            <a:ext cx="8568953" cy="2304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vi-VN" sz="4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 </a:t>
            </a:r>
            <a:r>
              <a:rPr lang="vi-VN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Сергей Юльевич Витте</a:t>
            </a:r>
            <a:endParaRPr lang="ru-RU" sz="40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председатель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Комитета министров 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(1903—1906),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председатель Совета министров (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1905—1906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)</a:t>
            </a:r>
            <a:endParaRPr lang="ru-RU" sz="36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82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Акты, определившие основы думской монархии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17 октября 1905 г. – Манифест об усовершенствовании государственного порядка</a:t>
            </a:r>
          </a:p>
          <a:p>
            <a:r>
              <a:rPr lang="ru-RU" dirty="0" smtClean="0"/>
              <a:t>11 декабря 1905 г. – Положение о выборах в Государственную думу (избирательный закон)</a:t>
            </a:r>
          </a:p>
          <a:p>
            <a:r>
              <a:rPr lang="ru-RU" dirty="0" smtClean="0"/>
              <a:t>20 февраля 1906 г. – Учреждение Государственной думы</a:t>
            </a:r>
          </a:p>
          <a:p>
            <a:r>
              <a:rPr lang="ru-RU" dirty="0" smtClean="0"/>
              <a:t>23 апреля 1906 г. – Основные государственные законы Российской империи (считаются первой российской конституцией)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366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59532" y="4941168"/>
            <a:ext cx="3456384" cy="157220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black"/>
                </a:solidFill>
              </a:rPr>
              <a:t>Государственный Совет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93177" y="3284984"/>
            <a:ext cx="3312368" cy="141288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black"/>
                </a:solidFill>
              </a:rPr>
              <a:t>Государственная</a:t>
            </a:r>
          </a:p>
          <a:p>
            <a:pPr algn="ctr"/>
            <a:r>
              <a:rPr lang="ru-RU" sz="2800" b="1" dirty="0" smtClean="0">
                <a:solidFill>
                  <a:prstClr val="black"/>
                </a:solidFill>
              </a:rPr>
              <a:t>Дума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11760" y="404664"/>
            <a:ext cx="3268532" cy="151216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prstClr val="black"/>
                </a:solidFill>
              </a:rPr>
              <a:t>Император</a:t>
            </a:r>
          </a:p>
          <a:p>
            <a:pPr algn="ctr"/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069845" y="3982914"/>
            <a:ext cx="3318579" cy="132051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black"/>
                </a:solidFill>
              </a:rPr>
              <a:t>Совет министров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2" name="Блок-схема: процесс 1"/>
          <p:cNvSpPr/>
          <p:nvPr/>
        </p:nvSpPr>
        <p:spPr>
          <a:xfrm>
            <a:off x="313157" y="2240868"/>
            <a:ext cx="3672408" cy="792088"/>
          </a:xfrm>
          <a:prstGeom prst="flowChartProcess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ysClr val="windowText" lastClr="000000"/>
                </a:solidFill>
              </a:rPr>
              <a:t>Законодательная власть</a:t>
            </a:r>
            <a:endParaRPr lang="ru-RU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4716016" y="2240868"/>
            <a:ext cx="3672408" cy="792088"/>
          </a:xfrm>
          <a:prstGeom prst="flowChartProcess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ysClr val="windowText" lastClr="000000"/>
                </a:solidFill>
              </a:rPr>
              <a:t>Исполнительная</a:t>
            </a:r>
          </a:p>
          <a:p>
            <a:pPr algn="ctr"/>
            <a:r>
              <a:rPr lang="ru-RU" sz="2800" b="1" dirty="0" smtClean="0">
                <a:solidFill>
                  <a:sysClr val="windowText" lastClr="000000"/>
                </a:solidFill>
              </a:rPr>
              <a:t>власть</a:t>
            </a:r>
            <a:endParaRPr lang="ru-RU" sz="2800" b="1" dirty="0">
              <a:solidFill>
                <a:sysClr val="windowText" lastClr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624" y="280633"/>
            <a:ext cx="1333191" cy="1760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4094951"/>
      </p:ext>
    </p:extLst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6277" y="1592772"/>
            <a:ext cx="2571768" cy="15001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Не имели избирательных прав</a:t>
            </a: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Выноска 1 (граница и черта) 6"/>
          <p:cNvSpPr/>
          <p:nvPr/>
        </p:nvSpPr>
        <p:spPr>
          <a:xfrm>
            <a:off x="5369365" y="1685268"/>
            <a:ext cx="3500462" cy="428628"/>
          </a:xfrm>
          <a:prstGeom prst="accentBorderCallout1">
            <a:avLst>
              <a:gd name="adj1" fmla="val 18750"/>
              <a:gd name="adj2" fmla="val -8333"/>
              <a:gd name="adj3" fmla="val 228863"/>
              <a:gd name="adj4" fmla="val -69601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полицейские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Выноска 1 (граница и черта) 7"/>
          <p:cNvSpPr/>
          <p:nvPr/>
        </p:nvSpPr>
        <p:spPr>
          <a:xfrm>
            <a:off x="5262538" y="4357694"/>
            <a:ext cx="3500462" cy="500066"/>
          </a:xfrm>
          <a:prstGeom prst="accentBorderCallout1">
            <a:avLst>
              <a:gd name="adj1" fmla="val 18750"/>
              <a:gd name="adj2" fmla="val -8333"/>
              <a:gd name="adj3" fmla="val -325246"/>
              <a:gd name="adj4" fmla="val -69996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банкроты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 1 (граница и черта) 8"/>
          <p:cNvSpPr/>
          <p:nvPr/>
        </p:nvSpPr>
        <p:spPr>
          <a:xfrm>
            <a:off x="5357818" y="2342871"/>
            <a:ext cx="3500462" cy="428628"/>
          </a:xfrm>
          <a:prstGeom prst="accentBorderCallout1">
            <a:avLst>
              <a:gd name="adj1" fmla="val 18750"/>
              <a:gd name="adj2" fmla="val -8333"/>
              <a:gd name="adj3" fmla="val 83409"/>
              <a:gd name="adj4" fmla="val -69205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военные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ыноска 1 (граница и черта) 9"/>
          <p:cNvSpPr/>
          <p:nvPr/>
        </p:nvSpPr>
        <p:spPr>
          <a:xfrm>
            <a:off x="5286380" y="2889967"/>
            <a:ext cx="3500462" cy="428628"/>
          </a:xfrm>
          <a:prstGeom prst="accentBorderCallout1">
            <a:avLst>
              <a:gd name="adj1" fmla="val 18750"/>
              <a:gd name="adj2" fmla="val -8333"/>
              <a:gd name="adj3" fmla="val -38771"/>
              <a:gd name="adj4" fmla="val -67542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иностранцы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Выноска 1 (граница и черта) 10"/>
          <p:cNvSpPr/>
          <p:nvPr/>
        </p:nvSpPr>
        <p:spPr>
          <a:xfrm>
            <a:off x="5286380" y="3532908"/>
            <a:ext cx="3526248" cy="688179"/>
          </a:xfrm>
          <a:prstGeom prst="accentBorderCallout1">
            <a:avLst>
              <a:gd name="adj1" fmla="val 18750"/>
              <a:gd name="adj2" fmla="val -8333"/>
              <a:gd name="adj3" fmla="val -105084"/>
              <a:gd name="adj4" fmla="val -69464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лица, осужденные за преступления</a:t>
            </a:r>
          </a:p>
        </p:txBody>
      </p:sp>
      <p:sp>
        <p:nvSpPr>
          <p:cNvPr id="12" name="Выноска 1 (граница и черта) 11"/>
          <p:cNvSpPr/>
          <p:nvPr/>
        </p:nvSpPr>
        <p:spPr>
          <a:xfrm>
            <a:off x="5357818" y="5143512"/>
            <a:ext cx="3500462" cy="500066"/>
          </a:xfrm>
          <a:prstGeom prst="accentBorderCallout1">
            <a:avLst>
              <a:gd name="adj1" fmla="val 18750"/>
              <a:gd name="adj2" fmla="val -8333"/>
              <a:gd name="adj3" fmla="val -474855"/>
              <a:gd name="adj4" fmla="val -70788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бродячие инородцы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Выноска 1 (граница и черта) 13"/>
          <p:cNvSpPr/>
          <p:nvPr/>
        </p:nvSpPr>
        <p:spPr>
          <a:xfrm>
            <a:off x="5357818" y="5857892"/>
            <a:ext cx="3500462" cy="500066"/>
          </a:xfrm>
          <a:prstGeom prst="accentBorderCallout1">
            <a:avLst>
              <a:gd name="adj1" fmla="val 18750"/>
              <a:gd name="adj2" fmla="val -8333"/>
              <a:gd name="adj3" fmla="val -621694"/>
              <a:gd name="adj4" fmla="val -72371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состоящие под опекой</a:t>
            </a:r>
          </a:p>
        </p:txBody>
      </p:sp>
      <p:sp>
        <p:nvSpPr>
          <p:cNvPr id="15" name="Выноска 1 (граница и черта) 14"/>
          <p:cNvSpPr/>
          <p:nvPr/>
        </p:nvSpPr>
        <p:spPr>
          <a:xfrm>
            <a:off x="5357818" y="279637"/>
            <a:ext cx="3500462" cy="500066"/>
          </a:xfrm>
          <a:prstGeom prst="accentBorderCallout1">
            <a:avLst>
              <a:gd name="adj1" fmla="val 18750"/>
              <a:gd name="adj2" fmla="val -8333"/>
              <a:gd name="adj3" fmla="val 469900"/>
              <a:gd name="adj4" fmla="val -68809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Лица моложе 25 лет</a:t>
            </a:r>
          </a:p>
        </p:txBody>
      </p:sp>
      <p:sp>
        <p:nvSpPr>
          <p:cNvPr id="16" name="Выноска 1 (граница и черта) 15"/>
          <p:cNvSpPr/>
          <p:nvPr/>
        </p:nvSpPr>
        <p:spPr>
          <a:xfrm>
            <a:off x="5312165" y="928365"/>
            <a:ext cx="3500462" cy="428628"/>
          </a:xfrm>
          <a:prstGeom prst="accentBorderCallout1">
            <a:avLst>
              <a:gd name="adj1" fmla="val 18750"/>
              <a:gd name="adj2" fmla="val -8333"/>
              <a:gd name="adj3" fmla="val 380781"/>
              <a:gd name="adj4" fmla="val -68413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женщины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2761135"/>
      </p:ext>
    </p:extLst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57748" y="1484784"/>
            <a:ext cx="8064896" cy="15696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землевладельческой курии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быть владельцем от 100 до 650 десятин земли в зависимости от местности, иметь недвижимую собственность стоимостью не менее 15 тыс. рублей.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3011" y="3069309"/>
            <a:ext cx="8064896" cy="12003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городской курии</a:t>
            </a: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быть владельцем городской недвижимости и торгово-промышленных заведений, квартиросъемщиком или служащим.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2901" y="4377878"/>
            <a:ext cx="8037611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крестьянской курии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иметь домовладение.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5616" y="4900022"/>
            <a:ext cx="8064896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рабочей курии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 — быть рабочим предприятия с не менее 50 рабочими мужского пола.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2901" y="592983"/>
            <a:ext cx="7776864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ВЫБОРЫ В ГОСУДАРСТВЕННУЮ ДУМУ</a:t>
            </a:r>
          </a:p>
        </p:txBody>
      </p:sp>
    </p:spTree>
    <p:extLst>
      <p:ext uri="{BB962C8B-B14F-4D97-AF65-F5344CB8AC3E}">
        <p14:creationId xmlns:p14="http://schemas.microsoft.com/office/powerpoint/2010/main" val="3950814195"/>
      </p:ext>
    </p:extLst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928</TotalTime>
  <Words>1182</Words>
  <Application>Microsoft Office PowerPoint</Application>
  <PresentationFormat>Экран (4:3)</PresentationFormat>
  <Paragraphs>211</Paragraphs>
  <Slides>30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30</vt:i4>
      </vt:variant>
    </vt:vector>
  </HeadingPairs>
  <TitlesOfParts>
    <vt:vector size="38" baseType="lpstr">
      <vt:lpstr>Arial</vt:lpstr>
      <vt:lpstr>Calibri</vt:lpstr>
      <vt:lpstr>Constantia</vt:lpstr>
      <vt:lpstr>Times New Roman</vt:lpstr>
      <vt:lpstr>Wingdings</vt:lpstr>
      <vt:lpstr>Тема Office</vt:lpstr>
      <vt:lpstr>1_Тема Office</vt:lpstr>
      <vt:lpstr>2_Тема Office</vt:lpstr>
      <vt:lpstr>Презентация PowerPoint</vt:lpstr>
      <vt:lpstr>Рекомендуемая  литература</vt:lpstr>
      <vt:lpstr>Рекомендуемая  литература</vt:lpstr>
      <vt:lpstr>Александр Григорьевич Булыгин министр внутренних дел  (20 января 1905 — 22 октября 1905)</vt:lpstr>
      <vt:lpstr>Презентация PowerPoint</vt:lpstr>
      <vt:lpstr>Акты, определившие основы думской монархии </vt:lpstr>
      <vt:lpstr>Презентация PowerPoint</vt:lpstr>
      <vt:lpstr>Презентация PowerPoint</vt:lpstr>
      <vt:lpstr>Презентация PowerPoint</vt:lpstr>
      <vt:lpstr>Ведущие политические партии в период думской монархии </vt:lpstr>
      <vt:lpstr>КАДЕТЫ (к.-д. – конституционно-демократическая партия)</vt:lpstr>
      <vt:lpstr>Презентация PowerPoint</vt:lpstr>
      <vt:lpstr>Октябристы (партия «Союз 17 октября»)</vt:lpstr>
      <vt:lpstr>Презентация PowerPoint</vt:lpstr>
      <vt:lpstr>Черносотенцы (они же правые или крайне правые)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Петр Аркадьевич Столыпин  (1862-1911) Министр внутренних дел с 26 апреля 1906 г. Председатель Совета Министров с 8 июля 1906 г. </vt:lpstr>
      <vt:lpstr>Состав 2-й Государственной Думы  (20 февраля – 3 июня 1907 г.) </vt:lpstr>
      <vt:lpstr>Презентация PowerPoint</vt:lpstr>
      <vt:lpstr>Изменение в системе выборов по избирательному закону 3 июня 1907 г. </vt:lpstr>
      <vt:lpstr>Соотношение голосов различных классов</vt:lpstr>
      <vt:lpstr>Состав 3-й Государственной думы  (1 ноября 1907 г. – 9 июня 1912 г.) </vt:lpstr>
      <vt:lpstr>Состав 4-й Государственной думы  (15 ноября 1912 г. – 6 октября 1917 г.) </vt:lpstr>
      <vt:lpstr>Презентация PowerPoint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Пользователь</cp:lastModifiedBy>
  <cp:revision>69</cp:revision>
  <dcterms:created xsi:type="dcterms:W3CDTF">2016-05-17T18:26:17Z</dcterms:created>
  <dcterms:modified xsi:type="dcterms:W3CDTF">2023-06-11T12:48:24Z</dcterms:modified>
</cp:coreProperties>
</file>