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0" r:id="rId33"/>
    <p:sldId id="292" r:id="rId34"/>
    <p:sldId id="293" r:id="rId35"/>
    <p:sldId id="294" r:id="rId36"/>
    <p:sldId id="295" r:id="rId37"/>
    <p:sldId id="296" r:id="rId38"/>
    <p:sldId id="297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2" d="100"/>
          <a:sy n="52" d="100"/>
        </p:scale>
        <p:origin x="114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078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96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076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07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557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33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547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5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964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133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316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FCA10-5F8C-47BE-A049-24DB279BEADD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19438-04BA-4116-937F-09913D970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66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ИСТОРИЯ КАК НАУКА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Вводный урок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565045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ИНДИЙСКИЙ ЦИКЛ</a:t>
            </a:r>
            <a:endParaRPr lang="ru-RU" sz="8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4490247"/>
              </p:ext>
            </p:extLst>
          </p:nvPr>
        </p:nvGraphicFramePr>
        <p:xfrm>
          <a:off x="638354" y="1897811"/>
          <a:ext cx="10715445" cy="4364968"/>
        </p:xfrm>
        <a:graphic>
          <a:graphicData uri="http://schemas.openxmlformats.org/drawingml/2006/table">
            <a:tbl>
              <a:tblPr firstRow="1" firstCol="1" bandRow="1"/>
              <a:tblGrid>
                <a:gridCol w="5150432"/>
                <a:gridCol w="5565013"/>
              </a:tblGrid>
              <a:tr h="1091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Сатья-юга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1 728 000 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Трета-юга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1 296 000 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Двапара-юга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864 000 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Кали-юга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432 000 лет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419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Христианская концепция истории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Основа христианского взгляда на историю – </a:t>
            </a:r>
            <a:r>
              <a:rPr lang="ru-RU" sz="4000" b="1" dirty="0" smtClean="0"/>
              <a:t>провиденциализм. </a:t>
            </a:r>
            <a:r>
              <a:rPr lang="ru-RU" sz="4000" dirty="0" smtClean="0"/>
              <a:t>Провидение – план Бога относительно мира и человечества</a:t>
            </a:r>
            <a:r>
              <a:rPr lang="ru-RU" dirty="0" smtClean="0"/>
              <a:t>. </a:t>
            </a:r>
            <a:r>
              <a:rPr lang="ru-RU" sz="4400" dirty="0" smtClean="0"/>
              <a:t>Бог награждает людей за добрые дела и карает за злые. Впрочем и праведникам могут посылаться бедствия для их испытания и укрепления.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86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Важнейшие вехи человеческой истории по христианской концепции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62884" y="1825625"/>
            <a:ext cx="10466231" cy="711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СОТВОРЕНИЕ МИРА</a:t>
            </a:r>
            <a:endParaRPr lang="ru-RU" sz="44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731099" y="2563857"/>
            <a:ext cx="248991" cy="3477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2099" y="2931051"/>
            <a:ext cx="10507015" cy="579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ГРЕХОПАДЕНИЕ</a:t>
            </a:r>
            <a:endParaRPr lang="ru-RU" sz="4400" dirty="0"/>
          </a:p>
        </p:txBody>
      </p:sp>
      <p:sp>
        <p:nvSpPr>
          <p:cNvPr id="9" name="Стрелка вниз 8"/>
          <p:cNvSpPr/>
          <p:nvPr/>
        </p:nvSpPr>
        <p:spPr>
          <a:xfrm>
            <a:off x="5731099" y="3528811"/>
            <a:ext cx="364900" cy="437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22099" y="3997548"/>
            <a:ext cx="10515600" cy="870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ЯВЛЕНИЕ В МИР ИИСУСА ХРИСТА. ИСКУПЛЕНИЕ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5789053" y="4868213"/>
            <a:ext cx="431443" cy="4869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2884" y="5427102"/>
            <a:ext cx="10507016" cy="711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ВТОРОЕ ПРИШЕСТВИЕ ХРИСТА. КОНЕЦ ЧЕЛОВЕЧЕСКОЙ ИСТОРИИ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3695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Концепция эпохи Просвещения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Основа истории – прогресс, движение вперед. Человечество идет от варварства к цивилизации, от невежества к просвещению, преодолевает предрассудки, социальную несправедливость. С течением времени улучшаются нравы, совершенствуется общественное и политическое устройство. Главный двигатель прогресса - Разум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831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59" y="90153"/>
            <a:ext cx="10658341" cy="160053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Карл Маркс (1818-1883) </a:t>
            </a:r>
            <a:br>
              <a:rPr lang="ru-RU" sz="4800" b="1" dirty="0" smtClean="0"/>
            </a:br>
            <a:r>
              <a:rPr lang="ru-RU" sz="4800" b="1" dirty="0" smtClean="0"/>
              <a:t>Фридрих Энгельс (1820-1895)</a:t>
            </a:r>
            <a:endParaRPr lang="ru-RU" sz="4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77" y="1825625"/>
            <a:ext cx="9435846" cy="4351338"/>
          </a:xfrm>
        </p:spPr>
      </p:pic>
    </p:spTree>
    <p:extLst>
      <p:ext uri="{BB962C8B-B14F-4D97-AF65-F5344CB8AC3E}">
        <p14:creationId xmlns:p14="http://schemas.microsoft.com/office/powerpoint/2010/main" val="10097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положения </a:t>
            </a:r>
            <a:r>
              <a:rPr lang="ru-RU" dirty="0" smtClean="0"/>
              <a:t>марксистского формационного подхода к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727028" cy="4716843"/>
          </a:xfrm>
        </p:spPr>
        <p:txBody>
          <a:bodyPr>
            <a:noAutofit/>
          </a:bodyPr>
          <a:lstStyle/>
          <a:p>
            <a:r>
              <a:rPr lang="ru-RU" sz="3600" dirty="0" smtClean="0"/>
              <a:t>1. В основе жизни общества лежит способ производства. Экономика – «базис», все остальное (политика, культура, религия, мораль) – «надстройка» над базисом</a:t>
            </a:r>
          </a:p>
          <a:p>
            <a:r>
              <a:rPr lang="ru-RU" sz="3600" dirty="0" smtClean="0"/>
              <a:t>2. В своем развитии человечество проходит ряд общественно-экономических формаций, каждая из которых более прогрессивна, чем предыдущая</a:t>
            </a:r>
          </a:p>
          <a:p>
            <a:r>
              <a:rPr lang="ru-RU" sz="3600" dirty="0" smtClean="0"/>
              <a:t>3. Главная движущая сила истории – борьба классов (эксплуататоров и эксплуатируемых)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9872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Формации согласно марксистской схеме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69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1825626"/>
            <a:ext cx="10515600" cy="615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ПЕРВОБЫТНООБЩИННЫЙ СТРОЙ</a:t>
            </a:r>
            <a:endParaRPr lang="ru-RU" sz="4400" dirty="0"/>
          </a:p>
        </p:txBody>
      </p:sp>
      <p:sp>
        <p:nvSpPr>
          <p:cNvPr id="6" name="Стрелка вниз 5"/>
          <p:cNvSpPr/>
          <p:nvPr/>
        </p:nvSpPr>
        <p:spPr>
          <a:xfrm>
            <a:off x="5743977" y="2511380"/>
            <a:ext cx="352023" cy="399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5786" y="2898282"/>
            <a:ext cx="10518014" cy="540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РАБОВЛАДЕЛЬЧЕСКИЙ СТРОЙ</a:t>
            </a:r>
            <a:endParaRPr lang="ru-RU" sz="44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5743976" y="3490175"/>
            <a:ext cx="352023" cy="360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65568" y="3850782"/>
            <a:ext cx="10488232" cy="639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ФЕОДАЛИЗМ</a:t>
            </a:r>
            <a:endParaRPr lang="ru-RU" sz="40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5765678" y="4550860"/>
            <a:ext cx="330321" cy="4468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1884" y="5029825"/>
            <a:ext cx="10515600" cy="5456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КАПИТАЛИЗМ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03856" y="6065681"/>
            <a:ext cx="10420349" cy="5924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КОММУНИЗМ</a:t>
            </a:r>
            <a:endParaRPr lang="ru-RU" sz="4800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5809413" y="5607573"/>
            <a:ext cx="330321" cy="4581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8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5779953" cy="1600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ПЕРВОБЫТНООБЩИННЫЙ СТРОЙ</a:t>
            </a:r>
            <a:endParaRPr lang="ru-RU" sz="4400" b="1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64438" y="1197735"/>
            <a:ext cx="4490949" cy="4663315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779953" cy="381158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Еще нет классов, частной собственности и государства. Люди живут общиной, вместе добывают и производят продукты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1771650"/>
            <a:ext cx="5715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34852"/>
            <a:ext cx="5477703" cy="112046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РАБОВЛАДЕЛЬЧЕСКИЙ СТРОЙ</a:t>
            </a:r>
            <a:endParaRPr lang="ru-RU" sz="4000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3062" r="23062"/>
          <a:stretch>
            <a:fillRect/>
          </a:stretch>
        </p:blipFill>
        <p:spPr>
          <a:xfrm>
            <a:off x="6413499" y="1274763"/>
            <a:ext cx="5550973" cy="458628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560064"/>
            <a:ext cx="5477702" cy="430098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Основа экономики – рабский труд. Ведущие классы – </a:t>
            </a:r>
            <a:r>
              <a:rPr lang="ru-RU" sz="4800" b="1" dirty="0" smtClean="0"/>
              <a:t>рабовладельцы</a:t>
            </a:r>
            <a:r>
              <a:rPr lang="ru-RU" sz="4800" dirty="0" smtClean="0"/>
              <a:t> и </a:t>
            </a:r>
            <a:r>
              <a:rPr lang="ru-RU" sz="4800" b="1" dirty="0" smtClean="0"/>
              <a:t>рабы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13136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66293"/>
          </a:xfrm>
        </p:spPr>
        <p:txBody>
          <a:bodyPr/>
          <a:lstStyle/>
          <a:p>
            <a:r>
              <a:rPr lang="ru-RU" b="1" dirty="0" smtClean="0"/>
              <a:t>ФЕОДАЛИЗМ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660" y="1223493"/>
            <a:ext cx="6193993" cy="464549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390918"/>
            <a:ext cx="3932237" cy="4478070"/>
          </a:xfrm>
        </p:spPr>
        <p:txBody>
          <a:bodyPr>
            <a:noAutofit/>
          </a:bodyPr>
          <a:lstStyle/>
          <a:p>
            <a:r>
              <a:rPr lang="ru-RU" sz="3600" dirty="0" smtClean="0"/>
              <a:t>Формация, в </a:t>
            </a:r>
            <a:r>
              <a:rPr lang="ru-RU" sz="3600" dirty="0"/>
              <a:t>основе которой лежит монопольная собственность феодалов </a:t>
            </a:r>
            <a:r>
              <a:rPr lang="ru-RU" sz="3600" dirty="0" smtClean="0"/>
              <a:t>на землю. Ведущие классы – </a:t>
            </a:r>
            <a:r>
              <a:rPr lang="ru-RU" sz="3600" b="1" dirty="0" smtClean="0"/>
              <a:t>феодалы</a:t>
            </a:r>
            <a:r>
              <a:rPr lang="ru-RU" sz="3600" dirty="0" smtClean="0"/>
              <a:t> и </a:t>
            </a:r>
            <a:r>
              <a:rPr lang="ru-RU" sz="3600" b="1" dirty="0" smtClean="0"/>
              <a:t>зависимые (крепостные)</a:t>
            </a:r>
            <a:r>
              <a:rPr lang="ru-RU" sz="3600" dirty="0" smtClean="0"/>
              <a:t> </a:t>
            </a:r>
            <a:r>
              <a:rPr lang="ru-RU" sz="3600" b="1" dirty="0" smtClean="0"/>
              <a:t>крестьяне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27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Геродот</a:t>
            </a:r>
            <a:endParaRPr lang="ru-RU" sz="8000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7" b="18257"/>
          <a:stretch>
            <a:fillRect/>
          </a:stretch>
        </p:blipFill>
        <p:spPr>
          <a:xfrm>
            <a:off x="5521391" y="1526381"/>
            <a:ext cx="6172200" cy="48736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«Отец истории» </a:t>
            </a:r>
          </a:p>
          <a:p>
            <a:r>
              <a:rPr lang="ru-RU" sz="4800" dirty="0" smtClean="0"/>
              <a:t>(</a:t>
            </a:r>
            <a:r>
              <a:rPr lang="en-US" sz="4800" dirty="0" smtClean="0"/>
              <a:t>V </a:t>
            </a:r>
            <a:r>
              <a:rPr lang="ru-RU" sz="4800" dirty="0" smtClean="0"/>
              <a:t>в. до н.э.)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54913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276" y="457200"/>
            <a:ext cx="4269750" cy="1152659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КАПИТАЛИЗМ</a:t>
            </a:r>
            <a:endParaRPr lang="ru-RU" sz="5400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" r="8078"/>
          <a:stretch>
            <a:fillRect/>
          </a:stretch>
        </p:blipFill>
        <p:spPr>
          <a:xfrm>
            <a:off x="5743575" y="1033463"/>
            <a:ext cx="6345238" cy="48434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9701" y="1609859"/>
            <a:ext cx="5074276" cy="4379980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Основа экономики – эксплуатация наемного труда капиталом. Ведущие классы – </a:t>
            </a:r>
            <a:r>
              <a:rPr lang="ru-RU" sz="3600" b="1" dirty="0" smtClean="0"/>
              <a:t>буржуазия</a:t>
            </a:r>
            <a:r>
              <a:rPr lang="ru-RU" sz="3600" dirty="0" smtClean="0"/>
              <a:t> (капиталисты, предприниматели) и </a:t>
            </a:r>
            <a:r>
              <a:rPr lang="ru-RU" sz="3600" b="1" dirty="0" smtClean="0"/>
              <a:t>пролетарии</a:t>
            </a:r>
            <a:r>
              <a:rPr lang="ru-RU" sz="3600" dirty="0" smtClean="0"/>
              <a:t> (наемные рабочие). Происходит бурное развитие техники и промышленности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6489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38259"/>
            <a:ext cx="3932237" cy="1101144"/>
          </a:xfrm>
        </p:spPr>
        <p:txBody>
          <a:bodyPr>
            <a:normAutofit/>
          </a:bodyPr>
          <a:lstStyle/>
          <a:p>
            <a:r>
              <a:rPr lang="ru-RU" b="1" dirty="0" smtClean="0"/>
              <a:t>КОММУНИЗМ </a:t>
            </a:r>
            <a:r>
              <a:rPr lang="ru-RU" dirty="0" smtClean="0"/>
              <a:t>– формация будущего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2" r="22212"/>
          <a:stretch>
            <a:fillRect/>
          </a:stretch>
        </p:blipFill>
        <p:spPr>
          <a:xfrm>
            <a:off x="5555692" y="1429556"/>
            <a:ext cx="6481762" cy="48736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429556"/>
            <a:ext cx="5071615" cy="5215944"/>
          </a:xfrm>
        </p:spPr>
        <p:txBody>
          <a:bodyPr>
            <a:noAutofit/>
          </a:bodyPr>
          <a:lstStyle/>
          <a:p>
            <a:r>
              <a:rPr lang="ru-RU" sz="3200" dirty="0" smtClean="0"/>
              <a:t>Частная собственность на средства производства сменяется общественной. Исчезает деление на классы, общественное неравенство и эксплуатация человека человеком. Отмирает государство. Наступает царство всеобщего изобилия, равенства и справедливости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2972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СОВРЕМЕННЫЙ ФОРМАЦИОННЫЙ ПОДХОД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5786" y="2051541"/>
            <a:ext cx="10515600" cy="48069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1825625"/>
            <a:ext cx="10513186" cy="1136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АГРАРНОЕ (ТРАДИЦИОННОЕ) </a:t>
            </a:r>
          </a:p>
          <a:p>
            <a:pPr algn="ctr"/>
            <a:r>
              <a:rPr lang="ru-RU" sz="4400" dirty="0" smtClean="0"/>
              <a:t>ОБЩЕСТВО</a:t>
            </a:r>
            <a:endParaRPr lang="ru-RU" sz="4400" dirty="0"/>
          </a:p>
        </p:txBody>
      </p:sp>
      <p:sp>
        <p:nvSpPr>
          <p:cNvPr id="6" name="Стрелка вниз 5"/>
          <p:cNvSpPr/>
          <p:nvPr/>
        </p:nvSpPr>
        <p:spPr>
          <a:xfrm>
            <a:off x="5916367" y="2987027"/>
            <a:ext cx="352023" cy="513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3372" y="3500905"/>
            <a:ext cx="10518014" cy="990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ИНДУСТРИАЛЬНОЕ ОБЩЕСТВО</a:t>
            </a:r>
            <a:endParaRPr lang="ru-RU" sz="44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5916367" y="4491572"/>
            <a:ext cx="352023" cy="4453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3372" y="4950269"/>
            <a:ext cx="10518014" cy="1545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ПОСТИНДУСТРИАЛЬНОЕ </a:t>
            </a:r>
          </a:p>
          <a:p>
            <a:pPr algn="ctr"/>
            <a:r>
              <a:rPr lang="ru-RU" sz="4000" dirty="0" smtClean="0"/>
              <a:t>ОБЩЕСТВО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880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ОБЩЕПРИНЯТАЯ ПЕРИОДИЗАЦИЯ МИРОВОЙ ИСТОРИИ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94822"/>
            <a:ext cx="10515600" cy="4351338"/>
          </a:xfrm>
        </p:spPr>
        <p:txBody>
          <a:bodyPr/>
          <a:lstStyle/>
          <a:p>
            <a:r>
              <a:rPr lang="ru-RU" dirty="0" err="1" smtClean="0"/>
              <a:t>Ро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563467"/>
            <a:ext cx="10515600" cy="8627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ДРЕВНИЙ МИР (от начала до </a:t>
            </a:r>
            <a:r>
              <a:rPr lang="en-US" sz="4400" dirty="0" smtClean="0"/>
              <a:t>V </a:t>
            </a:r>
            <a:r>
              <a:rPr lang="ru-RU" sz="4400" dirty="0" smtClean="0"/>
              <a:t>века н.э.)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138614"/>
            <a:ext cx="10515600" cy="1090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СРЕДНИЕ ВЕКА (</a:t>
            </a:r>
            <a:r>
              <a:rPr lang="en-US" sz="4400" dirty="0" smtClean="0"/>
              <a:t>VI – XV </a:t>
            </a:r>
            <a:r>
              <a:rPr lang="ru-RU" sz="4400" dirty="0" smtClean="0"/>
              <a:t>вв.)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40864" y="5522976"/>
            <a:ext cx="73152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2426178"/>
            <a:ext cx="10515600" cy="7124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Рубежная дата – 476 г., падение Западной Римской империи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4228974"/>
            <a:ext cx="10515600" cy="5165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Рубежная дата – 1492 г., открытие Америки Колумбом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200" y="4745511"/>
            <a:ext cx="10515600" cy="11273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НОВОЕ ВРЕМЯ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1229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Основные положения цивилизационного подхода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690688"/>
            <a:ext cx="11845988" cy="4941932"/>
          </a:xfrm>
        </p:spPr>
        <p:txBody>
          <a:bodyPr>
            <a:normAutofit/>
          </a:bodyPr>
          <a:lstStyle/>
          <a:p>
            <a:r>
              <a:rPr lang="ru-RU" sz="3000" dirty="0" smtClean="0"/>
              <a:t>1. Человечество не едино. Оно разделено на различные цивилизации (культуры), каждая из которых самобытна и непохожа на другие</a:t>
            </a:r>
          </a:p>
          <a:p>
            <a:r>
              <a:rPr lang="ru-RU" sz="3000" dirty="0" smtClean="0"/>
              <a:t>2. Цивилизация может состоять из одного народа, а может объединять много народов, родственных по культуре и традициям</a:t>
            </a:r>
          </a:p>
          <a:p>
            <a:r>
              <a:rPr lang="ru-RU" sz="3000" dirty="0" smtClean="0"/>
              <a:t>3. </a:t>
            </a:r>
            <a:r>
              <a:rPr lang="ru-RU" sz="3000" dirty="0"/>
              <a:t>Религия, традиции, мировоззрение </a:t>
            </a:r>
            <a:r>
              <a:rPr lang="ru-RU" sz="3000" dirty="0" smtClean="0"/>
              <a:t>определяют индивидуальный облик </a:t>
            </a:r>
            <a:r>
              <a:rPr lang="ru-RU" sz="3000" dirty="0"/>
              <a:t>каждой </a:t>
            </a:r>
            <a:r>
              <a:rPr lang="ru-RU" sz="3000" dirty="0" smtClean="0"/>
              <a:t>цивилизации, они </a:t>
            </a:r>
            <a:r>
              <a:rPr lang="ru-RU" sz="3000" dirty="0"/>
              <a:t>не менее важны, чем материальная сторона жизни</a:t>
            </a:r>
          </a:p>
          <a:p>
            <a:r>
              <a:rPr lang="ru-RU" sz="3000" dirty="0" smtClean="0"/>
              <a:t>4. Линейного общечеловеческого прогресса нет. Каждая цивилизация идет своим путем, переживает зарождение, подъем, расцвет, упадок и гибель</a:t>
            </a:r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6513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54546"/>
            <a:ext cx="6398139" cy="19028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Николай Яковлевич </a:t>
            </a:r>
            <a:br>
              <a:rPr lang="ru-RU" sz="4800" b="1" dirty="0" smtClean="0"/>
            </a:br>
            <a:r>
              <a:rPr lang="ru-RU" sz="4800" b="1" dirty="0" smtClean="0"/>
              <a:t>ДАНИЛЕВСКИЙ </a:t>
            </a:r>
            <a:br>
              <a:rPr lang="ru-RU" sz="4800" b="1" dirty="0" smtClean="0"/>
            </a:br>
            <a:r>
              <a:rPr lang="ru-RU" sz="4800" b="1" dirty="0" smtClean="0"/>
              <a:t>(1822-1885)</a:t>
            </a:r>
            <a:endParaRPr lang="ru-RU" sz="4800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2" b="7072"/>
          <a:stretch>
            <a:fillRect/>
          </a:stretch>
        </p:blipFill>
        <p:spPr>
          <a:xfrm>
            <a:off x="7521575" y="695325"/>
            <a:ext cx="4362450" cy="49720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6398139" cy="4060065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/>
              <a:t>Русский ученый и мыслитель, автор книги «Россия и Европа», один из основоположников цивилизационного подхода. Выделял в истории человечества более 10 «культурно-исторических типов»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8300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Культурно-исторические типы по Данилевскому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222222"/>
                </a:solidFill>
                <a:latin typeface="Arial" panose="020B0604020202020204" pitchFamily="34" charset="0"/>
              </a:rPr>
              <a:t>египетский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222222"/>
                </a:solidFill>
                <a:latin typeface="Arial" panose="020B0604020202020204" pitchFamily="34" charset="0"/>
              </a:rPr>
              <a:t>китайский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222222"/>
                </a:solidFill>
                <a:latin typeface="Arial" panose="020B0604020202020204" pitchFamily="34" charset="0"/>
              </a:rPr>
              <a:t>ассиро-вавилоно-финикийский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222222"/>
                </a:solidFill>
                <a:latin typeface="Arial" panose="020B0604020202020204" pitchFamily="34" charset="0"/>
              </a:rPr>
              <a:t> индийский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222222"/>
                </a:solidFill>
                <a:latin typeface="Arial" panose="020B0604020202020204" pitchFamily="34" charset="0"/>
              </a:rPr>
              <a:t>иранский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 smtClean="0"/>
              <a:t>6. еврейский</a:t>
            </a:r>
            <a:endParaRPr lang="ru-RU" sz="4000" dirty="0"/>
          </a:p>
          <a:p>
            <a:pPr marL="0" indent="0">
              <a:buNone/>
            </a:pPr>
            <a:r>
              <a:rPr lang="ru-RU" sz="4000" dirty="0" smtClean="0"/>
              <a:t>7. греческий</a:t>
            </a:r>
          </a:p>
          <a:p>
            <a:pPr marL="0" indent="0">
              <a:buNone/>
            </a:pPr>
            <a:r>
              <a:rPr lang="ru-RU" sz="4000" dirty="0" smtClean="0"/>
              <a:t>8. римский</a:t>
            </a:r>
          </a:p>
          <a:p>
            <a:pPr marL="0" indent="0">
              <a:buNone/>
            </a:pPr>
            <a:r>
              <a:rPr lang="ru-RU" sz="4000" dirty="0" smtClean="0"/>
              <a:t>9. аравийский </a:t>
            </a:r>
          </a:p>
          <a:p>
            <a:pPr marL="0" indent="0">
              <a:buNone/>
            </a:pPr>
            <a:r>
              <a:rPr lang="ru-RU" sz="4000" dirty="0" smtClean="0"/>
              <a:t>10. романо-германский (европейский)</a:t>
            </a:r>
          </a:p>
          <a:p>
            <a:pPr marL="0" indent="0">
              <a:buNone/>
            </a:pPr>
            <a:r>
              <a:rPr lang="ru-RU" sz="4000" dirty="0" smtClean="0"/>
              <a:t>11. славянский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743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488" y="420624"/>
            <a:ext cx="4719764" cy="163677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Освальд </a:t>
            </a:r>
            <a:br>
              <a:rPr lang="ru-RU" sz="4000" b="1" dirty="0" smtClean="0"/>
            </a:br>
            <a:r>
              <a:rPr lang="ru-RU" sz="4000" b="1" dirty="0" smtClean="0"/>
              <a:t>ШПЕНГЛЕР</a:t>
            </a:r>
            <a:br>
              <a:rPr lang="ru-RU" sz="4000" b="1" dirty="0" smtClean="0"/>
            </a:br>
            <a:r>
              <a:rPr lang="ru-RU" sz="4000" b="1" dirty="0" smtClean="0"/>
              <a:t>(1880-1936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1" r="5661"/>
          <a:stretch>
            <a:fillRect/>
          </a:stretch>
        </p:blipFill>
        <p:spPr>
          <a:xfrm>
            <a:off x="7132320" y="0"/>
            <a:ext cx="4572000" cy="660977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5488" y="2057400"/>
            <a:ext cx="6455664" cy="468039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Немецкий мыслитель, автор книги «Закат Европы». Рассматривал историю человечества </a:t>
            </a:r>
            <a:r>
              <a:rPr lang="ru-RU" sz="3600" dirty="0"/>
              <a:t>как историю независимых друг от друга культур, проживающих, подобно живым организмам, периоды зарождения, становления и умирания.</a:t>
            </a:r>
          </a:p>
        </p:txBody>
      </p:sp>
    </p:spTree>
    <p:extLst>
      <p:ext uri="{BB962C8B-B14F-4D97-AF65-F5344CB8AC3E}">
        <p14:creationId xmlns:p14="http://schemas.microsoft.com/office/powerpoint/2010/main" val="234441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6600" dirty="0" smtClean="0"/>
              <a:t>«Культуры» по Шпенглеру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ru-RU" sz="4800" dirty="0" smtClean="0"/>
              <a:t>китайская</a:t>
            </a:r>
          </a:p>
          <a:p>
            <a:r>
              <a:rPr lang="ru-RU" sz="4800" dirty="0" smtClean="0"/>
              <a:t> вавилонская</a:t>
            </a:r>
          </a:p>
          <a:p>
            <a:r>
              <a:rPr lang="ru-RU" sz="4800" dirty="0" smtClean="0"/>
              <a:t> египетская</a:t>
            </a:r>
          </a:p>
          <a:p>
            <a:r>
              <a:rPr lang="ru-RU" sz="4800" dirty="0" smtClean="0"/>
              <a:t>индийская </a:t>
            </a:r>
          </a:p>
          <a:p>
            <a:r>
              <a:rPr lang="ru-RU" sz="4800" dirty="0" smtClean="0"/>
              <a:t>античная</a:t>
            </a:r>
          </a:p>
          <a:p>
            <a:endParaRPr lang="ru-RU" sz="4800" dirty="0"/>
          </a:p>
          <a:p>
            <a:r>
              <a:rPr lang="ru-RU" sz="4800" dirty="0" smtClean="0"/>
              <a:t>византийско-арабская</a:t>
            </a:r>
          </a:p>
          <a:p>
            <a:r>
              <a:rPr lang="ru-RU" sz="4800" dirty="0" smtClean="0"/>
              <a:t>западная</a:t>
            </a:r>
          </a:p>
          <a:p>
            <a:r>
              <a:rPr lang="ru-RU" sz="4800" dirty="0" smtClean="0"/>
              <a:t>культура индейцев майя</a:t>
            </a:r>
          </a:p>
          <a:p>
            <a:r>
              <a:rPr lang="ru-RU" sz="4800" dirty="0" smtClean="0"/>
              <a:t>русско-сибирская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482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9788" y="219456"/>
            <a:ext cx="6511988" cy="183794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Арнольд ТОЙНБИ </a:t>
            </a:r>
            <a:br>
              <a:rPr lang="ru-RU" sz="6000" dirty="0" smtClean="0"/>
            </a:br>
            <a:r>
              <a:rPr lang="ru-RU" sz="6000" dirty="0" smtClean="0"/>
              <a:t>(1889-1975)</a:t>
            </a:r>
            <a:endParaRPr lang="ru-RU" sz="6000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r="4179"/>
          <a:stretch>
            <a:fillRect/>
          </a:stretch>
        </p:blipFill>
        <p:spPr>
          <a:xfrm>
            <a:off x="7837488" y="530225"/>
            <a:ext cx="3676650" cy="5741988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078992" y="2057400"/>
            <a:ext cx="6519672" cy="4416552"/>
          </a:xfrm>
        </p:spPr>
        <p:txBody>
          <a:bodyPr>
            <a:noAutofit/>
          </a:bodyPr>
          <a:lstStyle/>
          <a:p>
            <a:r>
              <a:rPr lang="ru-RU" sz="3600" dirty="0" smtClean="0"/>
              <a:t>Английский историк и философ, автор книги «Постижение истории». Развивал теорию </a:t>
            </a:r>
            <a:r>
              <a:rPr lang="ru-RU" sz="3600" dirty="0"/>
              <a:t>локальных цивилизаций, </a:t>
            </a:r>
            <a:r>
              <a:rPr lang="ru-RU" sz="3600" dirty="0" smtClean="0"/>
              <a:t>проходящих </a:t>
            </a:r>
            <a:r>
              <a:rPr lang="ru-RU" sz="3600" dirty="0"/>
              <a:t>одинаковые фазы от рождения до гибели и составляющих ветви «единого дерева истории».</a:t>
            </a:r>
          </a:p>
        </p:txBody>
      </p:sp>
    </p:spTree>
    <p:extLst>
      <p:ext uri="{BB962C8B-B14F-4D97-AF65-F5344CB8AC3E}">
        <p14:creationId xmlns:p14="http://schemas.microsoft.com/office/powerpoint/2010/main" val="214741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9600" dirty="0" smtClean="0"/>
              <a:t>КЛИО</a:t>
            </a:r>
            <a:endParaRPr lang="ru-RU" sz="9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6767" cy="424290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Муза истории</a:t>
            </a:r>
          </a:p>
          <a:p>
            <a:r>
              <a:rPr lang="ru-RU" sz="4000" dirty="0" smtClean="0"/>
              <a:t>у древних греков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972" y="-30192"/>
            <a:ext cx="5547422" cy="6858000"/>
          </a:xfrm>
          <a:prstGeom prst="rect">
            <a:avLst/>
          </a:prstGeom>
        </p:spPr>
      </p:pic>
      <p:sp>
        <p:nvSpPr>
          <p:cNvPr id="7" name="Рисунок 6"/>
          <p:cNvSpPr>
            <a:spLocks noGrp="1"/>
          </p:cNvSpPr>
          <p:nvPr>
            <p:ph type="pic" idx="1"/>
          </p:nvPr>
        </p:nvSpPr>
        <p:spPr>
          <a:xfrm>
            <a:off x="5961972" y="0"/>
            <a:ext cx="5547422" cy="6827808"/>
          </a:xfrm>
        </p:spPr>
      </p:sp>
    </p:spTree>
    <p:extLst>
      <p:ext uri="{BB962C8B-B14F-4D97-AF65-F5344CB8AC3E}">
        <p14:creationId xmlns:p14="http://schemas.microsoft.com/office/powerpoint/2010/main" val="198443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Цивилизации по Тойнби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994136" cy="4904359"/>
          </a:xfrm>
        </p:spPr>
        <p:txBody>
          <a:bodyPr numCol="3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египетская</a:t>
            </a:r>
            <a:r>
              <a:rPr lang="ru-RU" sz="2400" dirty="0"/>
              <a:t>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андская,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древнекитайская,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минойская,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шумерская,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майяская,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сирийская</a:t>
            </a:r>
            <a:r>
              <a:rPr lang="ru-RU" sz="2400" dirty="0" smtClean="0"/>
              <a:t>,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индская,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хеттская,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эллинская,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западная,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дальневосточная (в Корее и Японии),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православная христианская </a:t>
            </a:r>
            <a:r>
              <a:rPr lang="ru-RU" sz="2400" dirty="0" smtClean="0"/>
              <a:t>(</a:t>
            </a:r>
            <a:r>
              <a:rPr lang="ru-RU" sz="2400" dirty="0"/>
              <a:t>в Византии и на Балканах),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православная </a:t>
            </a:r>
            <a:r>
              <a:rPr lang="ru-RU" sz="2400" dirty="0"/>
              <a:t>христианская в России,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дальневосточная (основная),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иранская,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арабская,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индуистская,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мексиканская,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юкатанская,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вавилонская.</a:t>
            </a:r>
          </a:p>
        </p:txBody>
      </p:sp>
    </p:spTree>
    <p:extLst>
      <p:ext uri="{BB962C8B-B14F-4D97-AF65-F5344CB8AC3E}">
        <p14:creationId xmlns:p14="http://schemas.microsoft.com/office/powerpoint/2010/main" val="312524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164592"/>
            <a:ext cx="5707314" cy="176479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Лев Николаевич </a:t>
            </a:r>
            <a:br>
              <a:rPr lang="ru-RU" sz="4000" dirty="0" smtClean="0"/>
            </a:br>
            <a:r>
              <a:rPr lang="ru-RU" sz="4000" dirty="0" smtClean="0"/>
              <a:t>ГУМИЛЕВ (1912-1992)</a:t>
            </a:r>
            <a:endParaRPr lang="ru-RU" sz="4000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" b="1327"/>
          <a:stretch>
            <a:fillRect/>
          </a:stretch>
        </p:blipFill>
        <p:spPr>
          <a:xfrm>
            <a:off x="7570788" y="328613"/>
            <a:ext cx="4297362" cy="59975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0624" y="1929384"/>
            <a:ext cx="6547104" cy="46345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Русский историк, археолог, востоковед. Разработал оригинальную теорию этногенеза. Считал движущей силой возникновения и подъема этносов (народов) особую жизненную энергию – «</a:t>
            </a:r>
            <a:r>
              <a:rPr lang="ru-RU" sz="3600" dirty="0" err="1" smtClean="0"/>
              <a:t>пассионарность</a:t>
            </a:r>
            <a:r>
              <a:rPr lang="ru-RU" sz="3600" dirty="0" smtClean="0"/>
              <a:t>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5478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42875"/>
            <a:r>
              <a:rPr lang="ru-RU" sz="5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Принципы исторической науки: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— 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принцип объективности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— историк должен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стремиться к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беспристрастности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его цель установление истины, а не доказательство какой-то предвзятой идеи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— </a:t>
            </a:r>
            <a:r>
              <a:rPr lang="ru-RU" sz="3200" i="1" dirty="0">
                <a:solidFill>
                  <a:srgbClr val="333333"/>
                </a:solidFill>
                <a:ea typeface="Calibri" panose="020F0502020204030204" pitchFamily="34" charset="0"/>
              </a:rPr>
              <a:t>принцип историзма</a:t>
            </a:r>
            <a:r>
              <a:rPr lang="ru-RU" sz="3200" dirty="0">
                <a:solidFill>
                  <a:srgbClr val="333333"/>
                </a:solidFill>
                <a:ea typeface="Calibri" panose="020F0502020204030204" pitchFamily="34" charset="0"/>
              </a:rPr>
              <a:t> — </a:t>
            </a:r>
            <a:r>
              <a:rPr lang="ru-RU" sz="3200" dirty="0" smtClean="0">
                <a:solidFill>
                  <a:srgbClr val="333333"/>
                </a:solidFill>
                <a:ea typeface="Calibri" panose="020F0502020204030204" pitchFamily="34" charset="0"/>
              </a:rPr>
              <a:t>всякое историческое явление должно </a:t>
            </a:r>
            <a:r>
              <a:rPr lang="ru-RU" sz="3200" dirty="0">
                <a:solidFill>
                  <a:srgbClr val="333333"/>
                </a:solidFill>
                <a:ea typeface="Calibri" panose="020F0502020204030204" pitchFamily="34" charset="0"/>
              </a:rPr>
              <a:t>рассматриваться в развитии и в историческом контексте; </a:t>
            </a:r>
            <a:endParaRPr lang="ru-RU" sz="32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i="1" dirty="0" smtClean="0"/>
              <a:t>— принцип </a:t>
            </a:r>
            <a:r>
              <a:rPr lang="ru-RU" sz="3200" i="1" dirty="0"/>
              <a:t>системности </a:t>
            </a:r>
            <a:r>
              <a:rPr lang="ru-RU" sz="3200" dirty="0"/>
              <a:t>— </a:t>
            </a:r>
            <a:r>
              <a:rPr lang="ru-RU" sz="3200" dirty="0" smtClean="0"/>
              <a:t>всякое историческое явление должно </a:t>
            </a:r>
            <a:r>
              <a:rPr lang="ru-RU" sz="3200" dirty="0"/>
              <a:t>рассматриваться во взаимосвязи всех его элементов и в </a:t>
            </a:r>
            <a:r>
              <a:rPr lang="ru-RU" sz="3200" dirty="0" smtClean="0"/>
              <a:t>связи с другими явлениями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7444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9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Принципы исторической науки: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1896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—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</a:rPr>
              <a:t>принцип опоры на исторические источники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— информацию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о фактах и явлениях прошлого историк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должен извлекать из исторических источников;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—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</a:rPr>
              <a:t>принцип историографической традиции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— изучение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всякой темы должно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осуществляться с </a:t>
            </a:r>
            <a:r>
              <a:rPr lang="ru-RU">
                <a:solidFill>
                  <a:srgbClr val="333333"/>
                </a:solidFill>
                <a:latin typeface="arial" panose="020B0604020202020204" pitchFamily="34" charset="0"/>
              </a:rPr>
              <a:t>учётом </a:t>
            </a:r>
            <a:r>
              <a:rPr lang="ru-RU" smtClean="0">
                <a:solidFill>
                  <a:srgbClr val="333333"/>
                </a:solidFill>
                <a:latin typeface="arial" panose="020B0604020202020204" pitchFamily="34" charset="0"/>
              </a:rPr>
              <a:t>работ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предшествующих историков.</a:t>
            </a:r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91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исторических источников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4480"/>
            <a:ext cx="11353800" cy="448754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1) письменные</a:t>
            </a:r>
          </a:p>
          <a:p>
            <a:r>
              <a:rPr lang="ru-RU" sz="3600" dirty="0" smtClean="0"/>
              <a:t>2) вещественные</a:t>
            </a:r>
          </a:p>
          <a:p>
            <a:r>
              <a:rPr lang="ru-RU" sz="3600" dirty="0" smtClean="0"/>
              <a:t>3) этнографические</a:t>
            </a:r>
          </a:p>
          <a:p>
            <a:r>
              <a:rPr lang="ru-RU" sz="3600" dirty="0" smtClean="0"/>
              <a:t>4) устные</a:t>
            </a:r>
          </a:p>
          <a:p>
            <a:r>
              <a:rPr lang="ru-RU" sz="3600" dirty="0" smtClean="0"/>
              <a:t>5) лингвистические</a:t>
            </a:r>
          </a:p>
          <a:p>
            <a:r>
              <a:rPr lang="ru-RU" sz="3600" dirty="0" smtClean="0"/>
              <a:t>6) кино- и фотодокументы</a:t>
            </a:r>
          </a:p>
          <a:p>
            <a:r>
              <a:rPr lang="ru-RU" sz="3600" dirty="0" smtClean="0"/>
              <a:t>7) </a:t>
            </a:r>
            <a:r>
              <a:rPr lang="ru-RU" sz="3600" dirty="0" err="1" smtClean="0"/>
              <a:t>фонодокументы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698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историка с источником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Внешняя критика источника </a:t>
            </a:r>
            <a:r>
              <a:rPr lang="ru-RU" sz="3600" dirty="0" smtClean="0"/>
              <a:t>– установление происхождения источника (авторство, время создания, </a:t>
            </a:r>
            <a:r>
              <a:rPr lang="ru-RU" sz="3600" dirty="0" err="1" smtClean="0"/>
              <a:t>подлиннный</a:t>
            </a:r>
            <a:r>
              <a:rPr lang="ru-RU" sz="3600" dirty="0" smtClean="0"/>
              <a:t> источник или сфальсифицированный)</a:t>
            </a:r>
          </a:p>
          <a:p>
            <a:r>
              <a:rPr lang="ru-RU" sz="3600" b="1" dirty="0" smtClean="0"/>
              <a:t>Внутренняя критика источника </a:t>
            </a:r>
            <a:r>
              <a:rPr lang="ru-RU" sz="3600" dirty="0" smtClean="0"/>
              <a:t>– установление степени достоверности содержащейся в источнике информации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5172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Вспомогательные исторические дисциплины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Палеография</a:t>
            </a:r>
            <a:r>
              <a:rPr lang="ru-RU" dirty="0"/>
              <a:t> – изучает историю письма, закономерности развития его графических форм, а также памятники древней письменности в целях их прочтения, определения автора, времени и места создания. </a:t>
            </a:r>
            <a:endParaRPr lang="ru-RU" dirty="0" smtClean="0"/>
          </a:p>
          <a:p>
            <a:r>
              <a:rPr lang="ru-RU" b="1" dirty="0" smtClean="0"/>
              <a:t>Дипломатика</a:t>
            </a:r>
            <a:r>
              <a:rPr lang="ru-RU" dirty="0" smtClean="0"/>
              <a:t> – изучает юридические и официальные документы</a:t>
            </a:r>
          </a:p>
          <a:p>
            <a:r>
              <a:rPr lang="ru-RU" b="1" dirty="0"/>
              <a:t>Генеалогия</a:t>
            </a:r>
            <a:r>
              <a:rPr lang="ru-RU" dirty="0"/>
              <a:t> </a:t>
            </a:r>
            <a:r>
              <a:rPr lang="ru-RU" dirty="0" smtClean="0"/>
              <a:t>– изучает родственные связи между людьми, родословные исторических деятелей</a:t>
            </a:r>
          </a:p>
          <a:p>
            <a:r>
              <a:rPr lang="ru-RU" b="1" dirty="0" smtClean="0"/>
              <a:t>Геральдика</a:t>
            </a:r>
            <a:r>
              <a:rPr lang="ru-RU" dirty="0" smtClean="0"/>
              <a:t> – наука о гербах</a:t>
            </a:r>
          </a:p>
          <a:p>
            <a:r>
              <a:rPr lang="ru-RU" b="1" dirty="0" smtClean="0"/>
              <a:t>Сфрагистика</a:t>
            </a:r>
            <a:r>
              <a:rPr lang="ru-RU" dirty="0" smtClean="0"/>
              <a:t> – наука о печатях и их оттисках на документах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35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Вспомогательные исторические дисциплины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0016" y="1971929"/>
            <a:ext cx="10515600" cy="4351338"/>
          </a:xfrm>
        </p:spPr>
        <p:txBody>
          <a:bodyPr>
            <a:normAutofit/>
          </a:bodyPr>
          <a:lstStyle/>
          <a:p>
            <a:r>
              <a:rPr lang="ru-RU" b="1" dirty="0"/>
              <a:t>Историческая метрология </a:t>
            </a:r>
            <a:r>
              <a:rPr lang="ru-RU" dirty="0" smtClean="0"/>
              <a:t>– изучает </a:t>
            </a:r>
            <a:r>
              <a:rPr lang="ru-RU" dirty="0"/>
              <a:t>употреблявшиеся в прошлом </a:t>
            </a:r>
            <a:r>
              <a:rPr lang="ru-RU" dirty="0" smtClean="0"/>
              <a:t>меры длины, </a:t>
            </a:r>
            <a:r>
              <a:rPr lang="ru-RU" dirty="0"/>
              <a:t>площади, объёма, </a:t>
            </a:r>
            <a:r>
              <a:rPr lang="ru-RU" dirty="0" smtClean="0"/>
              <a:t>веса</a:t>
            </a:r>
          </a:p>
          <a:p>
            <a:r>
              <a:rPr lang="ru-RU" b="1" dirty="0"/>
              <a:t>Нумизматика</a:t>
            </a:r>
            <a:r>
              <a:rPr lang="ru-RU" dirty="0"/>
              <a:t> </a:t>
            </a:r>
            <a:r>
              <a:rPr lang="ru-RU" dirty="0" smtClean="0"/>
              <a:t>– изучает </a:t>
            </a:r>
            <a:r>
              <a:rPr lang="ru-RU" dirty="0"/>
              <a:t>историю </a:t>
            </a:r>
            <a:r>
              <a:rPr lang="ru-RU" dirty="0" smtClean="0"/>
              <a:t>монет и </a:t>
            </a:r>
            <a:r>
              <a:rPr lang="ru-RU" dirty="0"/>
              <a:t>денежного обращения</a:t>
            </a:r>
            <a:r>
              <a:rPr lang="ru-RU" dirty="0" smtClean="0"/>
              <a:t>.</a:t>
            </a:r>
          </a:p>
          <a:p>
            <a:r>
              <a:rPr lang="ru-RU" b="1" dirty="0"/>
              <a:t>Хронология</a:t>
            </a:r>
            <a:r>
              <a:rPr lang="ru-RU" dirty="0"/>
              <a:t> </a:t>
            </a:r>
            <a:r>
              <a:rPr lang="ru-RU" dirty="0" smtClean="0"/>
              <a:t>– устанавливает </a:t>
            </a:r>
            <a:r>
              <a:rPr lang="ru-RU" dirty="0"/>
              <a:t>даты исторических событий и </a:t>
            </a:r>
            <a:r>
              <a:rPr lang="ru-RU" dirty="0" smtClean="0"/>
              <a:t>документов, изучает способы счета времени и календари, существовавшие в прошлом</a:t>
            </a:r>
          </a:p>
          <a:p>
            <a:r>
              <a:rPr lang="ru-RU" b="1" dirty="0" smtClean="0"/>
              <a:t>Археология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изучает прошлое по вещественным источникам</a:t>
            </a:r>
          </a:p>
          <a:p>
            <a:r>
              <a:rPr lang="ru-RU" b="1" dirty="0" smtClean="0"/>
              <a:t>Этнография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изучает </a:t>
            </a:r>
            <a:r>
              <a:rPr lang="ru-RU" dirty="0"/>
              <a:t>народы (этносы), их </a:t>
            </a:r>
            <a:r>
              <a:rPr lang="ru-RU" dirty="0" smtClean="0"/>
              <a:t>происхождение, </a:t>
            </a:r>
            <a:r>
              <a:rPr lang="ru-RU" dirty="0"/>
              <a:t>состав, расселение, </a:t>
            </a:r>
            <a:r>
              <a:rPr lang="ru-RU" dirty="0" smtClean="0"/>
              <a:t>культуру и быт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68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Вспомогательные исторические дисциплины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0016" y="1971929"/>
            <a:ext cx="10515600" cy="4351338"/>
          </a:xfrm>
        </p:spPr>
        <p:txBody>
          <a:bodyPr>
            <a:normAutofit/>
          </a:bodyPr>
          <a:lstStyle/>
          <a:p>
            <a:r>
              <a:rPr lang="ru-RU" b="1" dirty="0"/>
              <a:t>Историческая география </a:t>
            </a:r>
            <a:r>
              <a:rPr lang="ru-RU" dirty="0" smtClean="0"/>
              <a:t>– изучает географию различных территорий в прошлом</a:t>
            </a:r>
          </a:p>
          <a:p>
            <a:r>
              <a:rPr lang="ru-RU" b="1" dirty="0"/>
              <a:t>Архивоведение</a:t>
            </a:r>
            <a:r>
              <a:rPr lang="ru-RU" dirty="0"/>
              <a:t> – </a:t>
            </a:r>
            <a:r>
              <a:rPr lang="ru-RU" dirty="0" smtClean="0"/>
              <a:t>изучает устройство архивов и принципы их организации.</a:t>
            </a:r>
          </a:p>
          <a:p>
            <a:r>
              <a:rPr lang="ru-RU" b="1" dirty="0"/>
              <a:t>Историография</a:t>
            </a:r>
            <a:r>
              <a:rPr lang="ru-RU" dirty="0"/>
              <a:t> </a:t>
            </a:r>
            <a:r>
              <a:rPr lang="ru-RU" dirty="0" smtClean="0"/>
              <a:t>– изучает </a:t>
            </a:r>
            <a:r>
              <a:rPr lang="ru-RU" dirty="0"/>
              <a:t>историю исторической </a:t>
            </a:r>
            <a:r>
              <a:rPr lang="ru-RU" dirty="0" smtClean="0"/>
              <a:t>науки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362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28837"/>
          </a:xfrm>
        </p:spPr>
        <p:txBody>
          <a:bodyPr/>
          <a:lstStyle/>
          <a:p>
            <a:r>
              <a:rPr lang="ru-RU" dirty="0" smtClean="0"/>
              <a:t>Средневековые исторические жанры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293962"/>
            <a:ext cx="5157787" cy="7591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Летопись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293962"/>
            <a:ext cx="5183188" cy="7591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Хроника</a:t>
            </a:r>
            <a:endParaRPr lang="ru-RU" sz="4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588" y="2213714"/>
            <a:ext cx="5183188" cy="353147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222800"/>
            <a:ext cx="5075025" cy="3571548"/>
          </a:xfrm>
        </p:spPr>
      </p:pic>
    </p:spTree>
    <p:extLst>
      <p:ext uri="{BB962C8B-B14F-4D97-AF65-F5344CB8AC3E}">
        <p14:creationId xmlns:p14="http://schemas.microsoft.com/office/powerpoint/2010/main" val="1616647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Виды хронологии</a:t>
            </a:r>
            <a:endParaRPr lang="ru-RU" sz="8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По правлениям царей (во многих древних царствах)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По Олимпиадам (у древних греков; первая Олимпиада – 776 г. до н.э.)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От основания Рима – 753 г. (ввел </a:t>
            </a:r>
            <a:r>
              <a:rPr lang="ru-RU" sz="4800" dirty="0" err="1" smtClean="0"/>
              <a:t>Варрон</a:t>
            </a:r>
            <a:r>
              <a:rPr lang="ru-RU" sz="4800" dirty="0" smtClean="0"/>
              <a:t>, римский историк </a:t>
            </a:r>
            <a:r>
              <a:rPr lang="en-US" sz="4800" dirty="0" smtClean="0"/>
              <a:t>I </a:t>
            </a:r>
            <a:r>
              <a:rPr lang="ru-RU" sz="4800" dirty="0" smtClean="0"/>
              <a:t>в. н.э.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6618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Виды хронологии</a:t>
            </a:r>
            <a:endParaRPr lang="ru-RU" sz="8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800" dirty="0" smtClean="0"/>
              <a:t> от воцарения императора Диоклетиана (284 г. н.э.)</a:t>
            </a:r>
          </a:p>
          <a:p>
            <a:r>
              <a:rPr lang="ru-RU" sz="4800" dirty="0"/>
              <a:t> </a:t>
            </a:r>
            <a:r>
              <a:rPr lang="ru-RU" sz="5400" b="1" dirty="0" smtClean="0"/>
              <a:t>от Рождества Христова – ныне общепринятая (введена в </a:t>
            </a:r>
            <a:r>
              <a:rPr lang="en-US" sz="5400" b="1" dirty="0" smtClean="0"/>
              <a:t>VI </a:t>
            </a:r>
            <a:r>
              <a:rPr lang="ru-RU" sz="5400" b="1" dirty="0" smtClean="0"/>
              <a:t>в., дату установил монах Дионисий Малый</a:t>
            </a:r>
            <a:r>
              <a:rPr lang="ru-RU" sz="5400" dirty="0" smtClean="0"/>
              <a:t>)</a:t>
            </a: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85328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>
                <a:solidFill>
                  <a:prstClr val="black"/>
                </a:solidFill>
              </a:rPr>
              <a:t>Виды хронологии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6000" dirty="0" smtClean="0"/>
              <a:t>От сотворения мира (точка отсчета 5508 г. до н.э.)</a:t>
            </a:r>
          </a:p>
          <a:p>
            <a:r>
              <a:rPr lang="ru-RU" sz="6000" dirty="0" smtClean="0"/>
              <a:t>Мусульманская эра хиджры (от 16 июля 622 г.; используется лунный календарь; год =354-355 дней)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60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Античные представления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896" y="2008505"/>
            <a:ext cx="11042904" cy="435133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Античные (древнегреческие и римские) авторы видели идеал в прошлом. Некогда был золотой век, когда люди находились в мире с богами, не было войн, болезней несправедливости </a:t>
            </a:r>
          </a:p>
          <a:p>
            <a:endParaRPr lang="ru-RU" dirty="0" smtClean="0"/>
          </a:p>
          <a:p>
            <a:r>
              <a:rPr lang="ru-RU" sz="3200" i="1" dirty="0" smtClean="0">
                <a:solidFill>
                  <a:srgbClr val="222222"/>
                </a:solidFill>
                <a:latin typeface="Arial" panose="020B0604020202020204" pitchFamily="34" charset="0"/>
              </a:rPr>
              <a:t>В </a:t>
            </a:r>
            <a:r>
              <a:rPr lang="ru-RU" sz="3200" i="1" dirty="0">
                <a:solidFill>
                  <a:srgbClr val="222222"/>
                </a:solidFill>
                <a:latin typeface="Arial" panose="020B0604020202020204" pitchFamily="34" charset="0"/>
              </a:rPr>
              <a:t>прежнее время людей племена на земле обитали,</a:t>
            </a:r>
            <a:r>
              <a:rPr lang="ru-RU" sz="3200" i="1" dirty="0"/>
              <a:t/>
            </a:r>
            <a:br>
              <a:rPr lang="ru-RU" sz="3200" i="1" dirty="0"/>
            </a:br>
            <a:r>
              <a:rPr lang="ru-RU" sz="3200" i="1" dirty="0">
                <a:solidFill>
                  <a:srgbClr val="222222"/>
                </a:solidFill>
                <a:latin typeface="Arial" panose="020B0604020202020204" pitchFamily="34" charset="0"/>
              </a:rPr>
              <a:t>Горестей тяжких не зная, не зная ни трудной работы,</a:t>
            </a:r>
            <a:r>
              <a:rPr lang="ru-RU" sz="3200" i="1" dirty="0"/>
              <a:t/>
            </a:r>
            <a:br>
              <a:rPr lang="ru-RU" sz="3200" i="1" dirty="0"/>
            </a:br>
            <a:r>
              <a:rPr lang="ru-RU" sz="3200" i="1" dirty="0">
                <a:solidFill>
                  <a:srgbClr val="222222"/>
                </a:solidFill>
                <a:latin typeface="Arial" panose="020B0604020202020204" pitchFamily="34" charset="0"/>
              </a:rPr>
              <a:t>Ни вредоносных болезней, погибель несущих для смертных</a:t>
            </a:r>
            <a:r>
              <a:rPr lang="ru-RU" sz="3200" i="1" dirty="0" smtClean="0">
                <a:solidFill>
                  <a:srgbClr val="222222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i="1" dirty="0" smtClean="0">
                <a:solidFill>
                  <a:srgbClr val="222222"/>
                </a:solidFill>
                <a:latin typeface="Arial" panose="020B0604020202020204" pitchFamily="34" charset="0"/>
              </a:rPr>
              <a:t>(Гесиод «Труды и дни»)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78251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ИСТОРИЧЕСКИЙ ЦИКЛ У АНТИЧНЫХ АВТОРОВ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accent4"/>
                </a:solidFill>
                <a:cs typeface="Cordia New" panose="020B0304020202020204" pitchFamily="34" charset="-34"/>
              </a:rPr>
              <a:t>ЗОЛОТОЙ ВЕК</a:t>
            </a:r>
          </a:p>
          <a:p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cs typeface="Cordia New" panose="020B0304020202020204" pitchFamily="34" charset="-34"/>
              </a:rPr>
              <a:t>СЕРЕБРЯНЫЙ ВЕК</a:t>
            </a:r>
          </a:p>
          <a:p>
            <a:r>
              <a:rPr lang="ru-RU" sz="6600" dirty="0" smtClean="0">
                <a:solidFill>
                  <a:srgbClr val="FF0000"/>
                </a:solidFill>
                <a:cs typeface="Cordia New" panose="020B0304020202020204" pitchFamily="34" charset="-34"/>
              </a:rPr>
              <a:t>МЕДНЫЙ ВЕК</a:t>
            </a:r>
          </a:p>
          <a:p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Cordia New" panose="020B0304020202020204" pitchFamily="34" charset="-34"/>
              </a:rPr>
              <a:t>ЖЕЛЕЗНЫЙ ВЕК</a:t>
            </a:r>
            <a:endParaRPr lang="ru-RU" sz="6600" dirty="0">
              <a:solidFill>
                <a:schemeClr val="tx1">
                  <a:lumMod val="95000"/>
                  <a:lumOff val="5000"/>
                </a:schemeClr>
              </a:solidFill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692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1170</Words>
  <Application>Microsoft Office PowerPoint</Application>
  <PresentationFormat>Широкоэкранный</PresentationFormat>
  <Paragraphs>181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Arial</vt:lpstr>
      <vt:lpstr>Arial</vt:lpstr>
      <vt:lpstr>Calibri</vt:lpstr>
      <vt:lpstr>Calibri Light</vt:lpstr>
      <vt:lpstr>Cordia New</vt:lpstr>
      <vt:lpstr>Times New Roman</vt:lpstr>
      <vt:lpstr>Тема Office</vt:lpstr>
      <vt:lpstr>ИСТОРИЯ КАК НАУКА</vt:lpstr>
      <vt:lpstr>Геродот</vt:lpstr>
      <vt:lpstr>КЛИО</vt:lpstr>
      <vt:lpstr>Средневековые исторические жанры</vt:lpstr>
      <vt:lpstr>Виды хронологии</vt:lpstr>
      <vt:lpstr>Виды хронологии</vt:lpstr>
      <vt:lpstr>Виды хронологии</vt:lpstr>
      <vt:lpstr>Античные представления</vt:lpstr>
      <vt:lpstr>ИСТОРИЧЕСКИЙ ЦИКЛ У АНТИЧНЫХ АВТОРОВ</vt:lpstr>
      <vt:lpstr>ИНДИЙСКИЙ ЦИКЛ</vt:lpstr>
      <vt:lpstr>Христианская концепция истории</vt:lpstr>
      <vt:lpstr>Важнейшие вехи человеческой истории по христианской концепции</vt:lpstr>
      <vt:lpstr>Концепция эпохи Просвещения</vt:lpstr>
      <vt:lpstr>Карл Маркс (1818-1883)  Фридрих Энгельс (1820-1895)</vt:lpstr>
      <vt:lpstr>Основные положения марксистского формационного подхода к истории</vt:lpstr>
      <vt:lpstr>Формации согласно марксистской схеме</vt:lpstr>
      <vt:lpstr>ПЕРВОБЫТНООБЩИННЫЙ СТРОЙ</vt:lpstr>
      <vt:lpstr>РАБОВЛАДЕЛЬЧЕСКИЙ СТРОЙ</vt:lpstr>
      <vt:lpstr>ФЕОДАЛИЗМ</vt:lpstr>
      <vt:lpstr>КАПИТАЛИЗМ</vt:lpstr>
      <vt:lpstr>КОММУНИЗМ – формация будущего</vt:lpstr>
      <vt:lpstr>СОВРЕМЕННЫЙ ФОРМАЦИОННЫЙ ПОДХОД</vt:lpstr>
      <vt:lpstr>ОБЩЕПРИНЯТАЯ ПЕРИОДИЗАЦИЯ МИРОВОЙ ИСТОРИИ</vt:lpstr>
      <vt:lpstr>Основные положения цивилизационного подхода</vt:lpstr>
      <vt:lpstr>Николай Яковлевич  ДАНИЛЕВСКИЙ  (1822-1885)</vt:lpstr>
      <vt:lpstr>Культурно-исторические типы по Данилевскому</vt:lpstr>
      <vt:lpstr>Освальд  ШПЕНГЛЕР (1880-1936)</vt:lpstr>
      <vt:lpstr>«Культуры» по Шпенглеру</vt:lpstr>
      <vt:lpstr>Арнольд ТОЙНБИ  (1889-1975)</vt:lpstr>
      <vt:lpstr>Цивилизации по Тойнби</vt:lpstr>
      <vt:lpstr>Лев Николаевич  ГУМИЛЕВ (1912-1992)</vt:lpstr>
      <vt:lpstr>Принципы исторической науки: </vt:lpstr>
      <vt:lpstr>Принципы исторической науки:</vt:lpstr>
      <vt:lpstr>Виды исторических источников</vt:lpstr>
      <vt:lpstr>Работа историка с источником</vt:lpstr>
      <vt:lpstr>Вспомогательные исторические дисциплины</vt:lpstr>
      <vt:lpstr>Вспомогательные исторические дисциплины</vt:lpstr>
      <vt:lpstr>Вспомогательные исторические дисциплины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Геродот</dc:title>
  <dc:creator>Админ</dc:creator>
  <cp:lastModifiedBy>Пользователь</cp:lastModifiedBy>
  <cp:revision>53</cp:revision>
  <dcterms:created xsi:type="dcterms:W3CDTF">2018-09-07T16:56:53Z</dcterms:created>
  <dcterms:modified xsi:type="dcterms:W3CDTF">2023-06-11T12:52:57Z</dcterms:modified>
</cp:coreProperties>
</file>