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9" r:id="rId2"/>
    <p:sldId id="282" r:id="rId3"/>
    <p:sldId id="283" r:id="rId4"/>
    <p:sldId id="284" r:id="rId5"/>
    <p:sldId id="321" r:id="rId6"/>
    <p:sldId id="323" r:id="rId7"/>
    <p:sldId id="289" r:id="rId8"/>
    <p:sldId id="291" r:id="rId9"/>
    <p:sldId id="285" r:id="rId10"/>
    <p:sldId id="299" r:id="rId11"/>
    <p:sldId id="305" r:id="rId12"/>
    <p:sldId id="288" r:id="rId13"/>
    <p:sldId id="325" r:id="rId14"/>
    <p:sldId id="31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7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5044" autoAdjust="0"/>
  </p:normalViewPr>
  <p:slideViewPr>
    <p:cSldViewPr>
      <p:cViewPr varScale="1">
        <p:scale>
          <a:sx n="111" d="100"/>
          <a:sy n="111" d="100"/>
        </p:scale>
        <p:origin x="7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36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53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416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14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55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07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57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577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89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832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66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90982-CEA8-4DDB-9368-BCB0F563CDEC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EF3DB-86E0-4D2D-BAFC-5A1E58F658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74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«Создание развивающей </a:t>
            </a:r>
            <a:r>
              <a:rPr lang="ru-RU" b="1" dirty="0" smtClean="0"/>
              <a:t>предметно-пространственной </a:t>
            </a:r>
            <a:r>
              <a:rPr lang="ru-RU" b="1" dirty="0"/>
              <a:t>среды в </a:t>
            </a:r>
            <a:r>
              <a:rPr lang="ru-RU" b="1" dirty="0" smtClean="0"/>
              <a:t>ДОО»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43038" y="2564904"/>
            <a:ext cx="6400800" cy="3145904"/>
          </a:xfrm>
        </p:spPr>
        <p:txBody>
          <a:bodyPr>
            <a:normAutofit fontScale="25000" lnSpcReduction="20000"/>
          </a:bodyPr>
          <a:lstStyle/>
          <a:p>
            <a:pPr indent="457200" algn="just"/>
            <a:r>
              <a:rPr lang="ru-RU" sz="8000" b="1" i="1" dirty="0">
                <a:solidFill>
                  <a:srgbClr val="002060"/>
                </a:solidFill>
              </a:rPr>
              <a:t>В развитии ребенка образование и </a:t>
            </a:r>
            <a:r>
              <a:rPr lang="ru-RU" sz="8000" b="1" i="1" dirty="0" smtClean="0">
                <a:solidFill>
                  <a:srgbClr val="002060"/>
                </a:solidFill>
              </a:rPr>
              <a:t>среда играют </a:t>
            </a:r>
            <a:r>
              <a:rPr lang="ru-RU" sz="8000" b="1" i="1" dirty="0">
                <a:solidFill>
                  <a:srgbClr val="002060"/>
                </a:solidFill>
              </a:rPr>
              <a:t>большую роль, чем наследственность…</a:t>
            </a:r>
            <a:endParaRPr lang="ru-RU" sz="8000" b="1" dirty="0">
              <a:solidFill>
                <a:srgbClr val="002060"/>
              </a:solidFill>
            </a:endParaRPr>
          </a:p>
          <a:p>
            <a:pPr indent="457200" algn="just"/>
            <a:r>
              <a:rPr lang="ru-RU" sz="8000" b="1" i="1" dirty="0">
                <a:solidFill>
                  <a:srgbClr val="002060"/>
                </a:solidFill>
              </a:rPr>
              <a:t>Вопрос в том, какое образование и какая </a:t>
            </a:r>
            <a:r>
              <a:rPr lang="ru-RU" sz="8000" b="1" i="1" dirty="0" smtClean="0">
                <a:solidFill>
                  <a:srgbClr val="002060"/>
                </a:solidFill>
              </a:rPr>
              <a:t>среда</a:t>
            </a:r>
            <a:r>
              <a:rPr lang="ru-RU" sz="8000" b="1" dirty="0">
                <a:solidFill>
                  <a:srgbClr val="002060"/>
                </a:solidFill>
              </a:rPr>
              <a:t> </a:t>
            </a:r>
            <a:r>
              <a:rPr lang="ru-RU" sz="8000" b="1" i="1" dirty="0" smtClean="0">
                <a:solidFill>
                  <a:srgbClr val="002060"/>
                </a:solidFill>
              </a:rPr>
              <a:t>лучше всего</a:t>
            </a:r>
            <a:r>
              <a:rPr lang="ru-RU" sz="8000" b="1" dirty="0">
                <a:solidFill>
                  <a:srgbClr val="002060"/>
                </a:solidFill>
              </a:rPr>
              <a:t> </a:t>
            </a:r>
            <a:r>
              <a:rPr lang="ru-RU" sz="8000" b="1" i="1" dirty="0" smtClean="0">
                <a:solidFill>
                  <a:srgbClr val="002060"/>
                </a:solidFill>
              </a:rPr>
              <a:t>развивают </a:t>
            </a:r>
            <a:r>
              <a:rPr lang="ru-RU" sz="8000" b="1" i="1" dirty="0">
                <a:solidFill>
                  <a:srgbClr val="002060"/>
                </a:solidFill>
              </a:rPr>
              <a:t>потенциальные </a:t>
            </a:r>
            <a:r>
              <a:rPr lang="ru-RU" sz="8000" b="1" i="1" dirty="0" smtClean="0">
                <a:solidFill>
                  <a:srgbClr val="002060"/>
                </a:solidFill>
              </a:rPr>
              <a:t>способности </a:t>
            </a:r>
            <a:r>
              <a:rPr lang="ru-RU" sz="8000" b="1" i="1" dirty="0">
                <a:solidFill>
                  <a:srgbClr val="002060"/>
                </a:solidFill>
              </a:rPr>
              <a:t>ребенка.</a:t>
            </a:r>
            <a:endParaRPr lang="ru-RU" sz="8000" b="1" dirty="0">
              <a:solidFill>
                <a:srgbClr val="002060"/>
              </a:solidFill>
            </a:endParaRPr>
          </a:p>
          <a:p>
            <a:r>
              <a:rPr lang="ru-RU" sz="8000" b="1" i="1" dirty="0">
                <a:solidFill>
                  <a:srgbClr val="002060"/>
                </a:solidFill>
              </a:rPr>
              <a:t>                                                                 </a:t>
            </a:r>
            <a:r>
              <a:rPr lang="ru-RU" sz="8000" b="1" i="1" dirty="0" smtClean="0">
                <a:solidFill>
                  <a:srgbClr val="002060"/>
                </a:solidFill>
              </a:rPr>
              <a:t> </a:t>
            </a:r>
            <a:r>
              <a:rPr lang="ru-RU" sz="8000" b="1" i="1" dirty="0">
                <a:solidFill>
                  <a:srgbClr val="002060"/>
                </a:solidFill>
              </a:rPr>
              <a:t>К.Д. Ушинский</a:t>
            </a:r>
            <a:r>
              <a:rPr lang="ru-RU" sz="8000" b="1" dirty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>
                <a:solidFill>
                  <a:schemeClr val="tx1"/>
                </a:solidFill>
              </a:rPr>
              <a:t>                                                                              </a:t>
            </a:r>
          </a:p>
          <a:p>
            <a:r>
              <a:rPr lang="ru-RU" sz="2400" dirty="0">
                <a:solidFill>
                  <a:schemeClr val="tx1"/>
                </a:solidFill>
              </a:rPr>
              <a:t>                                                                                  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5600" b="1" dirty="0">
                <a:solidFill>
                  <a:schemeClr val="tx1"/>
                </a:solidFill>
              </a:rPr>
              <a:t>Подготовили воспитатели:</a:t>
            </a:r>
          </a:p>
          <a:p>
            <a:pPr algn="r"/>
            <a:r>
              <a:rPr lang="ru-RU" sz="5600" b="1" dirty="0">
                <a:solidFill>
                  <a:schemeClr val="tx1"/>
                </a:solidFill>
              </a:rPr>
              <a:t>                                   </a:t>
            </a:r>
            <a:r>
              <a:rPr lang="ru-RU" sz="5600" b="1" dirty="0" err="1" smtClean="0">
                <a:solidFill>
                  <a:schemeClr val="tx1"/>
                </a:solidFill>
              </a:rPr>
              <a:t>Подкаура</a:t>
            </a:r>
            <a:r>
              <a:rPr lang="ru-RU" sz="5600" b="1" dirty="0" smtClean="0">
                <a:solidFill>
                  <a:schemeClr val="tx1"/>
                </a:solidFill>
              </a:rPr>
              <a:t> Ю.В.</a:t>
            </a:r>
            <a:endParaRPr lang="ru-RU" sz="5600" b="1" dirty="0">
              <a:solidFill>
                <a:schemeClr val="tx1"/>
              </a:solidFill>
            </a:endParaRPr>
          </a:p>
          <a:p>
            <a:pPr algn="r"/>
            <a:r>
              <a:rPr lang="ru-RU" sz="5600" b="1" dirty="0">
                <a:solidFill>
                  <a:schemeClr val="tx1"/>
                </a:solidFill>
              </a:rPr>
              <a:t>            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smtClean="0">
                <a:solidFill>
                  <a:schemeClr val="tx1"/>
                </a:solidFill>
              </a:rPr>
              <a:t>Ковалева А.И</a:t>
            </a:r>
            <a:r>
              <a:rPr lang="ru-RU" sz="5600" b="1" dirty="0" smtClean="0">
                <a:solidFill>
                  <a:schemeClr val="tx1"/>
                </a:solidFill>
              </a:rPr>
              <a:t>.</a:t>
            </a:r>
            <a:endParaRPr lang="ru-RU" sz="5600" b="1" dirty="0">
              <a:solidFill>
                <a:schemeClr val="tx1"/>
              </a:solidFill>
            </a:endParaRPr>
          </a:p>
          <a:p>
            <a:pPr algn="r"/>
            <a:r>
              <a:rPr lang="ru-RU" sz="5600" b="1" dirty="0">
                <a:solidFill>
                  <a:schemeClr val="tx1"/>
                </a:solidFill>
              </a:rPr>
              <a:t>                       </a:t>
            </a:r>
            <a:r>
              <a:rPr lang="ru-RU" sz="5600" b="1" dirty="0" err="1" smtClean="0">
                <a:solidFill>
                  <a:schemeClr val="tx1"/>
                </a:solidFill>
              </a:rPr>
              <a:t>Сухолиткая</a:t>
            </a:r>
            <a:r>
              <a:rPr lang="ru-RU" sz="5600" b="1" dirty="0" smtClean="0">
                <a:solidFill>
                  <a:schemeClr val="tx1"/>
                </a:solidFill>
              </a:rPr>
              <a:t> С.</a:t>
            </a:r>
            <a:r>
              <a:rPr lang="ru-RU" sz="5600" b="1" dirty="0" smtClean="0">
                <a:solidFill>
                  <a:schemeClr val="tx1"/>
                </a:solidFill>
              </a:rPr>
              <a:t>И</a:t>
            </a:r>
            <a:r>
              <a:rPr lang="ru-RU" sz="5600" b="1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26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Художественно – эстетическое развитие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u="sng" dirty="0" smtClean="0"/>
              <a:t/>
            </a:r>
            <a:br>
              <a:rPr lang="ru-RU" sz="1600" u="sng" dirty="0" smtClean="0"/>
            </a:br>
            <a:endParaRPr lang="ru-RU" sz="1600" u="sng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</a:rPr>
              <a:t>Уголок художественного развития; 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</a:rPr>
              <a:t>Уголок творчества;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</a:rPr>
              <a:t>Музыкальный уголок;</a:t>
            </a:r>
          </a:p>
          <a:p>
            <a:r>
              <a:rPr lang="ru-RU" sz="360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sz="36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sz="3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tx1"/>
                </a:solidFill>
              </a:rPr>
              <a:t>Спортивный </a:t>
            </a:r>
            <a:r>
              <a:rPr lang="ru-RU" sz="2000" dirty="0">
                <a:solidFill>
                  <a:schemeClr val="tx1"/>
                </a:solidFill>
              </a:rPr>
              <a:t>уголок</a:t>
            </a:r>
          </a:p>
        </p:txBody>
      </p:sp>
      <p:pic>
        <p:nvPicPr>
          <p:cNvPr id="5" name="Рисунок 4" descr="https://www.maam.ru/upload/blogs/detsad-152857-1496906121.jpg"/>
          <p:cNvPicPr/>
          <p:nvPr/>
        </p:nvPicPr>
        <p:blipFill>
          <a:blip r:embed="rId2" cstate="print"/>
          <a:srcRect l="5336" t="12148" r="8893" b="11408"/>
          <a:stretch>
            <a:fillRect/>
          </a:stretch>
        </p:blipFill>
        <p:spPr bwMode="auto">
          <a:xfrm>
            <a:off x="4860032" y="4365104"/>
            <a:ext cx="28083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273630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Социально – коммуникативное развитие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07704" y="1377412"/>
            <a:ext cx="3754760" cy="478789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sz="2400" dirty="0" smtClean="0"/>
              <a:t>Уголок дежурств;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Уголок пожарной безопасности;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Уголок дорожного движения;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Уголок настроения;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Игровой уголок.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Взаимодействие с родителями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Информационный уголок;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Правовой уголок;</a:t>
            </a:r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  <p:pic>
        <p:nvPicPr>
          <p:cNvPr id="7" name="Picture 2" descr="C:\Users\Irina1234\Desktop\ПРС Минина\SAM_509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62464" y="1772816"/>
            <a:ext cx="3312368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979712" y="1628800"/>
            <a:ext cx="6707088" cy="4824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/>
              <a:t>          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Список </a:t>
            </a:r>
            <a:r>
              <a:rPr lang="ru-RU" sz="2000" b="1" dirty="0"/>
              <a:t>литературы: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1600" dirty="0" smtClean="0"/>
              <a:t>В.А</a:t>
            </a:r>
            <a:r>
              <a:rPr lang="ru-RU" sz="1600" dirty="0"/>
              <a:t>. Петровский, Л.М. Кларина, Л.А. </a:t>
            </a:r>
            <a:r>
              <a:rPr lang="ru-RU" sz="1600" dirty="0" err="1"/>
              <a:t>Смывина</a:t>
            </a:r>
            <a:r>
              <a:rPr lang="ru-RU" sz="1600" dirty="0"/>
              <a:t>, Л.П. Стрелкова. Концепция построения развивающей среды в дошкольном учреждении. - М., 1993</a:t>
            </a:r>
          </a:p>
          <a:p>
            <a:r>
              <a:rPr lang="ru-RU" sz="1600" dirty="0"/>
              <a:t>В.В. Давыдов, В.А. Петровский. Концепция дошкольного воспитания. - М., 1989</a:t>
            </a:r>
          </a:p>
          <a:p>
            <a:r>
              <a:rPr lang="ru-RU" sz="1600" dirty="0"/>
              <a:t>Закон Российской Федерации « Об образовании»</a:t>
            </a:r>
          </a:p>
          <a:p>
            <a:r>
              <a:rPr lang="ru-RU" sz="1600" dirty="0"/>
              <a:t>Концепция содержания непрерывного образования (дошкольное и начальное звено), утв. Федеральным координационным советом по общему образованию Министерства образования РФ от 17.06.2003</a:t>
            </a:r>
          </a:p>
          <a:p>
            <a:r>
              <a:rPr lang="ru-RU" sz="1600" dirty="0"/>
              <a:t>Письмо Минобразования России от 17.05.1995г. № 61/19-12 «О </a:t>
            </a:r>
            <a:r>
              <a:rPr lang="ru-RU" sz="1600" dirty="0" smtClean="0"/>
              <a:t>психолого-</a:t>
            </a:r>
            <a:r>
              <a:rPr lang="en-US" sz="1600" dirty="0" smtClean="0"/>
              <a:t> </a:t>
            </a:r>
            <a:r>
              <a:rPr lang="ru-RU" sz="1600" dirty="0"/>
              <a:t>­</a:t>
            </a:r>
            <a:r>
              <a:rPr lang="en-US" sz="1600" dirty="0"/>
              <a:t> </a:t>
            </a:r>
            <a:r>
              <a:rPr lang="ru-RU" sz="1600" dirty="0"/>
              <a:t>педагогических требованиях к играм и игрушкам в современных условиях»</a:t>
            </a:r>
          </a:p>
          <a:p>
            <a:r>
              <a:rPr lang="ru-RU" sz="1600" dirty="0"/>
              <a:t>ФГОС ДО</a:t>
            </a:r>
          </a:p>
          <a:p>
            <a:r>
              <a:rPr lang="ru-RU" sz="1600" dirty="0"/>
              <a:t>Санитарно-эпидемиологические требования к устройству, содержанию и организации режима работы в дошкольных организациях. СанПиН 2.4.1.3049-13, утв. постановлением Главного государственного санитарного врача России от 15.05.2013 № 26</a:t>
            </a:r>
          </a:p>
          <a:p>
            <a:r>
              <a:rPr lang="ru-RU" sz="1600" dirty="0"/>
              <a:t>Требования к созданию предметной развивающей среды, обеспечивающие реализацию основной общеобразовательной программы дошкольного образования (проект)</a:t>
            </a:r>
          </a:p>
          <a:p>
            <a:pPr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>
              <a:buNone/>
            </a:pPr>
            <a:endParaRPr lang="ru-RU" sz="2000" b="1" dirty="0">
              <a:solidFill>
                <a:srgbClr val="0070C0"/>
              </a:solidFill>
            </a:endParaRPr>
          </a:p>
          <a:p>
            <a:pPr>
              <a:buNone/>
            </a:pP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024" y="908720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>
                <a:solidFill>
                  <a:srgbClr val="FF0000"/>
                </a:solidFill>
              </a:rPr>
              <a:t>Проект должен стать мощным импульсом к развитию творческой инициативы дошкольных педагогических коллективов, занимающимся проблемами детства.</a:t>
            </a: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440159"/>
          </a:xfrm>
        </p:spPr>
        <p:txBody>
          <a:bodyPr/>
          <a:lstStyle/>
          <a:p>
            <a:r>
              <a:rPr lang="ru-RU" b="1" u="sng" dirty="0"/>
              <a:t>Ресурсное обеспечение проекта: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>
                <a:solidFill>
                  <a:schemeClr val="tx1"/>
                </a:solidFill>
              </a:rPr>
              <a:t>Информационные ресурсы:</a:t>
            </a:r>
            <a:r>
              <a:rPr lang="ru-RU" sz="6400" b="1" dirty="0">
                <a:solidFill>
                  <a:schemeClr val="tx1"/>
                </a:solidFill>
              </a:rPr>
              <a:t> </a:t>
            </a:r>
            <a:r>
              <a:rPr lang="ru-RU" sz="6400" dirty="0">
                <a:solidFill>
                  <a:schemeClr val="tx1"/>
                </a:solidFill>
              </a:rPr>
              <a:t>Электронная библиотека - http://www.bookz.ru</a:t>
            </a:r>
          </a:p>
          <a:p>
            <a:r>
              <a:rPr lang="ru-RU" sz="6400" dirty="0">
                <a:solidFill>
                  <a:schemeClr val="tx1"/>
                </a:solidFill>
              </a:rPr>
              <a:t>Большая электронная библиотека - http://www.big-library.info</a:t>
            </a:r>
          </a:p>
          <a:p>
            <a:r>
              <a:rPr lang="ru-RU" sz="6400" dirty="0">
                <a:solidFill>
                  <a:schemeClr val="tx1"/>
                </a:solidFill>
              </a:rPr>
              <a:t>Научные, учебные и методические издания - http://numi.ru</a:t>
            </a:r>
          </a:p>
          <a:p>
            <a:r>
              <a:rPr lang="ru-RU" sz="6400" dirty="0">
                <a:solidFill>
                  <a:schemeClr val="tx1"/>
                </a:solidFill>
              </a:rPr>
              <a:t>Учебно-методические ресурсы: </a:t>
            </a:r>
            <a:r>
              <a:rPr lang="ru-RU" sz="6400" dirty="0" err="1">
                <a:solidFill>
                  <a:schemeClr val="tx1"/>
                </a:solidFill>
              </a:rPr>
              <a:t>Вренёва</a:t>
            </a:r>
            <a:r>
              <a:rPr lang="ru-RU" sz="6400" dirty="0">
                <a:solidFill>
                  <a:schemeClr val="tx1"/>
                </a:solidFill>
              </a:rPr>
              <a:t> Е. Мультимедийные технологии //Дошкольное воспитание. - № 12. - 2010.</a:t>
            </a:r>
          </a:p>
          <a:p>
            <a:r>
              <a:rPr lang="ru-RU" sz="6400" dirty="0">
                <a:solidFill>
                  <a:schemeClr val="tx1"/>
                </a:solidFill>
              </a:rPr>
              <a:t>. http://nsportal.ru/blog/nachalnaya-shkola/interaktivnye-formy-organizatsii-uchebnogo-protsessa – Интерактивные формы организации учебного процесса.</a:t>
            </a:r>
          </a:p>
          <a:p>
            <a:r>
              <a:rPr lang="ru-RU" sz="6400" dirty="0">
                <a:solidFill>
                  <a:schemeClr val="tx1"/>
                </a:solidFill>
              </a:rPr>
              <a:t> http://mamochki-detishki.ru/interaktivnye-igry-dlya-doshkolnikov/ – Интерактивные игры для дошкольников.</a:t>
            </a:r>
          </a:p>
          <a:p>
            <a:r>
              <a:rPr lang="ru-RU" sz="6400" dirty="0">
                <a:solidFill>
                  <a:schemeClr val="tx1"/>
                </a:solidFill>
              </a:rPr>
              <a:t> http://doshkolnik.ru/ikt-deti/7725-ikt-dou.html</a:t>
            </a:r>
          </a:p>
          <a:p>
            <a:r>
              <a:rPr lang="ru-RU" sz="6400" dirty="0">
                <a:solidFill>
                  <a:schemeClr val="tx1"/>
                </a:solidFill>
              </a:rPr>
              <a:t>Фонд методического кабинета:</a:t>
            </a:r>
          </a:p>
          <a:p>
            <a:r>
              <a:rPr lang="ru-RU" sz="6400" dirty="0">
                <a:solidFill>
                  <a:schemeClr val="tx1"/>
                </a:solidFill>
              </a:rPr>
              <a:t>• библиотека; </a:t>
            </a:r>
          </a:p>
          <a:p>
            <a:r>
              <a:rPr lang="ru-RU" sz="6400" dirty="0">
                <a:solidFill>
                  <a:schemeClr val="tx1"/>
                </a:solidFill>
              </a:rPr>
              <a:t>• игротека;</a:t>
            </a:r>
          </a:p>
          <a:p>
            <a:r>
              <a:rPr lang="ru-RU" sz="6400" dirty="0">
                <a:solidFill>
                  <a:schemeClr val="tx1"/>
                </a:solidFill>
              </a:rPr>
              <a:t>• аудиотека;</a:t>
            </a:r>
          </a:p>
          <a:p>
            <a:r>
              <a:rPr lang="ru-RU" sz="6400" dirty="0">
                <a:solidFill>
                  <a:schemeClr val="tx1"/>
                </a:solidFill>
              </a:rPr>
              <a:t>• фонотека.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54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Спасибо за внимание!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5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539552" y="1142985"/>
            <a:ext cx="8147248" cy="19259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В связи с введением ФГОС ДО к условиям реализации основной общеобразовательной программы дошкольного образования, которые представляют собой совокупность требований, обеспечивающих реализацию основной общеобразовательной программы дошкольного образования, направленных на достижение планируемых результатов  дошкольного образования.</a:t>
            </a:r>
            <a:br>
              <a:rPr lang="ru-RU" sz="2000" dirty="0" smtClean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9635" y="3140968"/>
            <a:ext cx="64807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Интегративным результатом реализации указанных требований является создание развивающей образовательной среды: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 обеспечивающей духовно-нравственное развитие и воспитание детей;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высокое качество дошкольного образования его доступность, открытость и привлекательность для детей и их родителей ( законных представителей) и всего общества;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Гарантирующей охрану и укрепление физического и психологического здоровья воспитанника;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rgbClr val="000714"/>
                </a:solidFill>
                <a:latin typeface="Times New Roman" pitchFamily="18" charset="0"/>
                <a:cs typeface="Times New Roman" pitchFamily="18" charset="0"/>
              </a:rPr>
              <a:t>Комфортной по отношению к воспитанникам и педагогическим работникам.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19672" y="1124744"/>
            <a:ext cx="6851104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Разработка модели развивающей предметно-пространственной среды, способствующей гармоничному развитию и саморазвитию детей с последующим её формированием и доведением соответствия близким по требованиям ФГОС ДО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48771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новые подходы в организации предметно-пространственной среды, обеспечивающей полноценное развитие дошкольников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068960"/>
            <a:ext cx="7056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 Организовать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развивающую среду, способствующую полноценному развитию детей с учётом их потребностей и интересов;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 Создать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условия для обеспечения разных видов деятельности дошкольников (игровой, двигательной, интеллектуальной, самостоятельной, творческой).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Принципы построения развивающей предметно- пространственной среды в ДОУ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3217912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Font typeface="Wingdings" pitchFamily="2" charset="2"/>
              <a:buChar char="§"/>
            </a:pPr>
            <a:r>
              <a:rPr lang="ru-RU" b="1" dirty="0" err="1">
                <a:solidFill>
                  <a:schemeClr val="tx1"/>
                </a:solidFill>
              </a:rPr>
              <a:t>Полифункциональность</a:t>
            </a:r>
            <a:endParaRPr lang="ru-RU" dirty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err="1">
                <a:solidFill>
                  <a:schemeClr val="tx1"/>
                </a:solidFill>
              </a:rPr>
              <a:t>Трансформируемость</a:t>
            </a:r>
            <a:endParaRPr lang="ru-RU" b="1" dirty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>
                <a:solidFill>
                  <a:schemeClr val="tx1"/>
                </a:solidFill>
              </a:rPr>
              <a:t>Вариативность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b="1" dirty="0">
                <a:solidFill>
                  <a:schemeClr val="tx1"/>
                </a:solidFill>
              </a:rPr>
              <a:t>Принцип интеграции образовательных областей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ru-RU" b="1" dirty="0">
                <a:solidFill>
                  <a:schemeClr val="tx1"/>
                </a:solidFill>
              </a:rPr>
              <a:t>Безопасность.</a:t>
            </a:r>
          </a:p>
          <a:p>
            <a:r>
              <a:rPr lang="ru-RU" sz="5100" b="1" u="sng" dirty="0">
                <a:solidFill>
                  <a:srgbClr val="0070C0"/>
                </a:solidFill>
              </a:rPr>
              <a:t>Возможные риски:</a:t>
            </a:r>
          </a:p>
          <a:p>
            <a:r>
              <a:rPr lang="ru-RU" b="1" dirty="0">
                <a:solidFill>
                  <a:schemeClr val="tx1"/>
                </a:solidFill>
              </a:rPr>
              <a:t>Отсутствие средств для реализации проекта;</a:t>
            </a:r>
          </a:p>
          <a:p>
            <a:r>
              <a:rPr lang="ru-RU" b="1" dirty="0">
                <a:solidFill>
                  <a:schemeClr val="tx1"/>
                </a:solidFill>
              </a:rPr>
              <a:t>Отказ в помощи реализации проекта со стороны родителей.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99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238" y="404664"/>
            <a:ext cx="7772400" cy="1296144"/>
          </a:xfrm>
        </p:spPr>
        <p:txBody>
          <a:bodyPr/>
          <a:lstStyle/>
          <a:p>
            <a:r>
              <a:rPr lang="ru-RU" b="1" dirty="0"/>
              <a:t>Этапы реализации проекта: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07704" y="1412776"/>
            <a:ext cx="6224736" cy="4464496"/>
          </a:xfrm>
        </p:spPr>
        <p:txBody>
          <a:bodyPr>
            <a:noAutofit/>
          </a:bodyPr>
          <a:lstStyle/>
          <a:p>
            <a:pPr algn="l"/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этап.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Подготовительный: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Изучением нормативно - правовой документации;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целей и задач проекта;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проекта.</a:t>
            </a:r>
          </a:p>
          <a:p>
            <a:pPr algn="l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этап.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Основной: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Практическая реализация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проекта.</a:t>
            </a:r>
          </a:p>
          <a:p>
            <a:pPr algn="l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этап.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Итоговый: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 реализации проекта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Внесение корректировок в проект (по необходимости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17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3212976"/>
            <a:ext cx="7740352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Активно разовьются, усвоят информацию об окружающем мире в ходе игр и других видов детской деятельности;</a:t>
            </a:r>
          </a:p>
          <a:p>
            <a:pPr marL="514350" indent="-5143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Пройдут через закономерные стадии развития;</a:t>
            </a:r>
          </a:p>
          <a:p>
            <a:pPr marL="514350" indent="-5143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Будут обеспечены социальным взаимодействием направленным на эмоциональное и когнитивное развитие;</a:t>
            </a:r>
          </a:p>
          <a:p>
            <a:pPr marL="514350" indent="-5143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Будут неповторимо индивидуальны и разовьются каждый в своём темпе.</a:t>
            </a:r>
          </a:p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Построение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развивающей среды  обеспечит воспитанникам чувство психологической защищённости, поможет формированию личности, развитию способностей овладению разными способами деятельности. Созданная эстетическая среда вызовет у детей чувство радости, эмоционально положительное отношение к д/с, желание посещать  его, обогатит новыми  впечатлениями и знаниями, побудит  к активной творческой деятельности способствующей интеллектуальному развитию.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51344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Дети развиваются наилучшим образом тогда, когда они действительно будут увлечены, заинтересованы процессом обучения.</a:t>
            </a:r>
          </a:p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Тщательно продуманная среда развития сама пробудит детей к исследованию, активности, проявлению инициативы и творчества.</a:t>
            </a:r>
          </a:p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 этом сформируется обстановка и представятся детям интересные, увлекательные для них материалы; </a:t>
            </a:r>
          </a:p>
          <a:p>
            <a:pPr marL="514350" indent="-5143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детям обеспечится система интересов развивающего характера;</a:t>
            </a:r>
          </a:p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    будет поддерживаться в детях самостоятельность, естественная любознательность , инициатива, активность в освоении окружающей действительности.</a:t>
            </a:r>
          </a:p>
          <a:p>
            <a:pPr marL="514350" indent="-51435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На основе такого подхода дети:</a:t>
            </a: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>
                <a:solidFill>
                  <a:srgbClr val="FF0000"/>
                </a:solidFill>
              </a:rPr>
              <a:t>Центры </a:t>
            </a:r>
            <a:r>
              <a:rPr lang="ru-RU" sz="3200" b="1" dirty="0">
                <a:solidFill>
                  <a:srgbClr val="FF0000"/>
                </a:solidFill>
              </a:rPr>
              <a:t>созданные при реализации 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проекта.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u="sng" dirty="0" smtClean="0"/>
              <a:t>Познавательное развитие:</a:t>
            </a:r>
            <a:br>
              <a:rPr lang="ru-RU" sz="3200" b="1" u="sng" dirty="0" smtClean="0"/>
            </a:br>
            <a:endParaRPr lang="ru-RU" sz="32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SAM_5065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2339752" y="1980989"/>
            <a:ext cx="2478052" cy="4398838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148064" y="2276872"/>
            <a:ext cx="4474840" cy="413732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Познавательно-исследовательский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уголок;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Математический уголок;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Уголок конструирования;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Краеведческий уголок;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Патриотический уголок;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Уголок природы;</a:t>
            </a:r>
          </a:p>
        </p:txBody>
      </p:sp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152127"/>
          </a:xfrm>
        </p:spPr>
        <p:txBody>
          <a:bodyPr/>
          <a:lstStyle/>
          <a:p>
            <a:r>
              <a:rPr lang="ru-RU" u="sng" dirty="0">
                <a:solidFill>
                  <a:srgbClr val="FF0000"/>
                </a:solidFill>
              </a:rPr>
              <a:t>Речевое развитие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2160240"/>
          </a:xfrm>
        </p:spPr>
        <p:txBody>
          <a:bodyPr/>
          <a:lstStyle/>
          <a:p>
            <a:pPr algn="l">
              <a:buFont typeface="Wingdings" pitchFamily="2" charset="2"/>
              <a:buChar char="§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Уголок развития речи;</a:t>
            </a:r>
          </a:p>
          <a:p>
            <a:pPr algn="l">
              <a:buFont typeface="Wingdings" pitchFamily="2" charset="2"/>
              <a:buChar char="§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Книжный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уголок</a:t>
            </a:r>
          </a:p>
          <a:p>
            <a:pPr algn="l">
              <a:buFont typeface="Wingdings" pitchFamily="2" charset="2"/>
              <a:buChar char="§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67744" y="3284984"/>
            <a:ext cx="2952328" cy="2841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Содержимое 5" descr="SAM_508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68144" y="3284984"/>
            <a:ext cx="3182959" cy="284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</TotalTime>
  <Words>578</Words>
  <Application>Microsoft Office PowerPoint</Application>
  <PresentationFormat>Экран (4:3)</PresentationFormat>
  <Paragraphs>112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Wingdings</vt:lpstr>
      <vt:lpstr>Тема Office</vt:lpstr>
      <vt:lpstr>«Создание развивающей предметно-пространственной среды в ДОО» </vt:lpstr>
      <vt:lpstr>Актуальность проекта </vt:lpstr>
      <vt:lpstr>Цель</vt:lpstr>
      <vt:lpstr>Задачи проекта</vt:lpstr>
      <vt:lpstr>Принципы построения развивающей предметно- пространственной среды в ДОУ </vt:lpstr>
      <vt:lpstr>Этапы реализации проекта:</vt:lpstr>
      <vt:lpstr>Предполагаемые результаты</vt:lpstr>
      <vt:lpstr>  Центры созданные при реализации  проекта. Познавательное развитие: </vt:lpstr>
      <vt:lpstr>Речевое развитие</vt:lpstr>
      <vt:lpstr>    Художественно – эстетическое развитие   </vt:lpstr>
      <vt:lpstr> Социально – коммуникативное развитие </vt:lpstr>
      <vt:lpstr>Вывод</vt:lpstr>
      <vt:lpstr>Ресурсное обеспечение проекта: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Star</cp:lastModifiedBy>
  <cp:revision>77</cp:revision>
  <dcterms:created xsi:type="dcterms:W3CDTF">2014-08-19T09:55:05Z</dcterms:created>
  <dcterms:modified xsi:type="dcterms:W3CDTF">2019-10-26T12:53:26Z</dcterms:modified>
</cp:coreProperties>
</file>