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6"/>
  </p:notesMasterIdLst>
  <p:handoutMasterIdLst>
    <p:handoutMasterId r:id="rId17"/>
  </p:handoutMasterIdLst>
  <p:sldIdLst>
    <p:sldId id="352" r:id="rId2"/>
    <p:sldId id="370" r:id="rId3"/>
    <p:sldId id="374" r:id="rId4"/>
    <p:sldId id="372" r:id="rId5"/>
    <p:sldId id="373" r:id="rId6"/>
    <p:sldId id="371" r:id="rId7"/>
    <p:sldId id="375" r:id="rId8"/>
    <p:sldId id="377" r:id="rId9"/>
    <p:sldId id="376" r:id="rId10"/>
    <p:sldId id="378" r:id="rId11"/>
    <p:sldId id="379" r:id="rId12"/>
    <p:sldId id="380" r:id="rId13"/>
    <p:sldId id="367" r:id="rId14"/>
    <p:sldId id="368" r:id="rId15"/>
  </p:sldIdLst>
  <p:sldSz cx="12192000" cy="6858000"/>
  <p:notesSz cx="6858000" cy="9144000"/>
  <p:defaultTextStyle>
    <a:defPPr lvl="0">
      <a:defRPr lang="ru-RU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EA22EA"/>
    <a:srgbClr val="59F01C"/>
    <a:srgbClr val="00CC00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5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CB93C-A1DD-44B7-B290-9A562CA47FD3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829AE-77ED-44E7-9760-E12507022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3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84CFF-748D-4158-8957-FA700D234E96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E9B1F-647E-4246-9DA9-941159F42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170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tockphoto.com/photo/family-is-everything-gm637967488-114100905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tockphoto.com/photo/family-is-everything-gm637967488-114100905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https://www.istockphoto.com/photo/family-is-everything-gm637967488-114100905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70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F439AE-D2EA-4C94-8660-66A18F6BEFC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70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3778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https://www.istockphoto.com/photo/family-is-everything-gm637967488-114100905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70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F439AE-D2EA-4C94-8660-66A18F6BEFC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702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293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35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82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98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/>
          <p:cNvSpPr/>
          <p:nvPr userDrawn="1"/>
        </p:nvSpPr>
        <p:spPr>
          <a:xfrm flipV="1">
            <a:off x="1" y="-1"/>
            <a:ext cx="2689587" cy="5365377"/>
          </a:xfrm>
          <a:prstGeom prst="rtTriangle">
            <a:avLst/>
          </a:prstGeom>
          <a:solidFill>
            <a:srgbClr val="7323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11752" y="5267563"/>
            <a:ext cx="2485235" cy="12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63" b="1" dirty="0">
                <a:solidFill>
                  <a:srgbClr val="732375"/>
                </a:solidFill>
                <a:latin typeface="HelveticaNeueCyr" panose="02000503040000020004" pitchFamily="50" charset="-52"/>
              </a:rPr>
              <a:t>New</a:t>
            </a:r>
            <a:br>
              <a:rPr lang="en-US" sz="2563" b="1" dirty="0">
                <a:solidFill>
                  <a:srgbClr val="732375"/>
                </a:solidFill>
                <a:latin typeface="HelveticaNeueCyr" panose="02000503040000020004" pitchFamily="50" charset="-52"/>
              </a:rPr>
            </a:br>
            <a:r>
              <a:rPr lang="en-US" sz="2563" b="1" dirty="0">
                <a:solidFill>
                  <a:srgbClr val="732375"/>
                </a:solidFill>
                <a:latin typeface="HelveticaNeueCyr" panose="02000503040000020004" pitchFamily="50" charset="-52"/>
              </a:rPr>
              <a:t>Generation</a:t>
            </a:r>
            <a:br>
              <a:rPr lang="en-US" sz="2563" b="1" dirty="0">
                <a:solidFill>
                  <a:srgbClr val="732375"/>
                </a:solidFill>
                <a:latin typeface="HelveticaNeueCyr" panose="02000503040000020004" pitchFamily="50" charset="-52"/>
              </a:rPr>
            </a:br>
            <a:r>
              <a:rPr lang="en-US" sz="2563" b="1" dirty="0">
                <a:solidFill>
                  <a:srgbClr val="732375"/>
                </a:solidFill>
                <a:latin typeface="HelveticaNeueCyr" panose="02000503040000020004" pitchFamily="50" charset="-52"/>
              </a:rPr>
              <a:t>School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quarter" idx="10"/>
          </p:nvPr>
        </p:nvSpPr>
        <p:spPr>
          <a:xfrm>
            <a:off x="2851336" y="1996282"/>
            <a:ext cx="8502410" cy="4500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51336" y="670540"/>
            <a:ext cx="8502464" cy="948097"/>
          </a:xfrm>
        </p:spPr>
        <p:txBody>
          <a:bodyPr anchor="t">
            <a:normAutofit/>
          </a:bodyPr>
          <a:lstStyle>
            <a:lvl1pPr>
              <a:defRPr sz="4200" b="1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91" y="880499"/>
            <a:ext cx="896440" cy="40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9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05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07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77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54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39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67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85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37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43ACC-1942-48E1-A538-56CC01AC527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A3427-108F-45D0-81FD-80E2FF8850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E3B92E-E4E9-40AF-9900-E126E6C8D6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1DA028C8-1325-4FC8-B28D-8987480C58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80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780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E9DCF3-1DBE-57FD-4AA5-0E1F77E52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19" y="466363"/>
            <a:ext cx="10747625" cy="5306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289D3F-6D58-1091-C763-8B9C694E199F}"/>
              </a:ext>
            </a:extLst>
          </p:cNvPr>
          <p:cNvSpPr txBox="1"/>
          <p:nvPr/>
        </p:nvSpPr>
        <p:spPr>
          <a:xfrm>
            <a:off x="4563026" y="5663820"/>
            <a:ext cx="3393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3 «В» </a:t>
            </a:r>
            <a:r>
              <a:rPr lang="ru-RU" sz="4000" b="1" i="1" dirty="0">
                <a:solidFill>
                  <a:schemeClr val="accent5">
                    <a:lumMod val="50000"/>
                  </a:schemeClr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класс</a:t>
            </a:r>
            <a:endParaRPr lang="en-US" sz="4000" b="1" i="1" dirty="0">
              <a:solidFill>
                <a:schemeClr val="accent5">
                  <a:lumMod val="50000"/>
                </a:schemeClr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8666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1629" y="2967334"/>
            <a:ext cx="805217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книг на лето.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Рабочие тетради по «Познанию мира», «Естествознанию».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97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92572" y="2260812"/>
            <a:ext cx="8052179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незащищенных слоёв населения.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получить соц. помощь в школе родителям необходимо подать заявление на АСП и подтвердить статус малообеспеченной семьи. После того как они подтвердят свой статус, могут написать заявление на предоставление горячего бесплатного питания на весь год и на материальную помощь в виде школьных принадлежностей на начало учебного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единожды на учебный год ).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❗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АСП не одобрят, родители должны сообщить по какой причине им отказали. Если по нашей базе они будут фиксированы как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малообеспеченные,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им тоже будет оказана помощь.</a:t>
            </a:r>
          </a:p>
        </p:txBody>
      </p:sp>
    </p:spTree>
    <p:extLst>
      <p:ext uri="{BB962C8B-B14F-4D97-AF65-F5344CB8AC3E}">
        <p14:creationId xmlns:p14="http://schemas.microsoft.com/office/powerpoint/2010/main" val="40440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pic>
        <p:nvPicPr>
          <p:cNvPr id="4" name="WhatsApp Video 2023-05-29 at 18.00.5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89714" y="1570741"/>
            <a:ext cx="4974600" cy="497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C1F100-166B-9860-26BC-6EBB878140A1}"/>
              </a:ext>
            </a:extLst>
          </p:cNvPr>
          <p:cNvSpPr txBox="1"/>
          <p:nvPr/>
        </p:nvSpPr>
        <p:spPr>
          <a:xfrm>
            <a:off x="4421534" y="1261729"/>
            <a:ext cx="3029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Мои безопасные каникулы">
            <a:extLst>
              <a:ext uri="{FF2B5EF4-FFF2-40B4-BE49-F238E27FC236}">
                <a16:creationId xmlns:a16="http://schemas.microsoft.com/office/drawing/2014/main" id="{69CE74DC-ABB7-454B-A225-8BAC673D7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29" y="145257"/>
            <a:ext cx="11851342" cy="656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37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72F505-9D66-066F-4C0B-C33E04B5C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122" y="2940352"/>
            <a:ext cx="5944115" cy="3292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FC75E3-AD5C-1474-525E-01BEE59D7992}"/>
              </a:ext>
            </a:extLst>
          </p:cNvPr>
          <p:cNvSpPr txBox="1"/>
          <p:nvPr/>
        </p:nvSpPr>
        <p:spPr>
          <a:xfrm>
            <a:off x="853800" y="1144689"/>
            <a:ext cx="100227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en-US" sz="6000" b="1" i="1" dirty="0">
              <a:solidFill>
                <a:srgbClr val="FF0000"/>
              </a:solidFill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5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E9FF1A-5A95-8CBC-8FA8-B48B00D54A45}"/>
              </a:ext>
            </a:extLst>
          </p:cNvPr>
          <p:cNvSpPr txBox="1"/>
          <p:nvPr/>
        </p:nvSpPr>
        <p:spPr>
          <a:xfrm>
            <a:off x="1926455" y="1455938"/>
            <a:ext cx="840715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45720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Итоги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четверти и учебного года.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Требования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обязательной школьной форме учащихся гимназии на 2023-2024 гг.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Летний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отдых учащихся. Инструктаж во время летних каникул.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Правовые основы здорового образа жизни. Кодекс Республики Казахстан «О здоровье  народа и системе здравоохранения»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Режим дня ребёнка как способ охраны здоровья.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Профилактика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употребления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алкоголя,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табакокурения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наркотических веществ. Борьба с вредными и опасными для здоровья привычками. Воспитание ребенка на собственном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примере.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Табеля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Разное.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16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1629" y="2967334"/>
            <a:ext cx="805217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Итоги четверти:</a:t>
            </a: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Отличников –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Ударников –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Имеющие «тройки» -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8827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26383" y="1753131"/>
            <a:ext cx="8052179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Школьная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мальчиков включает: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пиджак,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жилет, тёмный галстук,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синие классические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брюки (брюки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длине закрывают щиколотки ног), белую рубашку.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Школьная форма для девочек включает: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пиджак,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жилет,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синюю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юбку,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классические брюки (брюки по длине закрывают щиколотки ног), классическую белую блузку.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Спортивная форма для мальчиков и девочек включает: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костюм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спортивные брюки, белая футболка), спортивную обувь (кроссовки, кеды).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Включение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 одежды религиозной принадлежности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различных конфессий в школьную форму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допускается.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68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1629" y="2967334"/>
            <a:ext cx="8052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отдых учащихся. Инструктаж во время летних каникул. </a:t>
            </a:r>
          </a:p>
        </p:txBody>
      </p:sp>
    </p:spTree>
    <p:extLst>
      <p:ext uri="{BB962C8B-B14F-4D97-AF65-F5344CB8AC3E}">
        <p14:creationId xmlns:p14="http://schemas.microsoft.com/office/powerpoint/2010/main" val="225095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1629" y="2967334"/>
            <a:ext cx="805217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Правовые основы здорового образа жизни. Кодекс Республики Казахстан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 народа и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здравоохранения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87083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1629" y="2967334"/>
            <a:ext cx="80521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Режим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как способ охраны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174471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1629" y="2967334"/>
            <a:ext cx="805217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Профилактика употребления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алкоголя,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табакокурения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наркотических веществ. Борьба с вредными и опасными для здоровья привычками. Воспитание ребенка на собственном примере.</a:t>
            </a:r>
          </a:p>
        </p:txBody>
      </p:sp>
    </p:spTree>
    <p:extLst>
      <p:ext uri="{BB962C8B-B14F-4D97-AF65-F5344CB8AC3E}">
        <p14:creationId xmlns:p14="http://schemas.microsoft.com/office/powerpoint/2010/main" val="321851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-97949"/>
            <a:ext cx="10590661" cy="80722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1629" y="2967334"/>
            <a:ext cx="80521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учебники.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планшетов, ноутбуков.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80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" id="{4916F100-61BB-4BE1-85A5-38DD11D5D2A7}" vid="{CA96AC03-A4E1-449D-8859-A4DAE84920F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5427</TotalTime>
  <Words>345</Words>
  <Application>Microsoft Office PowerPoint</Application>
  <PresentationFormat>Широкоэкранный</PresentationFormat>
  <Paragraphs>39</Paragraphs>
  <Slides>14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Bahnschrift SemiBold</vt:lpstr>
      <vt:lpstr>Calibri</vt:lpstr>
      <vt:lpstr>Calibri Light</vt:lpstr>
      <vt:lpstr>HelveticaNeueCyr</vt:lpstr>
      <vt:lpstr>Times New Roman</vt:lpstr>
      <vt:lpstr>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NGS MEDIA LAB</dc:title>
  <dc:creator>Пользователь Windows</dc:creator>
  <cp:lastModifiedBy>User</cp:lastModifiedBy>
  <cp:revision>219</cp:revision>
  <cp:lastPrinted>2023-02-12T05:43:14Z</cp:lastPrinted>
  <dcterms:created xsi:type="dcterms:W3CDTF">2018-08-13T05:41:12Z</dcterms:created>
  <dcterms:modified xsi:type="dcterms:W3CDTF">2023-06-11T10:10:27Z</dcterms:modified>
</cp:coreProperties>
</file>