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8" r:id="rId7"/>
    <p:sldId id="261" r:id="rId8"/>
    <p:sldId id="262" r:id="rId9"/>
    <p:sldId id="263" r:id="rId10"/>
    <p:sldId id="265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66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6FBA-D1D3-4F0C-A3D0-07F036C0DDBC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9FE7F-D487-4ABA-AAA4-95F4D40DA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866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6FBA-D1D3-4F0C-A3D0-07F036C0DDBC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9FE7F-D487-4ABA-AAA4-95F4D40DA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909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6FBA-D1D3-4F0C-A3D0-07F036C0DDBC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9FE7F-D487-4ABA-AAA4-95F4D40DA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778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6FBA-D1D3-4F0C-A3D0-07F036C0DDBC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9FE7F-D487-4ABA-AAA4-95F4D40DA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097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6FBA-D1D3-4F0C-A3D0-07F036C0DDBC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9FE7F-D487-4ABA-AAA4-95F4D40DA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524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6FBA-D1D3-4F0C-A3D0-07F036C0DDBC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9FE7F-D487-4ABA-AAA4-95F4D40DA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005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6FBA-D1D3-4F0C-A3D0-07F036C0DDBC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9FE7F-D487-4ABA-AAA4-95F4D40DA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543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6FBA-D1D3-4F0C-A3D0-07F036C0DDBC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9FE7F-D487-4ABA-AAA4-95F4D40DA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114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6FBA-D1D3-4F0C-A3D0-07F036C0DDBC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9FE7F-D487-4ABA-AAA4-95F4D40DA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699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6FBA-D1D3-4F0C-A3D0-07F036C0DDBC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9FE7F-D487-4ABA-AAA4-95F4D40DA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813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6FBA-D1D3-4F0C-A3D0-07F036C0DDBC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9FE7F-D487-4ABA-AAA4-95F4D40DA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08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46FBA-D1D3-4F0C-A3D0-07F036C0DDBC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9FE7F-D487-4ABA-AAA4-95F4D40DAB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920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1%D0%B0%D0%BA%D1%82%D0%B5%D1%80%D0%B8%D0%B8" TargetMode="External"/><Relationship Id="rId3" Type="http://schemas.openxmlformats.org/officeDocument/2006/relationships/hyperlink" Target="https://ru.wikipedia.org/wiki/%D0%97%D0%BB%D0%BE%D0%BA%D0%B0%D1%87%D0%B5%D1%81%D1%82%D0%B2%D0%B5%D0%BD%D0%BD%D0%B0%D1%8F_%D0%BE%D0%BF%D1%83%D1%85%D0%BE%D0%BB%D1%8C" TargetMode="External"/><Relationship Id="rId7" Type="http://schemas.openxmlformats.org/officeDocument/2006/relationships/hyperlink" Target="https://ru.wikipedia.org/wiki/%D0%9E%D0%BD%D0%BA%D0%BE%D0%B2%D0%B8%D1%80%D1%83%D1%81" TargetMode="External"/><Relationship Id="rId2" Type="http://schemas.openxmlformats.org/officeDocument/2006/relationships/hyperlink" Target="https://ru.wikipedia.org/wiki/%D0%9E%D0%BA%D1%80%D1%83%D0%B6%D0%B0%D1%8E%D1%89%D0%B0%D1%8F_%D1%81%D1%80%D0%B5%D0%B4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3%D0%BB%D1%8C%D1%82%D1%80%D0%B0%D1%84%D0%B8%D0%BE%D0%BB%D0%B5%D1%82%D0%BE%D0%B2%D0%BE%D0%B5_%D0%B8%D0%B7%D0%BB%D1%83%D1%87%D0%B5%D0%BD%D0%B8%D0%B5" TargetMode="External"/><Relationship Id="rId11" Type="http://schemas.openxmlformats.org/officeDocument/2006/relationships/hyperlink" Target="https://ru.wikipedia.org/wiki/%D0%9A%D0%B0%D1%80%D1%86%D0%B8%D0%BD%D0%BE%D0%BC%D0%B0" TargetMode="External"/><Relationship Id="rId5" Type="http://schemas.openxmlformats.org/officeDocument/2006/relationships/hyperlink" Target="https://ru.wikipedia.org/wiki/%D0%98%D0%BE%D0%BD%D0%B8%D0%B7%D0%B8%D1%80%D1%83%D1%8E%D1%89%D0%B5%D0%B5_%D0%B8%D0%B7%D0%BB%D1%83%D1%87%D0%B5%D0%BD%D0%B8%D0%B5" TargetMode="External"/><Relationship Id="rId10" Type="http://schemas.openxmlformats.org/officeDocument/2006/relationships/hyperlink" Target="https://ru.wikipedia.org/wiki/%D0%9E%D0%BD%D0%BA%D0%BE%D0%BB%D0%BE%D0%B3%D0%B8%D1%8F" TargetMode="External"/><Relationship Id="rId4" Type="http://schemas.openxmlformats.org/officeDocument/2006/relationships/hyperlink" Target="https://ru.wikipedia.org/wiki/%D0%92%D0%B5%D1%89%D0%B5%D1%81%D1%82%D0%B2%D0%BE" TargetMode="External"/><Relationship Id="rId9" Type="http://schemas.openxmlformats.org/officeDocument/2006/relationships/hyperlink" Target="https://ru.wikipedia.org/wiki/%D0%9A%D0%B0%D0%BD%D1%86%D0%B5%D1%80%D0%BE%D0%B3%D0%B5%D0%BD#cite_note-Hatakeyama-1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503415"/>
            <a:ext cx="9144000" cy="2902329"/>
          </a:xfrm>
        </p:spPr>
        <p:txBody>
          <a:bodyPr>
            <a:normAutofit/>
          </a:bodyPr>
          <a:lstStyle/>
          <a:p>
            <a:r>
              <a:rPr lang="ru-RU" sz="3600" b="1" dirty="0"/>
              <a:t>Типичные неисправности оборудования, причины и способы их устранения; моделирование аварийных ситуаций и алгоритм действий</a:t>
            </a:r>
          </a:p>
        </p:txBody>
      </p:sp>
    </p:spTree>
    <p:extLst>
      <p:ext uri="{BB962C8B-B14F-4D97-AF65-F5344CB8AC3E}">
        <p14:creationId xmlns:p14="http://schemas.microsoft.com/office/powerpoint/2010/main" val="21806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При эксплуатации аппаратов необходимо поддерживать в них нормируемые технологической инструкцией температуру, давление и уровень обрабатываемых материалов.</a:t>
            </a:r>
          </a:p>
          <a:p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При проведении процесса экстракции следует обеспечивать герметичность оборудования, трубопроводов, арматуры во избежание проникновения паров растворителя в помещение через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неплотности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Герметизирующие устройства всех аппаратов и коммуникаций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систематически осматривать и при нарушении герметичности их следует немедленно устранять.</a:t>
            </a:r>
          </a:p>
          <a:p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Наружные поверхности оборудования, вентиляторов, электродвигателей, контрольно-измерительных приборов, воздуховодов и т.п., а также пол, конструктивные элементы подготовительного отделения должны систематически очищаться от пыли.</a:t>
            </a:r>
          </a:p>
          <a:p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Наличие пыли, отложившейся на конструктивных элементах помещения цеха и оборудовании, следует контролировать осмотром в соответствии с утвержденным главным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инженером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графиком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507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572" y="1374528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Требования безопасности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выполнении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7572" y="2965656"/>
            <a:ext cx="10515600" cy="4351338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ГОСТ 12.3.002-75; ГОСТ 12.1.004-91; ГОСТ 12.1.010-76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Эксплуатация производственного оборудования, нормы его нагрузки и параметры процесса должны соответствовать требованиям технологического регламента и паспортным данным завода-изготовителя.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Технологический процесс должен осуществляться на исправном оборудовании.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Процессы прессования и экстракции должны быть оснащены средствами контроля параметров и системами защиты, предотвращающими выход технологических параметров за критические значения.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403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948" y="1089745"/>
            <a:ext cx="10515600" cy="575154"/>
          </a:xfrm>
        </p:spPr>
        <p:txBody>
          <a:bodyPr>
            <a:normAutofit fontScale="90000"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ru-RU" sz="2200" b="1" dirty="0">
                <a:solidFill>
                  <a:srgbClr val="00B0F0"/>
                </a:solidFill>
              </a:rPr>
              <a:t>Возможные неполадки, аварийные ситуации, способы их предупреждения и </a:t>
            </a:r>
            <a:r>
              <a:rPr lang="ru-RU" sz="2200" b="1" dirty="0" smtClean="0">
                <a:solidFill>
                  <a:srgbClr val="00B0F0"/>
                </a:solidFill>
              </a:rPr>
              <a:t>устранения в процессе кислотной гидратации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023082"/>
              </p:ext>
            </p:extLst>
          </p:nvPr>
        </p:nvGraphicFramePr>
        <p:xfrm>
          <a:off x="1026542" y="1725284"/>
          <a:ext cx="8132373" cy="4969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56"/>
                <a:gridCol w="2016286"/>
                <a:gridCol w="1434019"/>
                <a:gridCol w="2150743"/>
                <a:gridCol w="2180369"/>
              </a:tblGrid>
              <a:tr h="13482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№ п/п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Возможные производственные неполадки, аварийные ситуации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Предельно-допустимые значения параметров, превышение (снижение) которых может привести к аварии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Причины возникновения производственных неполадок, аварийных ситуаций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Способ устранения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</a:tr>
              <a:tr h="165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</a:tr>
              <a:tr h="3455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Повышение верхнего уровня масла в емкости поз. </a:t>
                      </a:r>
                      <a:r>
                        <a:rPr lang="en-US" sz="900">
                          <a:effectLst/>
                        </a:rPr>
                        <a:t>W</a:t>
                      </a:r>
                      <a:r>
                        <a:rPr lang="ru-RU" sz="900">
                          <a:effectLst/>
                        </a:rPr>
                        <a:t>501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Снижение нижнего уровня масла в емкости поз. </a:t>
                      </a:r>
                      <a:r>
                        <a:rPr lang="en-US" sz="900">
                          <a:effectLst/>
                        </a:rPr>
                        <a:t>W</a:t>
                      </a:r>
                      <a:r>
                        <a:rPr lang="ru-RU" sz="900">
                          <a:effectLst/>
                        </a:rPr>
                        <a:t>501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900">
                          <a:effectLst/>
                        </a:rPr>
                        <a:t>Отклонение от температурного режима охлаждения масла перед гидратацией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ВУ = 85 %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НУ = 20 %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900">
                          <a:effectLst/>
                        </a:rPr>
                        <a:t>40</a:t>
                      </a:r>
                      <a:r>
                        <a:rPr lang="ru-RU" sz="900" baseline="30000">
                          <a:effectLst/>
                        </a:rPr>
                        <a:t>0</a:t>
                      </a:r>
                      <a:r>
                        <a:rPr lang="ru-RU" sz="900">
                          <a:effectLst/>
                        </a:rPr>
                        <a:t>С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Увеличена подача сырого масла насосом поз. </a:t>
                      </a:r>
                      <a:r>
                        <a:rPr lang="en-US" sz="900">
                          <a:effectLst/>
                        </a:rPr>
                        <a:t>PW</a:t>
                      </a:r>
                      <a:r>
                        <a:rPr lang="ru-RU" sz="900">
                          <a:effectLst/>
                        </a:rPr>
                        <a:t>500, нарушения в работе датчиков уровня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Нарушения в работе датчика уровня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900">
                          <a:effectLst/>
                        </a:rPr>
                        <a:t>Нарушения в работе клапана поз. </a:t>
                      </a:r>
                      <a:r>
                        <a:rPr lang="en-US" sz="900">
                          <a:effectLst/>
                        </a:rPr>
                        <a:t>VRW</a:t>
                      </a:r>
                      <a:r>
                        <a:rPr lang="ru-RU" sz="900">
                          <a:effectLst/>
                        </a:rPr>
                        <a:t>581</a:t>
                      </a:r>
                      <a:r>
                        <a:rPr lang="en-US" sz="900">
                          <a:effectLst/>
                        </a:rPr>
                        <a:t>B</a:t>
                      </a:r>
                      <a:r>
                        <a:rPr lang="ru-RU" sz="900">
                          <a:effectLst/>
                        </a:rPr>
                        <a:t> подачи охлаждающей воды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Сигнализация при повышении уровня масла, отрегулировать подачу масла, работу датчика уровня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Сигнализация при снижении уровня.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Отрегулировать работу насоса поз. </a:t>
                      </a:r>
                      <a:r>
                        <a:rPr lang="en-US" sz="900" dirty="0">
                          <a:effectLst/>
                        </a:rPr>
                        <a:t>PW</a:t>
                      </a:r>
                      <a:r>
                        <a:rPr lang="ru-RU" sz="900" dirty="0">
                          <a:effectLst/>
                        </a:rPr>
                        <a:t>501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Устранить неполадки в работе датчиков уровня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900" dirty="0">
                          <a:effectLst/>
                        </a:rPr>
                        <a:t>Отрегулировать работу регулятора температуры и клапана поз. </a:t>
                      </a:r>
                      <a:r>
                        <a:rPr lang="en-US" sz="900" dirty="0">
                          <a:effectLst/>
                        </a:rPr>
                        <a:t>VRW</a:t>
                      </a:r>
                      <a:r>
                        <a:rPr lang="ru-RU" sz="900" dirty="0">
                          <a:effectLst/>
                        </a:rPr>
                        <a:t>581</a:t>
                      </a:r>
                      <a:r>
                        <a:rPr lang="en-US" sz="900" dirty="0">
                          <a:effectLst/>
                        </a:rPr>
                        <a:t>B</a:t>
                      </a:r>
                      <a:endParaRPr lang="ru-RU" sz="9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8111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231915"/>
              </p:ext>
            </p:extLst>
          </p:nvPr>
        </p:nvGraphicFramePr>
        <p:xfrm>
          <a:off x="1074888" y="690113"/>
          <a:ext cx="9181919" cy="60039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250"/>
                <a:gridCol w="2276504"/>
                <a:gridCol w="1619090"/>
                <a:gridCol w="2428313"/>
                <a:gridCol w="2461762"/>
              </a:tblGrid>
              <a:tr h="16290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№ п/п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Возможные производственные неполадки, аварийные ситуации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Предельно-допустимые значения параметров, превышение (снижение) которых может привести к аварии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Причины возникновения производственных неполадок, аварийных ситуаций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Способ устранения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</a:tr>
              <a:tr h="2000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</a:tr>
              <a:tr h="41748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Повышение верхнего уровня масла в емкости поз. </a:t>
                      </a:r>
                      <a:r>
                        <a:rPr lang="en-US" sz="900" dirty="0">
                          <a:effectLst/>
                        </a:rPr>
                        <a:t>W</a:t>
                      </a:r>
                      <a:r>
                        <a:rPr lang="ru-RU" sz="900" dirty="0">
                          <a:effectLst/>
                        </a:rPr>
                        <a:t>501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Снижение нижнего уровня масла в емкости поз. </a:t>
                      </a:r>
                      <a:r>
                        <a:rPr lang="en-US" sz="900" dirty="0">
                          <a:effectLst/>
                        </a:rPr>
                        <a:t>W</a:t>
                      </a:r>
                      <a:r>
                        <a:rPr lang="ru-RU" sz="900" dirty="0">
                          <a:effectLst/>
                        </a:rPr>
                        <a:t>501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900" dirty="0">
                          <a:effectLst/>
                        </a:rPr>
                        <a:t>Отклонение от температурного режима охлаждения масла перед гидратацией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ВУ = 85 %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НУ = 20 %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900" dirty="0">
                          <a:effectLst/>
                        </a:rPr>
                        <a:t>40</a:t>
                      </a:r>
                      <a:r>
                        <a:rPr lang="ru-RU" sz="900" baseline="30000" dirty="0">
                          <a:effectLst/>
                        </a:rPr>
                        <a:t>0</a:t>
                      </a:r>
                      <a:r>
                        <a:rPr lang="ru-RU" sz="900" dirty="0">
                          <a:effectLst/>
                        </a:rPr>
                        <a:t>С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Увеличена подача сырого масла насосом поз. </a:t>
                      </a:r>
                      <a:r>
                        <a:rPr lang="en-US" sz="900">
                          <a:effectLst/>
                        </a:rPr>
                        <a:t>PW</a:t>
                      </a:r>
                      <a:r>
                        <a:rPr lang="ru-RU" sz="900">
                          <a:effectLst/>
                        </a:rPr>
                        <a:t>500, нарушения в работе датчиков уровня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Нарушения в работе датчика уровня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900">
                          <a:effectLst/>
                        </a:rPr>
                        <a:t>Нарушения в работе клапана поз. </a:t>
                      </a:r>
                      <a:r>
                        <a:rPr lang="en-US" sz="900">
                          <a:effectLst/>
                        </a:rPr>
                        <a:t>VRW</a:t>
                      </a:r>
                      <a:r>
                        <a:rPr lang="ru-RU" sz="900">
                          <a:effectLst/>
                        </a:rPr>
                        <a:t>581</a:t>
                      </a:r>
                      <a:r>
                        <a:rPr lang="en-US" sz="900">
                          <a:effectLst/>
                        </a:rPr>
                        <a:t>B</a:t>
                      </a:r>
                      <a:r>
                        <a:rPr lang="ru-RU" sz="900">
                          <a:effectLst/>
                        </a:rPr>
                        <a:t> подачи охлаждающей воды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Сигнализация при повышении уровня масла, отрегулировать подачу масла, работу датчика уровня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Сигнализация при снижении уровня.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Отрегулировать работу насоса поз. </a:t>
                      </a:r>
                      <a:r>
                        <a:rPr lang="en-US" sz="900" dirty="0">
                          <a:effectLst/>
                        </a:rPr>
                        <a:t>PW</a:t>
                      </a:r>
                      <a:r>
                        <a:rPr lang="ru-RU" sz="900" dirty="0">
                          <a:effectLst/>
                        </a:rPr>
                        <a:t>501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Устранить неполадки в работе датчиков уровня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900" dirty="0">
                          <a:effectLst/>
                        </a:rPr>
                        <a:t>Отрегулировать работу регулятора температуры и клапана поз. </a:t>
                      </a:r>
                      <a:r>
                        <a:rPr lang="en-US" sz="900" dirty="0">
                          <a:effectLst/>
                        </a:rPr>
                        <a:t>VRW</a:t>
                      </a:r>
                      <a:r>
                        <a:rPr lang="ru-RU" sz="900" dirty="0">
                          <a:effectLst/>
                        </a:rPr>
                        <a:t>581</a:t>
                      </a:r>
                      <a:r>
                        <a:rPr lang="en-US" sz="900" dirty="0">
                          <a:effectLst/>
                        </a:rPr>
                        <a:t>B</a:t>
                      </a:r>
                      <a:endParaRPr lang="ru-RU" sz="9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135" marR="501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8050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714619"/>
              </p:ext>
            </p:extLst>
          </p:nvPr>
        </p:nvGraphicFramePr>
        <p:xfrm>
          <a:off x="474453" y="914400"/>
          <a:ext cx="8727711" cy="52621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8118"/>
                <a:gridCol w="2428394"/>
                <a:gridCol w="912134"/>
                <a:gridCol w="2220875"/>
                <a:gridCol w="2848190"/>
              </a:tblGrid>
              <a:tr h="176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800">
                          <a:effectLst/>
                        </a:rPr>
                        <a:t>1</a:t>
                      </a:r>
                      <a:endParaRPr lang="ru-RU" sz="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710" marR="457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800">
                          <a:effectLst/>
                        </a:rPr>
                        <a:t>2</a:t>
                      </a:r>
                      <a:endParaRPr lang="ru-RU" sz="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710" marR="457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8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710" marR="457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8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710" marR="457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8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710" marR="45710" marT="0" marB="0"/>
                </a:tc>
              </a:tr>
              <a:tr h="50855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</a:t>
                      </a:r>
                      <a:endParaRPr lang="ru-RU" sz="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710" marR="457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Недостаточное отделение гидрофуза или соапстока после сепаратора поз. </a:t>
                      </a:r>
                      <a:r>
                        <a:rPr lang="en-US" sz="800">
                          <a:effectLst/>
                        </a:rPr>
                        <a:t>W</a:t>
                      </a:r>
                      <a:r>
                        <a:rPr lang="ru-RU" sz="800">
                          <a:effectLst/>
                        </a:rPr>
                        <a:t>518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Снижение содержания сырого жира в гидрофузе, соапстоке, не менее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800">
                          <a:effectLst/>
                        </a:rPr>
                        <a:t>Получение мутного масла с повышенной влажностью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710" marR="457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30 %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Влажность масла 0,4 %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Температура 90 – 95</a:t>
                      </a:r>
                      <a:r>
                        <a:rPr lang="ru-RU" sz="800" baseline="30000">
                          <a:effectLst/>
                        </a:rPr>
                        <a:t>0</a:t>
                      </a:r>
                      <a:r>
                        <a:rPr lang="ru-RU" sz="800">
                          <a:effectLst/>
                        </a:rPr>
                        <a:t>С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710" marR="457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Нарушения в работе сепаратора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Отклонения в количестве введенного гидратирующего агента, раствора едкого натра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Нарушение времени обработки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Нарушение в работе сепаратора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Отклонение в количестве введенного гидратирующего агента, раствора едкого натра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Нарушения в подаче горячей воды для промывки клапаном поз. </a:t>
                      </a:r>
                      <a:r>
                        <a:rPr lang="en-US" sz="800">
                          <a:effectLst/>
                        </a:rPr>
                        <a:t>VRW</a:t>
                      </a:r>
                      <a:r>
                        <a:rPr lang="ru-RU" sz="800">
                          <a:effectLst/>
                        </a:rPr>
                        <a:t>504</a:t>
                      </a:r>
                      <a:r>
                        <a:rPr lang="en-US" sz="800">
                          <a:effectLst/>
                        </a:rPr>
                        <a:t>W</a:t>
                      </a:r>
                      <a:r>
                        <a:rPr lang="ru-RU" sz="800">
                          <a:effectLst/>
                        </a:rPr>
                        <a:t>2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Нарушение температурного режима промывки масла клапаном подачи пара поз. </a:t>
                      </a:r>
                      <a:r>
                        <a:rPr lang="en-US" sz="800">
                          <a:effectLst/>
                        </a:rPr>
                        <a:t>VRW</a:t>
                      </a:r>
                      <a:r>
                        <a:rPr lang="ru-RU" sz="800">
                          <a:effectLst/>
                        </a:rPr>
                        <a:t>521</a:t>
                      </a:r>
                      <a:r>
                        <a:rPr lang="en-US" sz="800">
                          <a:effectLst/>
                        </a:rPr>
                        <a:t>W</a:t>
                      </a:r>
                      <a:endParaRPr lang="ru-RU" sz="8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ru-RU" sz="8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ru-RU" sz="8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710" marR="457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Устранить неполадки в работе сепаратора в соответствии с инструкцией (противодавление в сепараторе 0,2 – 0,25 МПа).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См. устранение неполадки № 4 До устранения неполадок масло направить после сепаратора в поз. </a:t>
                      </a:r>
                      <a:r>
                        <a:rPr lang="en-US" sz="800" dirty="0">
                          <a:effectLst/>
                        </a:rPr>
                        <a:t>W</a:t>
                      </a:r>
                      <a:r>
                        <a:rPr lang="ru-RU" sz="800" dirty="0">
                          <a:effectLst/>
                        </a:rPr>
                        <a:t>501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Отрегулировать технологический режим в соответствии с разделом 4.2.2 настоящего регламента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См. устранение неполадки № 6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См. устранение неполадки № 4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Отрегулировать подачу воды на промывку, уменьшив ее количество клапаном </a:t>
                      </a:r>
                      <a:r>
                        <a:rPr lang="en-US" sz="800" dirty="0">
                          <a:effectLst/>
                        </a:rPr>
                        <a:t>VRW</a:t>
                      </a:r>
                      <a:r>
                        <a:rPr lang="ru-RU" sz="800" dirty="0">
                          <a:effectLst/>
                        </a:rPr>
                        <a:t>504</a:t>
                      </a:r>
                      <a:r>
                        <a:rPr lang="en-US" sz="800" dirty="0">
                          <a:effectLst/>
                        </a:rPr>
                        <a:t>W</a:t>
                      </a:r>
                      <a:r>
                        <a:rPr lang="ru-RU" sz="800" dirty="0">
                          <a:effectLst/>
                        </a:rPr>
                        <a:t>2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Отрегулировать подачу пара в теплообменник поз. </a:t>
                      </a:r>
                      <a:r>
                        <a:rPr lang="en-US" sz="800" dirty="0">
                          <a:effectLst/>
                        </a:rPr>
                        <a:t>W</a:t>
                      </a:r>
                      <a:r>
                        <a:rPr lang="ru-RU" sz="800" dirty="0">
                          <a:effectLst/>
                        </a:rPr>
                        <a:t>521</a:t>
                      </a:r>
                      <a:r>
                        <a:rPr lang="en-US" sz="800" dirty="0">
                          <a:effectLst/>
                        </a:rPr>
                        <a:t>W</a:t>
                      </a:r>
                      <a:r>
                        <a:rPr lang="ru-RU" sz="800" dirty="0">
                          <a:effectLst/>
                        </a:rPr>
                        <a:t> клапаном </a:t>
                      </a:r>
                      <a:r>
                        <a:rPr lang="en-US" sz="800" dirty="0">
                          <a:effectLst/>
                        </a:rPr>
                        <a:t>VRW</a:t>
                      </a:r>
                      <a:r>
                        <a:rPr lang="ru-RU" sz="800" dirty="0">
                          <a:effectLst/>
                        </a:rPr>
                        <a:t>521</a:t>
                      </a:r>
                      <a:r>
                        <a:rPr lang="en-US" sz="800" dirty="0">
                          <a:effectLst/>
                        </a:rPr>
                        <a:t>W</a:t>
                      </a:r>
                      <a:endParaRPr lang="ru-RU" sz="8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Отрегулировать работу сепаратора в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710" marR="4571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299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430854"/>
              </p:ext>
            </p:extLst>
          </p:nvPr>
        </p:nvGraphicFramePr>
        <p:xfrm>
          <a:off x="785004" y="1224951"/>
          <a:ext cx="9940146" cy="43271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0871"/>
                <a:gridCol w="2331639"/>
                <a:gridCol w="1227179"/>
                <a:gridCol w="2699793"/>
                <a:gridCol w="3190664"/>
              </a:tblGrid>
              <a:tr h="2725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545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Повышенное содержание в масле: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-массовая доля фосфорсодержащих веществ в пересчете на стеароолеолецитин, не более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-кислотного числа, мг КОН/г, не более: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-рапсовое масло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-подсолнечное масло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0,05 %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Нарушения в работе сепаратора поз. </a:t>
                      </a:r>
                      <a:r>
                        <a:rPr lang="en-US" sz="1200">
                          <a:effectLst/>
                        </a:rPr>
                        <a:t>W</a:t>
                      </a:r>
                      <a:r>
                        <a:rPr lang="ru-RU" sz="1200">
                          <a:effectLst/>
                        </a:rPr>
                        <a:t>518</a:t>
                      </a:r>
                      <a:r>
                        <a:rPr lang="en-US" sz="1200">
                          <a:effectLst/>
                        </a:rPr>
                        <a:t>W</a:t>
                      </a:r>
                      <a:endParaRPr lang="ru-RU" sz="12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Нарушения технологического режима гидратации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соответствии с инструкцией. До устранения неполадок масло направить в поз. </a:t>
                      </a:r>
                      <a:r>
                        <a:rPr lang="en-US" sz="1200" dirty="0">
                          <a:effectLst/>
                        </a:rPr>
                        <a:t>W</a:t>
                      </a:r>
                      <a:r>
                        <a:rPr lang="ru-RU" sz="1200" dirty="0">
                          <a:effectLst/>
                        </a:rPr>
                        <a:t>501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Отрегулировать технологический режим кислотной гидратации, в соответствии с разделом 4.2.2 регламента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512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Возможные неполадки, аварийные ситуации, способы их предупреждения и устранения в процессе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процессе отбеливания растительных масел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89" y="1731893"/>
            <a:ext cx="6435257" cy="5230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700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32" y="1043796"/>
            <a:ext cx="7092758" cy="555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9259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47" y="1085664"/>
            <a:ext cx="7737895" cy="570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43738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82" y="1140864"/>
            <a:ext cx="6935637" cy="5427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8251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Типы аварийных ситуаций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u="sng" dirty="0">
                <a:latin typeface="Times New Roman" pitchFamily="18" charset="0"/>
                <a:cs typeface="Times New Roman" pitchFamily="18" charset="0"/>
              </a:rPr>
              <a:t>физические: </a:t>
            </a:r>
            <a:endParaRPr lang="ru-RU" sz="3200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движущие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машины и механизмы,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незащищенные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подвижные элементы производственного оборудования,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повышенный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уровень шума;</a:t>
            </a:r>
          </a:p>
          <a:p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химические</a:t>
            </a:r>
            <a:r>
              <a:rPr lang="ru-RU" sz="3200" u="sng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3200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Общетоксические (Общетоксические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химические вещества (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углеводороды, сероводород, синильная кислота, тетраэтилсвинец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) вызывают расстройства нервной системы, мышечные судороги, влияют на кроветворные органы, взаимодействуют с гемоглобином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крови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раздражающие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Канцерогенные(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Канцероге́н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факторы </a:t>
            </a:r>
            <a:r>
              <a:rPr lang="ru-RU" sz="3200" dirty="0">
                <a:latin typeface="Times New Roman" pitchFamily="18" charset="0"/>
                <a:cs typeface="Times New Roman" pitchFamily="18" charset="0"/>
                <a:hlinkClick r:id="rId2" tooltip="Окружающая среда"/>
              </a:rPr>
              <a:t>окружающей среды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воздействие которых на организм человека или животного повышает вероятность возникновения </a:t>
            </a:r>
            <a:r>
              <a:rPr lang="ru-RU" sz="3200" dirty="0">
                <a:latin typeface="Times New Roman" pitchFamily="18" charset="0"/>
                <a:cs typeface="Times New Roman" pitchFamily="18" charset="0"/>
                <a:hlinkClick r:id="rId3" tooltip="Злокачественная опухоль"/>
              </a:rPr>
              <a:t>злокачественных опухолей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Указанные факторы могут иметь химическую (различные химические </a:t>
            </a:r>
            <a:r>
              <a:rPr lang="ru-RU" sz="3200" dirty="0">
                <a:latin typeface="Times New Roman" pitchFamily="18" charset="0"/>
                <a:cs typeface="Times New Roman" pitchFamily="18" charset="0"/>
                <a:hlinkClick r:id="rId4" tooltip="Вещество"/>
              </a:rPr>
              <a:t>вещества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), физическую (</a:t>
            </a:r>
            <a:r>
              <a:rPr lang="ru-RU" sz="3200" dirty="0">
                <a:latin typeface="Times New Roman" pitchFamily="18" charset="0"/>
                <a:cs typeface="Times New Roman" pitchFamily="18" charset="0"/>
                <a:hlinkClick r:id="rId5" tooltip="Ионизирующее излучение"/>
              </a:rPr>
              <a:t>ионизирующие излучения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200" dirty="0">
                <a:latin typeface="Times New Roman" pitchFamily="18" charset="0"/>
                <a:cs typeface="Times New Roman" pitchFamily="18" charset="0"/>
                <a:hlinkClick r:id="rId6" tooltip="Ультрафиолетовое излучение"/>
              </a:rPr>
              <a:t>ультрафиолетовые лучи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), а также, в некоторых случаях биологическую (</a:t>
            </a:r>
            <a:r>
              <a:rPr lang="ru-RU" sz="3200" dirty="0">
                <a:latin typeface="Times New Roman" pitchFamily="18" charset="0"/>
                <a:cs typeface="Times New Roman" pitchFamily="18" charset="0"/>
                <a:hlinkClick r:id="rId7" tooltip="Онковирус"/>
              </a:rPr>
              <a:t>онкогенные вирусы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некоторые </a:t>
            </a:r>
            <a:r>
              <a:rPr lang="ru-RU" sz="3200" dirty="0">
                <a:latin typeface="Times New Roman" pitchFamily="18" charset="0"/>
                <a:cs typeface="Times New Roman" pitchFamily="18" charset="0"/>
                <a:hlinkClick r:id="rId8" tooltip="Бактерии"/>
              </a:rPr>
              <a:t>бактерии</a:t>
            </a:r>
            <a:r>
              <a:rPr lang="ru-RU" sz="3200" baseline="30000" dirty="0">
                <a:latin typeface="Times New Roman" pitchFamily="18" charset="0"/>
                <a:cs typeface="Times New Roman" pitchFamily="18" charset="0"/>
                <a:hlinkClick r:id="rId9"/>
              </a:rPr>
              <a:t>[1]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) природу; по оценкам </a:t>
            </a:r>
            <a:r>
              <a:rPr lang="ru-RU" sz="3200" dirty="0">
                <a:latin typeface="Times New Roman" pitchFamily="18" charset="0"/>
                <a:cs typeface="Times New Roman" pitchFamily="18" charset="0"/>
                <a:hlinkClick r:id="rId10" tooltip="Онкология"/>
              </a:rPr>
              <a:t>онкологов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80—90 % всех форм </a:t>
            </a:r>
            <a:r>
              <a:rPr lang="ru-RU" sz="3200" dirty="0">
                <a:latin typeface="Times New Roman" pitchFamily="18" charset="0"/>
                <a:cs typeface="Times New Roman" pitchFamily="18" charset="0"/>
                <a:hlinkClick r:id="rId11" tooltip="Карцинома"/>
              </a:rPr>
              <a:t>рака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у человека представляет собой результат действия таких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факторов).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78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32" y="905774"/>
            <a:ext cx="7461939" cy="567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2927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97451"/>
            <a:ext cx="7282372" cy="5372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1907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99" y="1118244"/>
            <a:ext cx="7506658" cy="5538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50464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Моделирование аварийных ситуаций позволяет оперативно принять меры и значительно сократить </a:t>
            </a:r>
            <a:r>
              <a:rPr lang="ru-RU" dirty="0" smtClean="0"/>
              <a:t>затраты на ремонтные работы</a:t>
            </a:r>
            <a:endParaRPr lang="ru-RU" dirty="0"/>
          </a:p>
          <a:p>
            <a:endParaRPr lang="ru-RU" dirty="0"/>
          </a:p>
        </p:txBody>
      </p:sp>
      <p:pic>
        <p:nvPicPr>
          <p:cNvPr id="1026" name="Picture 2" descr="https://gov39.ru/images/governor/b/09022015-01/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587" y="2832158"/>
            <a:ext cx="5545487" cy="369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28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407" y="1552658"/>
            <a:ext cx="10736283" cy="141617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Возможные инциденты и аварийные ситуации в работе оборудования и способы их ликвидации: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9131744"/>
              </p:ext>
            </p:extLst>
          </p:nvPr>
        </p:nvGraphicFramePr>
        <p:xfrm>
          <a:off x="838200" y="3262540"/>
          <a:ext cx="10515600" cy="311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Неисправность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 устранения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Несрабатывание магнитной защиты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своевременно производить очистку магнитной защиты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Неисправность в электропитании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произвести перегрузку оборудования по амперметру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Попадание посторонних предметов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оперативно открыть люки, удалить продукт, приподнять части оборудования, удалить посторонний предмет, восстановить клапан, восстановить механическую защиту, после чего пустить оборудование в установленном порядке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591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77139"/>
              </p:ext>
            </p:extLst>
          </p:nvPr>
        </p:nvGraphicFramePr>
        <p:xfrm>
          <a:off x="838200" y="2431267"/>
          <a:ext cx="10515600" cy="393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Неисправность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 устранения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Нарушения в подаче пара на производство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срочно перейти на ручное редуцирование, оперативно отремонтировать устройство редуцирования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Перегрев электродвигателя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нарушение в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электроконтактах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срочная перегрузка оборудования, устранение причины возникновения инцидента.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Провести перегрузку оборудования, остановить двигатель, заменить на аналогичный по параметрам. Устранить нарушение в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электроконтактах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поломка подшипника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остановить оборудование, выяснить и устранить причину нагрева подшипника или заменить подшипник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496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604" y="595180"/>
            <a:ext cx="8987287" cy="1325563"/>
          </a:xfrm>
        </p:spPr>
        <p:txBody>
          <a:bodyPr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Моделирование аварийных ситуаций и алгоритм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539" y="1886683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u="sng" dirty="0">
                <a:latin typeface="Times New Roman" pitchFamily="18" charset="0"/>
                <a:cs typeface="Times New Roman" pitchFamily="18" charset="0"/>
              </a:rPr>
              <a:t>При внезапной остановке жаровни</a:t>
            </a: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 Обесточить электродвигатели;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 Прекратить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подачу пара в цех, закрыв входной клапан на паровой гребенке жаровни;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-Открыть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клапан для сброса давления с паровой гребенки в атмосферу;</a:t>
            </a:r>
          </a:p>
          <a:p>
            <a:pPr marL="0" indent="0">
              <a:buNone/>
            </a:pP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Самовозгорание мезги:</a:t>
            </a:r>
          </a:p>
          <a:p>
            <a:pPr>
              <a:buFontTx/>
              <a:buChar char="-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Потушить горение при помощи огнетушителя, выгрузить мезгу из и очистить чаны.</a:t>
            </a:r>
          </a:p>
          <a:p>
            <a:pPr marL="0" indent="0">
              <a:buNone/>
            </a:pP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Металлический стук и скрежет в чанах жаровни :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 Немедленно остановить жаровню, прекратить подачу пара, освободить жаровню от мезги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243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332" y="1483743"/>
            <a:ext cx="10853468" cy="469322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При внезапной остановке шнекового пресса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-прекратить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подачу мезги в питатель пресса, отжать конус, а при остановке пресса более чем на 10 минут - очистить питатель и пресс от материала.</a:t>
            </a:r>
          </a:p>
          <a:p>
            <a:pPr marL="0" indent="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попадании металла в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пресс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немедленно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выключить электродвигатель пресса и питателя. После охлаждения пресс разобрать и извлечь из него металл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При срабатывании звукового сигнала «Перегрузка»: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Уменьшить подачу мезги в питатель, если это не помогает необходимо увеличить ширину выходного отверстия Если и это не помогает, остановить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маслопресс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зеерная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камера подлежит разбору для устранения дефекта</a:t>
            </a:r>
          </a:p>
          <a:p>
            <a:pPr marL="0" indent="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При срезе штифтов в крестовой предохранительной муфте 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</a:rPr>
              <a:t>маслопресса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-остановить пресс, раскрыть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зеерную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камеру, удалить инородный предмет. Если срезание произошло из-за запрессовки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маслопресса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вследствие подачи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маслопресс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пережаренной мезги или подачи большого количества мезги, то следующий пуск после замены штифтов с включением обратного вращения шнекового вала.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4090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86403"/>
            <a:ext cx="10515600" cy="1325563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 отключении оборотного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водоснабжения: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120035"/>
            <a:ext cx="10277104" cy="301950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закрыть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основной вентиль на входящей гребенке пара;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все сбросные вентиля пара;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приоткрыть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байпасные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линии на конденсатоотводчиках технологического оборудования.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096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9031" y="1422029"/>
            <a:ext cx="10515600" cy="1325563"/>
          </a:xfrm>
        </p:spPr>
        <p:txBody>
          <a:bodyPr/>
          <a:lstStyle/>
          <a:p>
            <a:r>
              <a:rPr lang="ru-RU" dirty="0"/>
              <a:t>В случае внезапного отключения пара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9031" y="2747592"/>
            <a:ext cx="10515600" cy="4351338"/>
          </a:xfrm>
        </p:spPr>
        <p:txBody>
          <a:bodyPr/>
          <a:lstStyle/>
          <a:p>
            <a:r>
              <a:rPr lang="ru-RU" dirty="0" smtClean="0"/>
              <a:t>закрыть </a:t>
            </a:r>
            <a:r>
              <a:rPr lang="ru-RU" dirty="0"/>
              <a:t>клапан глухого пара и все клапаны острого пара, также закрыть и клапаны распределителя пара давлением 0,7 МПа;</a:t>
            </a:r>
          </a:p>
          <a:p>
            <a:r>
              <a:rPr lang="ru-RU" dirty="0" smtClean="0"/>
              <a:t>открыть </a:t>
            </a:r>
            <a:r>
              <a:rPr lang="ru-RU" dirty="0" err="1"/>
              <a:t>байпасную</a:t>
            </a:r>
            <a:r>
              <a:rPr lang="ru-RU" dirty="0"/>
              <a:t> линию на конденсатоотводчике главного парового распределителя</a:t>
            </a:r>
          </a:p>
        </p:txBody>
      </p:sp>
    </p:spTree>
    <p:extLst>
      <p:ext uri="{BB962C8B-B14F-4D97-AF65-F5344CB8AC3E}">
        <p14:creationId xmlns:p14="http://schemas.microsoft.com/office/powerpoint/2010/main" val="210563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067" y="112075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внезапного отключения электрического тока: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46317"/>
            <a:ext cx="10515600" cy="373064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прекратить подачу пара в цех;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клапаны для сброса давления с паровой гребенки в атмосферу;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немедленно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закрыть главный паровой клапан на главном паровом распределителе;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все сбросные вентиля пара;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закрыть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все клапаны острого пара;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открыть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байпасную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линию на конденсатоотводчике главного парового распределителя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460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879</Words>
  <Application>Microsoft Office PowerPoint</Application>
  <PresentationFormat>Произвольный</PresentationFormat>
  <Paragraphs>397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Типичные неисправности оборудования, причины и способы их устранения; моделирование аварийных ситуаций и алгоритм действий</vt:lpstr>
      <vt:lpstr>Типы аварийных ситуаций:</vt:lpstr>
      <vt:lpstr>Возможные инциденты и аварийные ситуации в работе оборудования и способы их ликвидации: </vt:lpstr>
      <vt:lpstr>Презентация PowerPoint</vt:lpstr>
      <vt:lpstr>Моделирование аварийных ситуаций и алгоритм действий:</vt:lpstr>
      <vt:lpstr>Презентация PowerPoint</vt:lpstr>
      <vt:lpstr>При отключении оборотного водоснабжения:</vt:lpstr>
      <vt:lpstr>В случае внезапного отключения пара </vt:lpstr>
      <vt:lpstr>В случае внезапного отключения электрического тока: </vt:lpstr>
      <vt:lpstr>Презентация PowerPoint</vt:lpstr>
      <vt:lpstr>Требования безопасности  при выполнении работ: </vt:lpstr>
      <vt:lpstr>Возможные неполадки, аварийные ситуации, способы их предупреждения и устранения в процессе кислотной гидратации </vt:lpstr>
      <vt:lpstr>Презентация PowerPoint</vt:lpstr>
      <vt:lpstr>Презентация PowerPoint</vt:lpstr>
      <vt:lpstr>Презентация PowerPoint</vt:lpstr>
      <vt:lpstr>Возможные неполадки, аварийные ситуации, способы их предупреждения и устранения в процессе в процессе отбеливания растительных масел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Типичные неисправности оборудования, причины и способы их устранения; моделирование аварийных ситуаций и алгоритм действий</dc:title>
  <dc:creator>Учетная запись Майкрософт</dc:creator>
  <cp:lastModifiedBy>Илюшка</cp:lastModifiedBy>
  <cp:revision>22</cp:revision>
  <dcterms:created xsi:type="dcterms:W3CDTF">2022-05-31T15:14:19Z</dcterms:created>
  <dcterms:modified xsi:type="dcterms:W3CDTF">2023-04-02T08:24:47Z</dcterms:modified>
</cp:coreProperties>
</file>