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0" r:id="rId5"/>
    <p:sldId id="273" r:id="rId6"/>
    <p:sldId id="280" r:id="rId7"/>
    <p:sldId id="274" r:id="rId8"/>
    <p:sldId id="261" r:id="rId9"/>
    <p:sldId id="275" r:id="rId10"/>
    <p:sldId id="278" r:id="rId11"/>
    <p:sldId id="276" r:id="rId12"/>
    <p:sldId id="277" r:id="rId13"/>
    <p:sldId id="279" r:id="rId14"/>
    <p:sldId id="259" r:id="rId15"/>
    <p:sldId id="262" r:id="rId16"/>
    <p:sldId id="263" r:id="rId17"/>
    <p:sldId id="264" r:id="rId18"/>
    <p:sldId id="267" r:id="rId19"/>
    <p:sldId id="272" r:id="rId20"/>
    <p:sldId id="281" r:id="rId21"/>
    <p:sldId id="265" r:id="rId22"/>
    <p:sldId id="269" r:id="rId23"/>
    <p:sldId id="271" r:id="rId24"/>
    <p:sldId id="270" r:id="rId25"/>
    <p:sldId id="266" r:id="rId26"/>
    <p:sldId id="268"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11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A34448B-3DC0-4839-9C09-42DC69BC03F6}" type="datetimeFigureOut">
              <a:rPr lang="ru-RU" smtClean="0"/>
              <a:t>16.01.2023</a:t>
            </a:fld>
            <a:endParaRPr lang="ru-RU"/>
          </a:p>
        </p:txBody>
      </p:sp>
      <p:sp>
        <p:nvSpPr>
          <p:cNvPr id="5" name="Footer Placeholder 4"/>
          <p:cNvSpPr>
            <a:spLocks noGrp="1"/>
          </p:cNvSpPr>
          <p:nvPr>
            <p:ph type="ftr" sz="quarter" idx="11"/>
          </p:nvPr>
        </p:nvSpPr>
        <p:spPr/>
        <p:txBody>
          <a:bodyPr/>
          <a:lstStyle/>
          <a:p>
            <a:endParaRPr lang="ru-RU"/>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3120E98E-77B1-4FC8-B92E-227630957003}" type="slidenum">
              <a:rPr lang="ru-RU" smtClean="0"/>
              <a:t>‹#›</a:t>
            </a:fld>
            <a:endParaRPr lang="ru-RU"/>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A34448B-3DC0-4839-9C09-42DC69BC03F6}" type="datetimeFigureOut">
              <a:rPr lang="ru-RU" smtClean="0"/>
              <a:t>16.01.2023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120E98E-77B1-4FC8-B92E-22763095700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A34448B-3DC0-4839-9C09-42DC69BC03F6}" type="datetimeFigureOut">
              <a:rPr lang="ru-RU" smtClean="0"/>
              <a:t>16.01.2023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120E98E-77B1-4FC8-B92E-227630957003}"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A34448B-3DC0-4839-9C09-42DC69BC03F6}" type="datetimeFigureOut">
              <a:rPr lang="ru-RU" smtClean="0"/>
              <a:t>16.01.2023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120E98E-77B1-4FC8-B92E-227630957003}"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A34448B-3DC0-4839-9C09-42DC69BC03F6}" type="datetimeFigureOut">
              <a:rPr lang="ru-RU" smtClean="0"/>
              <a:t>16.01.2023</a:t>
            </a:fld>
            <a:endParaRPr lang="ru-RU"/>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120E98E-77B1-4FC8-B92E-227630957003}" type="slidenum">
              <a:rPr lang="ru-RU" smtClean="0"/>
              <a:t>‹#›</a:t>
            </a:fld>
            <a:endParaRPr lang="ru-RU"/>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ru-RU" smtClean="0"/>
              <a:t>Образец заголовка</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A34448B-3DC0-4839-9C09-42DC69BC03F6}" type="datetimeFigureOut">
              <a:rPr lang="ru-RU" smtClean="0"/>
              <a:t>16.01.2023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120E98E-77B1-4FC8-B92E-227630957003}"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A34448B-3DC0-4839-9C09-42DC69BC03F6}" type="datetimeFigureOut">
              <a:rPr lang="ru-RU" smtClean="0"/>
              <a:t>16.01.2023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120E98E-77B1-4FC8-B92E-227630957003}"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5A34448B-3DC0-4839-9C09-42DC69BC03F6}" type="datetimeFigureOut">
              <a:rPr lang="ru-RU" smtClean="0"/>
              <a:t>16.01.2023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120E98E-77B1-4FC8-B92E-227630957003}"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5A34448B-3DC0-4839-9C09-42DC69BC03F6}" type="datetimeFigureOut">
              <a:rPr lang="ru-RU" smtClean="0"/>
              <a:t>16.01.2023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120E98E-77B1-4FC8-B92E-22763095700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A34448B-3DC0-4839-9C09-42DC69BC03F6}" type="datetimeFigureOut">
              <a:rPr lang="ru-RU" smtClean="0"/>
              <a:t>16.01.2023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120E98E-77B1-4FC8-B92E-227630957003}" type="slidenum">
              <a:rPr lang="ru-RU" smtClean="0"/>
              <a:t>‹#›</a:t>
            </a:fld>
            <a:endParaRPr lang="ru-RU"/>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5" name="Date Placeholder 4"/>
          <p:cNvSpPr>
            <a:spLocks noGrp="1"/>
          </p:cNvSpPr>
          <p:nvPr>
            <p:ph type="dt" sz="half" idx="10"/>
          </p:nvPr>
        </p:nvSpPr>
        <p:spPr/>
        <p:txBody>
          <a:bodyPr/>
          <a:lstStyle/>
          <a:p>
            <a:fld id="{5A34448B-3DC0-4839-9C09-42DC69BC03F6}" type="datetimeFigureOut">
              <a:rPr lang="ru-RU" smtClean="0"/>
              <a:t>16.01.2023</a:t>
            </a:fld>
            <a:endParaRPr lang="ru-RU"/>
          </a:p>
        </p:txBody>
      </p:sp>
      <p:sp>
        <p:nvSpPr>
          <p:cNvPr id="7" name="Slide Number Placeholder 6"/>
          <p:cNvSpPr>
            <a:spLocks noGrp="1"/>
          </p:cNvSpPr>
          <p:nvPr>
            <p:ph type="sldNum" sz="quarter" idx="12"/>
          </p:nvPr>
        </p:nvSpPr>
        <p:spPr/>
        <p:txBody>
          <a:bodyPr/>
          <a:lstStyle/>
          <a:p>
            <a:fld id="{3120E98E-77B1-4FC8-B92E-227630957003}" type="slidenum">
              <a:rPr lang="ru-RU" smtClean="0"/>
              <a:t>‹#›</a:t>
            </a:fld>
            <a:endParaRPr lang="ru-RU"/>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5A34448B-3DC0-4839-9C09-42DC69BC03F6}" type="datetimeFigureOut">
              <a:rPr lang="ru-RU" smtClean="0"/>
              <a:t>16.01.2023</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3120E98E-77B1-4FC8-B92E-227630957003}" type="slidenum">
              <a:rPr lang="ru-RU" smtClean="0"/>
              <a:t>‹#›</a:t>
            </a:fld>
            <a:endParaRPr lang="ru-RU"/>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67544" y="5013176"/>
            <a:ext cx="7772400" cy="914400"/>
          </a:xfrm>
        </p:spPr>
        <p:txBody>
          <a:bodyPr/>
          <a:lstStyle/>
          <a:p>
            <a:r>
              <a:rPr lang="ru-RU" dirty="0">
                <a:solidFill>
                  <a:srgbClr val="002060"/>
                </a:solidFill>
                <a:latin typeface="Arial Black" pitchFamily="34" charset="0"/>
              </a:rPr>
              <a:t>Преподаватель ФБПОУ ОО СПК </a:t>
            </a:r>
            <a:r>
              <a:rPr lang="ru-RU" dirty="0" err="1">
                <a:solidFill>
                  <a:srgbClr val="002060"/>
                </a:solidFill>
                <a:latin typeface="Arial Black" pitchFamily="34" charset="0"/>
              </a:rPr>
              <a:t>р.п</a:t>
            </a:r>
            <a:r>
              <a:rPr lang="ru-RU" dirty="0">
                <a:solidFill>
                  <a:srgbClr val="002060"/>
                </a:solidFill>
                <a:latin typeface="Arial Black" pitchFamily="34" charset="0"/>
              </a:rPr>
              <a:t>. Таврическое </a:t>
            </a:r>
            <a:r>
              <a:rPr lang="ru-RU" dirty="0" err="1">
                <a:solidFill>
                  <a:srgbClr val="002060"/>
                </a:solidFill>
                <a:latin typeface="Arial Black" pitchFamily="34" charset="0"/>
              </a:rPr>
              <a:t>Бачева</a:t>
            </a:r>
            <a:r>
              <a:rPr lang="ru-RU" dirty="0">
                <a:solidFill>
                  <a:srgbClr val="002060"/>
                </a:solidFill>
                <a:latin typeface="Arial Black" pitchFamily="34" charset="0"/>
              </a:rPr>
              <a:t> Е.В.</a:t>
            </a:r>
          </a:p>
          <a:p>
            <a:endParaRPr lang="ru-RU" dirty="0"/>
          </a:p>
        </p:txBody>
      </p:sp>
      <p:sp>
        <p:nvSpPr>
          <p:cNvPr id="2" name="Заголовок 1"/>
          <p:cNvSpPr>
            <a:spLocks noGrp="1"/>
          </p:cNvSpPr>
          <p:nvPr>
            <p:ph type="ctrTitle"/>
          </p:nvPr>
        </p:nvSpPr>
        <p:spPr/>
        <p:txBody>
          <a:bodyPr>
            <a:normAutofit fontScale="90000"/>
          </a:bodyPr>
          <a:lstStyle/>
          <a:p>
            <a:r>
              <a:rPr lang="ru-RU" sz="2800" b="1" dirty="0" smtClean="0">
                <a:solidFill>
                  <a:srgbClr val="FF0000"/>
                </a:solidFill>
              </a:rPr>
              <a:t>Общие требования к растворителям. Определение качественных показателей растворителя. Средства измерения и вспомогательное оборудование</a:t>
            </a:r>
            <a:endParaRPr lang="ru-RU" sz="2800" b="1" dirty="0">
              <a:solidFill>
                <a:srgbClr val="FF0000"/>
              </a:solidFill>
            </a:endParaRPr>
          </a:p>
        </p:txBody>
      </p:sp>
    </p:spTree>
    <p:extLst>
      <p:ext uri="{BB962C8B-B14F-4D97-AF65-F5344CB8AC3E}">
        <p14:creationId xmlns:p14="http://schemas.microsoft.com/office/powerpoint/2010/main" val="423537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Определение качественных показателей растворителя</a:t>
            </a:r>
          </a:p>
        </p:txBody>
      </p:sp>
      <p:sp>
        <p:nvSpPr>
          <p:cNvPr id="3" name="Объект 2"/>
          <p:cNvSpPr>
            <a:spLocks noGrp="1"/>
          </p:cNvSpPr>
          <p:nvPr>
            <p:ph idx="1"/>
          </p:nvPr>
        </p:nvSpPr>
        <p:spPr/>
        <p:txBody>
          <a:bodyPr/>
          <a:lstStyle/>
          <a:p>
            <a:pPr marL="114300" indent="0" algn="ctr">
              <a:buNone/>
            </a:pPr>
            <a:r>
              <a:rPr lang="ru-RU" dirty="0">
                <a:solidFill>
                  <a:srgbClr val="FF0000"/>
                </a:solidFill>
                <a:latin typeface="Times New Roman" panose="02020603050405020304" pitchFamily="18" charset="0"/>
                <a:cs typeface="Times New Roman" panose="02020603050405020304" pitchFamily="18" charset="0"/>
              </a:rPr>
              <a:t>Определение в растворителе водорастворимых кислот и щелочей </a:t>
            </a:r>
          </a:p>
          <a:p>
            <a:pPr marL="114300" indent="0" algn="just">
              <a:buNone/>
            </a:pPr>
            <a:r>
              <a:rPr lang="ru-RU" dirty="0">
                <a:solidFill>
                  <a:schemeClr val="tx1"/>
                </a:solidFill>
                <a:latin typeface="Times New Roman" panose="02020603050405020304" pitchFamily="18" charset="0"/>
                <a:cs typeface="Times New Roman" panose="02020603050405020304" pitchFamily="18" charset="0"/>
              </a:rPr>
              <a:t>Используемый в </a:t>
            </a:r>
            <a:r>
              <a:rPr lang="ru-RU" dirty="0" err="1">
                <a:solidFill>
                  <a:schemeClr val="tx1"/>
                </a:solidFill>
                <a:latin typeface="Times New Roman" panose="02020603050405020304" pitchFamily="18" charset="0"/>
                <a:cs typeface="Times New Roman" panose="02020603050405020304" pitchFamily="18" charset="0"/>
              </a:rPr>
              <a:t>маслоэкстрактном</a:t>
            </a:r>
            <a:r>
              <a:rPr lang="ru-RU" dirty="0">
                <a:solidFill>
                  <a:schemeClr val="tx1"/>
                </a:solidFill>
                <a:latin typeface="Times New Roman" panose="02020603050405020304" pitchFamily="18" charset="0"/>
                <a:cs typeface="Times New Roman" panose="02020603050405020304" pitchFamily="18" charset="0"/>
              </a:rPr>
              <a:t> производстве растворитель должен быть нейтральным, в нем должны отсутствовать водорастворимые кислоты и щелочи, которые могут вызвать коррозию аппаратуры экстракционного цеха. Определение наличия водорастворимых кислот и щелочей основано на извлечении их водой из растворителя и качественном определении с помощью соответствующих индикаторов.</a:t>
            </a:r>
          </a:p>
          <a:p>
            <a:endParaRPr lang="ru-RU" dirty="0"/>
          </a:p>
        </p:txBody>
      </p:sp>
    </p:spTree>
    <p:extLst>
      <p:ext uri="{BB962C8B-B14F-4D97-AF65-F5344CB8AC3E}">
        <p14:creationId xmlns:p14="http://schemas.microsoft.com/office/powerpoint/2010/main" val="9951616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Определение качественных показателей растворителя</a:t>
            </a:r>
          </a:p>
        </p:txBody>
      </p:sp>
      <p:sp>
        <p:nvSpPr>
          <p:cNvPr id="3" name="Объект 2"/>
          <p:cNvSpPr>
            <a:spLocks noGrp="1"/>
          </p:cNvSpPr>
          <p:nvPr>
            <p:ph idx="1"/>
          </p:nvPr>
        </p:nvSpPr>
        <p:spPr/>
        <p:txBody>
          <a:bodyPr>
            <a:normAutofit lnSpcReduction="10000"/>
          </a:bodyPr>
          <a:lstStyle/>
          <a:p>
            <a:pPr marL="114300" indent="0" algn="just">
              <a:buNone/>
            </a:pPr>
            <a:r>
              <a:rPr lang="ru-RU" dirty="0" smtClean="0">
                <a:latin typeface="Times New Roman" panose="02020603050405020304" pitchFamily="18" charset="0"/>
                <a:cs typeface="Times New Roman" panose="02020603050405020304" pitchFamily="18" charset="0"/>
              </a:rPr>
              <a:t>       В делительную воронку наливают по 50 </a:t>
            </a:r>
            <a:r>
              <a:rPr lang="ru-RU" dirty="0" err="1" smtClean="0">
                <a:latin typeface="Times New Roman" panose="02020603050405020304" pitchFamily="18" charset="0"/>
                <a:cs typeface="Times New Roman" panose="02020603050405020304" pitchFamily="18" charset="0"/>
              </a:rPr>
              <a:t>см.куб</a:t>
            </a:r>
            <a:r>
              <a:rPr lang="ru-RU" dirty="0" smtClean="0">
                <a:latin typeface="Times New Roman" panose="02020603050405020304" pitchFamily="18" charset="0"/>
                <a:cs typeface="Times New Roman" panose="02020603050405020304" pitchFamily="18" charset="0"/>
              </a:rPr>
              <a:t> растворителя и дистиллированной воды, перемешивают и дают отстояться. Затем наливают в две пробирки. В одну из них добавляют </a:t>
            </a:r>
            <a:r>
              <a:rPr lang="ru-RU" b="1" dirty="0" smtClean="0">
                <a:latin typeface="Times New Roman" panose="02020603050405020304" pitchFamily="18" charset="0"/>
                <a:cs typeface="Times New Roman" panose="02020603050405020304" pitchFamily="18" charset="0"/>
              </a:rPr>
              <a:t>две капли водного раствора метилового оранжевого</a:t>
            </a:r>
            <a:r>
              <a:rPr lang="ru-RU" dirty="0" smtClean="0">
                <a:latin typeface="Times New Roman" panose="02020603050405020304" pitchFamily="18" charset="0"/>
                <a:cs typeface="Times New Roman" panose="02020603050405020304" pitchFamily="18" charset="0"/>
              </a:rPr>
              <a:t> и сравнивают цвет с чистой дистиллированной водой. Окрашивание водной вытяжки в розовый цвет указывает на наличие водорастворимых кислот.</a:t>
            </a:r>
          </a:p>
          <a:p>
            <a:pPr marL="114300" indent="0" algn="just">
              <a:buNone/>
            </a:pPr>
            <a:r>
              <a:rPr lang="ru-RU" dirty="0" smtClean="0">
                <a:latin typeface="Times New Roman" panose="02020603050405020304" pitchFamily="18" charset="0"/>
                <a:cs typeface="Times New Roman" panose="02020603050405020304" pitchFamily="18" charset="0"/>
              </a:rPr>
              <a:t>      Во вторую пробирку капают </a:t>
            </a:r>
            <a:r>
              <a:rPr lang="ru-RU" b="1" dirty="0" smtClean="0">
                <a:latin typeface="Times New Roman" panose="02020603050405020304" pitchFamily="18" charset="0"/>
                <a:cs typeface="Times New Roman" panose="02020603050405020304" pitchFamily="18" charset="0"/>
              </a:rPr>
              <a:t>три капли спиртовой раствор фенолфталеина.</a:t>
            </a:r>
            <a:r>
              <a:rPr lang="ru-RU" dirty="0" smtClean="0">
                <a:latin typeface="Times New Roman" panose="02020603050405020304" pitchFamily="18" charset="0"/>
                <a:cs typeface="Times New Roman" panose="02020603050405020304" pitchFamily="18" charset="0"/>
              </a:rPr>
              <a:t> Окрашивание раствора указывает на наличие в растворителе гидроксидов.</a:t>
            </a:r>
          </a:p>
          <a:p>
            <a:pPr marL="114300" indent="0" algn="just">
              <a:buNone/>
            </a:pPr>
            <a:r>
              <a:rPr lang="ru-RU" dirty="0" smtClean="0">
                <a:latin typeface="Times New Roman" panose="02020603050405020304" pitchFamily="18" charset="0"/>
                <a:cs typeface="Times New Roman" panose="02020603050405020304" pitchFamily="18" charset="0"/>
              </a:rPr>
              <a:t>     Отсутствие окрашивания при добавлении индикаторов говорит о нейтральной среде растворителя</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39902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Определение качественных показателей растворителя</a:t>
            </a:r>
          </a:p>
        </p:txBody>
      </p:sp>
      <p:sp>
        <p:nvSpPr>
          <p:cNvPr id="3" name="Объект 2"/>
          <p:cNvSpPr>
            <a:spLocks noGrp="1"/>
          </p:cNvSpPr>
          <p:nvPr>
            <p:ph idx="1"/>
          </p:nvPr>
        </p:nvSpPr>
        <p:spPr/>
        <p:txBody>
          <a:bodyPr/>
          <a:lstStyle/>
          <a:p>
            <a:pPr marL="114300" indent="0" algn="ctr">
              <a:buNone/>
            </a:pPr>
            <a:r>
              <a:rPr lang="ru-RU" dirty="0" smtClean="0">
                <a:solidFill>
                  <a:srgbClr val="FF0000"/>
                </a:solidFill>
                <a:latin typeface="Times New Roman" panose="02020603050405020304" pitchFamily="18" charset="0"/>
                <a:cs typeface="Times New Roman" panose="02020603050405020304" pitchFamily="18" charset="0"/>
              </a:rPr>
              <a:t>Определение присутствия воды в растворителе</a:t>
            </a:r>
          </a:p>
          <a:p>
            <a:pPr marL="114300" indent="0" algn="just">
              <a:buNone/>
            </a:pPr>
            <a:r>
              <a:rPr lang="ru-RU" dirty="0" smtClean="0">
                <a:latin typeface="Times New Roman" panose="02020603050405020304" pitchFamily="18" charset="0"/>
                <a:cs typeface="Times New Roman" panose="02020603050405020304" pitchFamily="18" charset="0"/>
              </a:rPr>
              <a:t>    Присутствие воды устанавливается визуально. Для этого в колбу наливают около 100 </a:t>
            </a:r>
            <a:r>
              <a:rPr lang="ru-RU" dirty="0" err="1" smtClean="0">
                <a:latin typeface="Times New Roman" panose="02020603050405020304" pitchFamily="18" charset="0"/>
                <a:cs typeface="Times New Roman" panose="02020603050405020304" pitchFamily="18" charset="0"/>
              </a:rPr>
              <a:t>см.куб</a:t>
            </a:r>
            <a:r>
              <a:rPr lang="ru-RU" dirty="0" smtClean="0">
                <a:latin typeface="Times New Roman" panose="02020603050405020304" pitchFamily="18" charset="0"/>
                <a:cs typeface="Times New Roman" panose="02020603050405020304" pitchFamily="18" charset="0"/>
              </a:rPr>
              <a:t>. оборотного растворителя и оставляют пробу в покое на несколько минут. </a:t>
            </a:r>
          </a:p>
          <a:p>
            <a:pPr marL="114300" indent="0" algn="just">
              <a:buNone/>
            </a:pP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Наличие двух слоев жидкости в пробе (вода устанавливается в нижней части пробирки) указывает на присутствие воды в растворителе.</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93295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b="1" dirty="0">
                <a:latin typeface="Times New Roman" pitchFamily="18" charset="0"/>
                <a:cs typeface="Times New Roman" pitchFamily="18" charset="0"/>
              </a:rPr>
              <a:t>Стандартный метод определения бромных </a:t>
            </a:r>
            <a:r>
              <a:rPr lang="ru-RU" sz="2400" b="1" dirty="0" smtClean="0">
                <a:latin typeface="Times New Roman" pitchFamily="18" charset="0"/>
                <a:cs typeface="Times New Roman" pitchFamily="18" charset="0"/>
              </a:rPr>
              <a:t>чисел (массовая доля непредельных углеводородов) </a:t>
            </a:r>
            <a:r>
              <a:rPr lang="ru-RU" sz="2400" b="1" dirty="0">
                <a:latin typeface="Times New Roman" pitchFamily="18" charset="0"/>
                <a:cs typeface="Times New Roman" pitchFamily="18" charset="0"/>
              </a:rPr>
              <a:t>— ГОСТ 8997—59</a:t>
            </a:r>
            <a:endParaRPr lang="ru-RU" sz="2400" b="1" dirty="0"/>
          </a:p>
        </p:txBody>
      </p:sp>
      <p:sp>
        <p:nvSpPr>
          <p:cNvPr id="3" name="Объект 2"/>
          <p:cNvSpPr>
            <a:spLocks noGrp="1"/>
          </p:cNvSpPr>
          <p:nvPr>
            <p:ph idx="1"/>
          </p:nvPr>
        </p:nvSpPr>
        <p:spPr/>
        <p:txBody>
          <a:bodyPr/>
          <a:lstStyle/>
          <a:p>
            <a:pPr marL="114300" indent="0" algn="just">
              <a:buNone/>
            </a:pPr>
            <a:r>
              <a:rPr lang="ru-RU" dirty="0">
                <a:latin typeface="Times New Roman" pitchFamily="18" charset="0"/>
                <a:cs typeface="Times New Roman" pitchFamily="18" charset="0"/>
              </a:rPr>
              <a:t>П</a:t>
            </a:r>
            <a:r>
              <a:rPr lang="ru-RU" dirty="0" smtClean="0">
                <a:latin typeface="Times New Roman" pitchFamily="18" charset="0"/>
                <a:cs typeface="Times New Roman" pitchFamily="18" charset="0"/>
              </a:rPr>
              <a:t>редназначенный </a:t>
            </a:r>
            <a:r>
              <a:rPr lang="ru-RU" dirty="0">
                <a:latin typeface="Times New Roman" pitchFamily="18" charset="0"/>
                <a:cs typeface="Times New Roman" pitchFamily="18" charset="0"/>
              </a:rPr>
              <a:t>для </a:t>
            </a:r>
            <a:r>
              <a:rPr lang="ru-RU" dirty="0" smtClean="0">
                <a:latin typeface="Times New Roman" pitchFamily="18" charset="0"/>
                <a:cs typeface="Times New Roman" pitchFamily="18" charset="0"/>
              </a:rPr>
              <a:t>топлива, </a:t>
            </a:r>
            <a:r>
              <a:rPr lang="ru-RU" dirty="0">
                <a:latin typeface="Times New Roman" pitchFamily="18" charset="0"/>
                <a:cs typeface="Times New Roman" pitchFamily="18" charset="0"/>
              </a:rPr>
              <a:t>основан на взаимодействии непредельных углеводородов топлива (растворенного в кислом смешанном растворителе) с бромом и автоматическом электролитическом титровании бромид-</a:t>
            </a:r>
            <a:r>
              <a:rPr lang="ru-RU" dirty="0" err="1">
                <a:latin typeface="Times New Roman" pitchFamily="18" charset="0"/>
                <a:cs typeface="Times New Roman" pitchFamily="18" charset="0"/>
              </a:rPr>
              <a:t>броматом</a:t>
            </a:r>
            <a:r>
              <a:rPr lang="ru-RU" dirty="0">
                <a:latin typeface="Times New Roman" pitchFamily="18" charset="0"/>
                <a:cs typeface="Times New Roman" pitchFamily="18" charset="0"/>
              </a:rPr>
              <a:t>. По количеству раствора бромид-</a:t>
            </a:r>
            <a:r>
              <a:rPr lang="ru-RU" dirty="0" err="1">
                <a:latin typeface="Times New Roman" pitchFamily="18" charset="0"/>
                <a:cs typeface="Times New Roman" pitchFamily="18" charset="0"/>
              </a:rPr>
              <a:t>бромата</a:t>
            </a:r>
            <a:r>
              <a:rPr lang="ru-RU" dirty="0">
                <a:latin typeface="Times New Roman" pitchFamily="18" charset="0"/>
                <a:cs typeface="Times New Roman" pitchFamily="18" charset="0"/>
              </a:rPr>
              <a:t>, пошедшего на титрование, вычисляют бромное число топлива в г/100 г. </a:t>
            </a:r>
          </a:p>
        </p:txBody>
      </p:sp>
    </p:spTree>
    <p:extLst>
      <p:ext uri="{BB962C8B-B14F-4D97-AF65-F5344CB8AC3E}">
        <p14:creationId xmlns:p14="http://schemas.microsoft.com/office/powerpoint/2010/main" val="32766408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a:latin typeface="Times New Roman" pitchFamily="18" charset="0"/>
                <a:cs typeface="Times New Roman" pitchFamily="18" charset="0"/>
              </a:rPr>
              <a:t>ХАРАКТЕРИСТИКА ПРОМЫШЛЕННЫХ РАСТВОРИТЕЛЕЙ ДЛЯ ЭКСТРАКЦИИ РАСТИТЕЛЬНЫХ МАСЕЛ</a:t>
            </a:r>
          </a:p>
        </p:txBody>
      </p:sp>
      <p:sp>
        <p:nvSpPr>
          <p:cNvPr id="3" name="Объект 2"/>
          <p:cNvSpPr>
            <a:spLocks noGrp="1"/>
          </p:cNvSpPr>
          <p:nvPr>
            <p:ph idx="1"/>
          </p:nvPr>
        </p:nvSpPr>
        <p:spPr/>
        <p:txBody>
          <a:bodyPr>
            <a:normAutofit/>
          </a:bodyPr>
          <a:lstStyle/>
          <a:p>
            <a:pPr marL="114300" indent="0" algn="ctr">
              <a:buNone/>
            </a:pPr>
            <a:r>
              <a:rPr lang="ru-RU" sz="2800" dirty="0">
                <a:latin typeface="Times New Roman" pitchFamily="18" charset="0"/>
                <a:cs typeface="Times New Roman" pitchFamily="18" charset="0"/>
              </a:rPr>
              <a:t>Для экстракции растительных масел могут использоваться: </a:t>
            </a:r>
            <a:endParaRPr lang="ru-RU" sz="2800" dirty="0" smtClean="0">
              <a:latin typeface="Times New Roman" pitchFamily="18" charset="0"/>
              <a:cs typeface="Times New Roman" pitchFamily="18" charset="0"/>
            </a:endParaRPr>
          </a:p>
          <a:p>
            <a:pPr marL="114300" indent="0">
              <a:buNone/>
            </a:pP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алифатические углеводороды; </a:t>
            </a:r>
            <a:endParaRPr lang="ru-RU" sz="2800" dirty="0" smtClean="0">
              <a:latin typeface="Times New Roman" pitchFamily="18" charset="0"/>
              <a:cs typeface="Times New Roman" pitchFamily="18" charset="0"/>
            </a:endParaRPr>
          </a:p>
          <a:p>
            <a:pPr marL="114300" indent="0">
              <a:buNone/>
            </a:pP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хлорпроизводные алифатических углеводородов</a:t>
            </a:r>
            <a:r>
              <a:rPr lang="ru-RU" sz="2800" dirty="0" smtClean="0">
                <a:latin typeface="Times New Roman" pitchFamily="18" charset="0"/>
                <a:cs typeface="Times New Roman" pitchFamily="18" charset="0"/>
              </a:rPr>
              <a:t>;</a:t>
            </a:r>
          </a:p>
          <a:p>
            <a:pPr marL="114300" indent="0">
              <a:buNone/>
            </a:pPr>
            <a:r>
              <a:rPr lang="ru-RU" sz="2800" dirty="0">
                <a:latin typeface="Times New Roman" pitchFamily="18" charset="0"/>
                <a:cs typeface="Times New Roman" pitchFamily="18" charset="0"/>
              </a:rPr>
              <a:t>• ароматические углеводороды; </a:t>
            </a:r>
            <a:endParaRPr lang="ru-RU" sz="2800" dirty="0" smtClean="0">
              <a:latin typeface="Times New Roman" pitchFamily="18" charset="0"/>
              <a:cs typeface="Times New Roman" pitchFamily="18" charset="0"/>
            </a:endParaRPr>
          </a:p>
          <a:p>
            <a:pPr marL="114300" indent="0">
              <a:buNone/>
            </a:pP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алифатические кетоны и спирты. </a:t>
            </a:r>
          </a:p>
        </p:txBody>
      </p:sp>
    </p:spTree>
    <p:extLst>
      <p:ext uri="{BB962C8B-B14F-4D97-AF65-F5344CB8AC3E}">
        <p14:creationId xmlns:p14="http://schemas.microsoft.com/office/powerpoint/2010/main" val="30948919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недостаток </a:t>
            </a:r>
            <a:r>
              <a:rPr lang="ru-RU" dirty="0" smtClean="0"/>
              <a:t> бензина </a:t>
            </a:r>
            <a:endParaRPr lang="ru-RU" dirty="0"/>
          </a:p>
        </p:txBody>
      </p:sp>
      <p:sp>
        <p:nvSpPr>
          <p:cNvPr id="3" name="Объект 2"/>
          <p:cNvSpPr>
            <a:spLocks noGrp="1"/>
          </p:cNvSpPr>
          <p:nvPr>
            <p:ph idx="1"/>
          </p:nvPr>
        </p:nvSpPr>
        <p:spPr/>
        <p:txBody>
          <a:bodyPr>
            <a:normAutofit fontScale="92500" lnSpcReduction="10000"/>
          </a:bodyPr>
          <a:lstStyle/>
          <a:p>
            <a:r>
              <a:rPr lang="ru-RU" dirty="0">
                <a:solidFill>
                  <a:srgbClr val="FF0000"/>
                </a:solidFill>
                <a:latin typeface="Times New Roman" panose="02020603050405020304" pitchFamily="18" charset="0"/>
                <a:cs typeface="Times New Roman" panose="02020603050405020304" pitchFamily="18" charset="0"/>
              </a:rPr>
              <a:t>легкая воспламеняемость </a:t>
            </a:r>
            <a:endParaRPr lang="ru-RU" dirty="0" smtClean="0">
              <a:solidFill>
                <a:srgbClr val="FF0000"/>
              </a:solidFill>
              <a:latin typeface="Times New Roman" panose="02020603050405020304" pitchFamily="18" charset="0"/>
              <a:cs typeface="Times New Roman" panose="02020603050405020304" pitchFamily="18" charset="0"/>
            </a:endParaRPr>
          </a:p>
          <a:p>
            <a:r>
              <a:rPr lang="ru-RU" dirty="0" smtClean="0">
                <a:solidFill>
                  <a:srgbClr val="FF0000"/>
                </a:solidFill>
                <a:latin typeface="Times New Roman" panose="02020603050405020304" pitchFamily="18" charset="0"/>
                <a:cs typeface="Times New Roman" panose="02020603050405020304" pitchFamily="18" charset="0"/>
              </a:rPr>
              <a:t> </a:t>
            </a:r>
            <a:r>
              <a:rPr lang="ru-RU" dirty="0">
                <a:solidFill>
                  <a:srgbClr val="FF0000"/>
                </a:solidFill>
                <a:latin typeface="Times New Roman" panose="02020603050405020304" pitchFamily="18" charset="0"/>
                <a:cs typeface="Times New Roman" panose="02020603050405020304" pitchFamily="18" charset="0"/>
              </a:rPr>
              <a:t>способность образовывать с воздухом взрывоопасные смеси</a:t>
            </a:r>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pPr marL="114300" indent="0">
              <a:buNone/>
            </a:pPr>
            <a:r>
              <a:rPr lang="ru-RU" dirty="0" smtClean="0">
                <a:latin typeface="Times New Roman" panose="02020603050405020304" pitchFamily="18" charset="0"/>
                <a:cs typeface="Times New Roman" panose="02020603050405020304" pitchFamily="18" charset="0"/>
              </a:rPr>
              <a:t>           Воспламенение </a:t>
            </a:r>
            <a:r>
              <a:rPr lang="ru-RU" dirty="0">
                <a:latin typeface="Times New Roman" panose="02020603050405020304" pitchFamily="18" charset="0"/>
                <a:cs typeface="Times New Roman" panose="02020603050405020304" pitchFamily="18" charset="0"/>
              </a:rPr>
              <a:t>может произойти при температуре 260–270 °С от искры или нагретого до этой температуры предмета, например, от соприкосновения с неизолированным паропроводом. Именно это ограничивает температуру технологического пара, используемого при экстракции, которая должна быть не выше 220 °С.</a:t>
            </a:r>
          </a:p>
          <a:p>
            <a:pPr marL="114300" indent="0">
              <a:buNone/>
            </a:pPr>
            <a:r>
              <a:rPr lang="ru-RU" dirty="0" smtClean="0">
                <a:latin typeface="Times New Roman" panose="02020603050405020304" pitchFamily="18" charset="0"/>
                <a:cs typeface="Times New Roman" panose="02020603050405020304" pitchFamily="18" charset="0"/>
              </a:rPr>
              <a:t>            Пары </a:t>
            </a:r>
            <a:r>
              <a:rPr lang="ru-RU" dirty="0">
                <a:latin typeface="Times New Roman" panose="02020603050405020304" pitchFamily="18" charset="0"/>
                <a:cs typeface="Times New Roman" panose="02020603050405020304" pitchFamily="18" charset="0"/>
              </a:rPr>
              <a:t>бензина тяжелее воздуха в 2,7 раза и располагаются внизу, скапливаясь в ямах, каналах для труб, приямках для норий, шнеков и т. д., что требует их постоянной вентиляции.</a:t>
            </a:r>
          </a:p>
          <a:p>
            <a:endParaRPr lang="ru-RU" dirty="0"/>
          </a:p>
        </p:txBody>
      </p:sp>
    </p:spTree>
    <p:extLst>
      <p:ext uri="{BB962C8B-B14F-4D97-AF65-F5344CB8AC3E}">
        <p14:creationId xmlns:p14="http://schemas.microsoft.com/office/powerpoint/2010/main" val="11114151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lnSpcReduction="10000"/>
          </a:bodyPr>
          <a:lstStyle/>
          <a:p>
            <a:pPr marL="114300" indent="0" algn="just">
              <a:buNone/>
            </a:pPr>
            <a:r>
              <a:rPr lang="ru-RU" dirty="0" smtClean="0">
                <a:latin typeface="Times New Roman" panose="02020603050405020304" pitchFamily="18" charset="0"/>
                <a:cs typeface="Times New Roman" panose="02020603050405020304" pitchFamily="18" charset="0"/>
              </a:rPr>
              <a:t>            Бензин </a:t>
            </a:r>
            <a:r>
              <a:rPr lang="ru-RU" dirty="0">
                <a:latin typeface="Times New Roman" panose="02020603050405020304" pitchFamily="18" charset="0"/>
                <a:cs typeface="Times New Roman" panose="02020603050405020304" pitchFamily="18" charset="0"/>
              </a:rPr>
              <a:t>оказывает токсическое действие на организм человека, поражая, главным образом, нервную систему. Продолжительное вдыхание паров бензина вызывает головокружение, головную боль вплоть до потери сознания. Более тяжелые фракции бензина действуют сильнее, чем легкие. Присутствие в бензине ароматических углеводородов (бензола, толуола) усиливает его токсичность. Отравлению легче подвергаются в теплое время года, чем в холодное.</a:t>
            </a:r>
          </a:p>
          <a:p>
            <a:pPr marL="114300" indent="0" algn="just">
              <a:buNone/>
            </a:pPr>
            <a:r>
              <a:rPr lang="ru-RU" dirty="0" smtClean="0">
                <a:latin typeface="Times New Roman" panose="02020603050405020304" pitchFamily="18" charset="0"/>
                <a:cs typeface="Times New Roman" panose="02020603050405020304" pitchFamily="18" charset="0"/>
              </a:rPr>
              <a:t>          Острые </a:t>
            </a:r>
            <a:r>
              <a:rPr lang="ru-RU" dirty="0">
                <a:latin typeface="Times New Roman" panose="02020603050405020304" pitchFamily="18" charset="0"/>
                <a:cs typeface="Times New Roman" panose="02020603050405020304" pitchFamily="18" charset="0"/>
              </a:rPr>
              <a:t>несистематические отравления быстро и бесследно проходят при выходе пострадавшего на свежий воздух или при вдыхании кислорода.</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35648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нормам законодательства по охране труда</a:t>
            </a:r>
          </a:p>
        </p:txBody>
      </p:sp>
      <p:sp>
        <p:nvSpPr>
          <p:cNvPr id="3" name="Объект 2"/>
          <p:cNvSpPr>
            <a:spLocks noGrp="1"/>
          </p:cNvSpPr>
          <p:nvPr>
            <p:ph idx="1"/>
          </p:nvPr>
        </p:nvSpPr>
        <p:spPr/>
        <p:txBody>
          <a:bodyPr>
            <a:normAutofit fontScale="92500"/>
          </a:bodyPr>
          <a:lstStyle/>
          <a:p>
            <a:pPr marL="114300" indent="0" algn="just">
              <a:buNone/>
            </a:pPr>
            <a:r>
              <a:rPr lang="ru-RU" dirty="0" smtClean="0"/>
              <a:t>    </a:t>
            </a:r>
            <a:r>
              <a:rPr lang="ru-RU" dirty="0" smtClean="0">
                <a:latin typeface="Times New Roman" panose="02020603050405020304" pitchFamily="18" charset="0"/>
                <a:cs typeface="Times New Roman" panose="02020603050405020304" pitchFamily="18" charset="0"/>
              </a:rPr>
              <a:t>По </a:t>
            </a:r>
            <a:r>
              <a:rPr lang="ru-RU" dirty="0">
                <a:latin typeface="Times New Roman" panose="02020603050405020304" pitchFamily="18" charset="0"/>
                <a:cs typeface="Times New Roman" panose="02020603050405020304" pitchFamily="18" charset="0"/>
              </a:rPr>
              <a:t>действующим в России нормам законодательства по охране труда, содержание паров бензина в рабочих помещениях не должно превышать </a:t>
            </a:r>
            <a:r>
              <a:rPr lang="ru-RU" dirty="0">
                <a:solidFill>
                  <a:srgbClr val="FF0000"/>
                </a:solidFill>
                <a:latin typeface="Times New Roman" panose="02020603050405020304" pitchFamily="18" charset="0"/>
                <a:cs typeface="Times New Roman" panose="02020603050405020304" pitchFamily="18" charset="0"/>
              </a:rPr>
              <a:t>100 мг на 1 м</a:t>
            </a:r>
            <a:r>
              <a:rPr lang="ru-RU" baseline="30000" dirty="0">
                <a:solidFill>
                  <a:srgbClr val="FF0000"/>
                </a:solidFill>
                <a:latin typeface="Times New Roman" panose="02020603050405020304" pitchFamily="18" charset="0"/>
                <a:cs typeface="Times New Roman" panose="02020603050405020304" pitchFamily="18" charset="0"/>
              </a:rPr>
              <a:t>3</a:t>
            </a:r>
            <a:r>
              <a:rPr lang="ru-RU" dirty="0">
                <a:solidFill>
                  <a:srgbClr val="FF0000"/>
                </a:solidFill>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воздуха. Для соблюдения этих норм в экстракционных цехах устанавливается усиленная приточно-вытяжная вентиляция. Особенно интенсивно путем устройства локальных отсосов </a:t>
            </a:r>
            <a:r>
              <a:rPr lang="ru-RU" dirty="0" err="1">
                <a:latin typeface="Times New Roman" panose="02020603050405020304" pitchFamily="18" charset="0"/>
                <a:cs typeface="Times New Roman" panose="02020603050405020304" pitchFamily="18" charset="0"/>
              </a:rPr>
              <a:t>аспирируются</a:t>
            </a:r>
            <a:r>
              <a:rPr lang="ru-RU" dirty="0">
                <a:latin typeface="Times New Roman" panose="02020603050405020304" pitchFamily="18" charset="0"/>
                <a:cs typeface="Times New Roman" panose="02020603050405020304" pitchFamily="18" charset="0"/>
              </a:rPr>
              <a:t> места, где возможно большое выделение и скопление паров бензина.</a:t>
            </a:r>
          </a:p>
          <a:p>
            <a:pPr marL="114300" indent="0" algn="just">
              <a:buNone/>
            </a:pPr>
            <a:r>
              <a:rPr lang="ru-RU" dirty="0" smtClean="0">
                <a:latin typeface="Times New Roman" panose="02020603050405020304" pitchFamily="18" charset="0"/>
                <a:cs typeface="Times New Roman" panose="02020603050405020304" pitchFamily="18" charset="0"/>
              </a:rPr>
              <a:t>      В </a:t>
            </a:r>
            <a:r>
              <a:rPr lang="ru-RU" dirty="0">
                <a:latin typeface="Times New Roman" panose="02020603050405020304" pitchFamily="18" charset="0"/>
                <a:cs typeface="Times New Roman" panose="02020603050405020304" pitchFamily="18" charset="0"/>
              </a:rPr>
              <a:t>случае воспламенения бензина в качестве местных средств для локализации небольших очагов воспламенения используется насыщенный пар из автоматической системы пожаротушения. Для тушения загоревшегося бензина используют также </a:t>
            </a:r>
            <a:r>
              <a:rPr lang="ru-RU" dirty="0" err="1">
                <a:latin typeface="Times New Roman" panose="02020603050405020304" pitchFamily="18" charset="0"/>
                <a:cs typeface="Times New Roman" panose="02020603050405020304" pitchFamily="18" charset="0"/>
              </a:rPr>
              <a:t>пенотушители</a:t>
            </a:r>
            <a:r>
              <a:rPr lang="ru-RU" dirty="0">
                <a:latin typeface="Times New Roman" panose="02020603050405020304" pitchFamily="18" charset="0"/>
                <a:cs typeface="Times New Roman" panose="02020603050405020304" pitchFamily="18" charset="0"/>
              </a:rPr>
              <a:t> или песок.</a:t>
            </a:r>
          </a:p>
          <a:p>
            <a:endParaRPr lang="ru-RU" dirty="0"/>
          </a:p>
        </p:txBody>
      </p:sp>
    </p:spTree>
    <p:extLst>
      <p:ext uri="{BB962C8B-B14F-4D97-AF65-F5344CB8AC3E}">
        <p14:creationId xmlns:p14="http://schemas.microsoft.com/office/powerpoint/2010/main" val="2190047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a:latin typeface="Times New Roman" panose="02020603050405020304" pitchFamily="18" charset="0"/>
                <a:cs typeface="Times New Roman" panose="02020603050405020304" pitchFamily="18" charset="0"/>
              </a:rPr>
              <a:t>ХРАНЕНИЕ РАСТВОРИТЕЛЕЙ И ПОДГОТОВКА ИХ К ЭКСТРАКЦИИ</a:t>
            </a:r>
            <a:endParaRPr lang="ru-RU" dirty="0"/>
          </a:p>
        </p:txBody>
      </p:sp>
      <p:sp>
        <p:nvSpPr>
          <p:cNvPr id="3" name="Объект 2"/>
          <p:cNvSpPr>
            <a:spLocks noGrp="1"/>
          </p:cNvSpPr>
          <p:nvPr>
            <p:ph idx="1"/>
          </p:nvPr>
        </p:nvSpPr>
        <p:spPr/>
        <p:txBody>
          <a:bodyPr/>
          <a:lstStyle/>
          <a:p>
            <a:pPr marL="114300" indent="0" algn="just">
              <a:buNone/>
            </a:pPr>
            <a:r>
              <a:rPr lang="ru-RU" dirty="0" smtClean="0">
                <a:latin typeface="Times New Roman" panose="02020603050405020304" pitchFamily="18" charset="0"/>
                <a:cs typeface="Times New Roman" panose="02020603050405020304" pitchFamily="18" charset="0"/>
              </a:rPr>
              <a:t>          Растворитель используемый в </a:t>
            </a:r>
            <a:r>
              <a:rPr lang="ru-RU" dirty="0">
                <a:latin typeface="Times New Roman" panose="02020603050405020304" pitchFamily="18" charset="0"/>
                <a:cs typeface="Times New Roman" panose="02020603050405020304" pitchFamily="18" charset="0"/>
              </a:rPr>
              <a:t>системе экстракционных установок </a:t>
            </a:r>
            <a:r>
              <a:rPr lang="ru-RU" dirty="0" smtClean="0">
                <a:latin typeface="Times New Roman" panose="02020603050405020304" pitchFamily="18" charset="0"/>
                <a:cs typeface="Times New Roman" panose="02020603050405020304" pitchFamily="18" charset="0"/>
              </a:rPr>
              <a:t>хранится в резервуарах </a:t>
            </a:r>
            <a:r>
              <a:rPr lang="ru-RU" dirty="0">
                <a:latin typeface="Times New Roman" panose="02020603050405020304" pitchFamily="18" charset="0"/>
                <a:cs typeface="Times New Roman" panose="02020603050405020304" pitchFamily="18" charset="0"/>
              </a:rPr>
              <a:t>основного и оборотного </a:t>
            </a:r>
            <a:r>
              <a:rPr lang="ru-RU" dirty="0" smtClean="0">
                <a:latin typeface="Times New Roman" panose="02020603050405020304" pitchFamily="18" charset="0"/>
                <a:cs typeface="Times New Roman" panose="02020603050405020304" pitchFamily="18" charset="0"/>
              </a:rPr>
              <a:t>бензохранилищ.  </a:t>
            </a:r>
          </a:p>
          <a:p>
            <a:pPr marL="114300" indent="0" algn="just">
              <a:buNone/>
            </a:pPr>
            <a:r>
              <a:rPr lang="ru-RU" b="1" dirty="0" smtClean="0">
                <a:latin typeface="Times New Roman" panose="02020603050405020304" pitchFamily="18" charset="0"/>
                <a:cs typeface="Times New Roman" panose="02020603050405020304" pitchFamily="18" charset="0"/>
              </a:rPr>
              <a:t>Основное бензохранилище </a:t>
            </a:r>
            <a:r>
              <a:rPr lang="ru-RU" dirty="0">
                <a:latin typeface="Times New Roman" panose="02020603050405020304" pitchFamily="18" charset="0"/>
                <a:cs typeface="Times New Roman" panose="02020603050405020304" pitchFamily="18" charset="0"/>
              </a:rPr>
              <a:t>предназначено для приема растворителя из железнодорожных цистерн и хранения его в условиях, исключающих всякую возможность воспламенения и создания взрывоопасных концентраций паров в воздухе, отравления рабочих, выполняющих операции по приему, сливу, перекачке и хранению растворителя.</a:t>
            </a:r>
          </a:p>
          <a:p>
            <a:pPr marL="114300" indent="0" algn="just">
              <a:buNone/>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91884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582341"/>
            <a:ext cx="8136904" cy="3416320"/>
          </a:xfrm>
          <a:prstGeom prst="rect">
            <a:avLst/>
          </a:prstGeom>
        </p:spPr>
        <p:txBody>
          <a:bodyPr wrap="square">
            <a:spAutoFit/>
          </a:bodyPr>
          <a:lstStyle/>
          <a:p>
            <a:pPr algn="just"/>
            <a:r>
              <a:rPr lang="ru-RU" sz="2400" dirty="0">
                <a:latin typeface="Times New Roman" pitchFamily="18" charset="0"/>
                <a:cs typeface="Times New Roman" pitchFamily="18" charset="0"/>
              </a:rPr>
              <a:t>Основное бензохранилище для растворителя изготавливается в виде подземных </a:t>
            </a:r>
            <a:r>
              <a:rPr lang="ru-RU" sz="2400" dirty="0">
                <a:solidFill>
                  <a:srgbClr val="FF0000"/>
                </a:solidFill>
                <a:latin typeface="Times New Roman" pitchFamily="18" charset="0"/>
                <a:cs typeface="Times New Roman" pitchFamily="18" charset="0"/>
              </a:rPr>
              <a:t>стальных</a:t>
            </a:r>
            <a:r>
              <a:rPr lang="ru-RU" sz="2400" dirty="0">
                <a:latin typeface="Times New Roman" pitchFamily="18" charset="0"/>
                <a:cs typeface="Times New Roman" pitchFamily="18" charset="0"/>
              </a:rPr>
              <a:t> цилиндрических резервуаров (2–4 шт.) по 50 </a:t>
            </a:r>
            <a:r>
              <a:rPr lang="ru-RU" dirty="0" smtClean="0">
                <a:latin typeface="Times New Roman" panose="02020603050405020304" pitchFamily="18" charset="0"/>
                <a:cs typeface="Times New Roman" panose="02020603050405020304" pitchFamily="18" charset="0"/>
              </a:rPr>
              <a:t>М</a:t>
            </a:r>
            <a:r>
              <a:rPr lang="ru-RU" baseline="30000" dirty="0" smtClean="0">
                <a:latin typeface="Times New Roman" panose="02020603050405020304" pitchFamily="18" charset="0"/>
                <a:cs typeface="Times New Roman" panose="02020603050405020304" pitchFamily="18" charset="0"/>
              </a:rPr>
              <a:t>3</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каждый. Наружная поверхность резервуаров для предохранения от коррозии </a:t>
            </a:r>
            <a:r>
              <a:rPr lang="ru-RU" sz="2400" dirty="0">
                <a:solidFill>
                  <a:srgbClr val="FF0000"/>
                </a:solidFill>
                <a:latin typeface="Times New Roman" pitchFamily="18" charset="0"/>
                <a:cs typeface="Times New Roman" pitchFamily="18" charset="0"/>
              </a:rPr>
              <a:t>покрывается гудроном или другим гидроизоляционным слоем</a:t>
            </a:r>
            <a:r>
              <a:rPr lang="ru-RU"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algn="just"/>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Вместимость </a:t>
            </a:r>
            <a:r>
              <a:rPr lang="ru-RU" sz="2400" dirty="0">
                <a:latin typeface="Times New Roman" pitchFamily="18" charset="0"/>
                <a:cs typeface="Times New Roman" pitchFamily="18" charset="0"/>
              </a:rPr>
              <a:t>основного хранилища для растворителя согласно существующим нормам должна соответствовать </a:t>
            </a:r>
            <a:r>
              <a:rPr lang="ru-RU" sz="2400" dirty="0">
                <a:solidFill>
                  <a:srgbClr val="FF0000"/>
                </a:solidFill>
                <a:latin typeface="Times New Roman" pitchFamily="18" charset="0"/>
                <a:cs typeface="Times New Roman" pitchFamily="18" charset="0"/>
              </a:rPr>
              <a:t>40-дневной</a:t>
            </a:r>
            <a:r>
              <a:rPr lang="ru-RU" sz="2400" dirty="0">
                <a:latin typeface="Times New Roman" pitchFamily="18" charset="0"/>
                <a:cs typeface="Times New Roman" pitchFamily="18" charset="0"/>
              </a:rPr>
              <a:t> потребности завода.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548680"/>
            <a:ext cx="6355902" cy="579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2132856"/>
            <a:ext cx="5853873" cy="3776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754" y="980728"/>
            <a:ext cx="85725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409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circle(in)">
                                      <p:cBhvr>
                                        <p:cTn id="12" dur="20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wheel(1)">
                                      <p:cBhvr>
                                        <p:cTn id="17" dur="2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Объект 8"/>
          <p:cNvSpPr>
            <a:spLocks noGrp="1"/>
          </p:cNvSpPr>
          <p:nvPr>
            <p:ph idx="1"/>
          </p:nvPr>
        </p:nvSpPr>
        <p:spPr/>
        <p:txBody>
          <a:bodyPr>
            <a:normAutofit/>
          </a:bodyPr>
          <a:lstStyle/>
          <a:p>
            <a:pPr marL="0" indent="0" algn="just">
              <a:lnSpc>
                <a:spcPct val="115000"/>
              </a:lnSpc>
              <a:spcAft>
                <a:spcPts val="1000"/>
              </a:spcAft>
              <a:buNone/>
            </a:pPr>
            <a:r>
              <a:rPr lang="ru-RU" dirty="0">
                <a:latin typeface="Times New Roman"/>
                <a:ea typeface="Calibri"/>
                <a:cs typeface="Times New Roman"/>
              </a:rPr>
              <a:t>Растворители, применяемые в маслоэкстракционном </a:t>
            </a:r>
            <a:r>
              <a:rPr lang="ru-RU" dirty="0" smtClean="0">
                <a:latin typeface="Times New Roman"/>
                <a:ea typeface="Calibri"/>
                <a:cs typeface="Times New Roman"/>
              </a:rPr>
              <a:t>производстве - это </a:t>
            </a:r>
            <a:r>
              <a:rPr lang="ru-RU" dirty="0">
                <a:latin typeface="Times New Roman"/>
                <a:ea typeface="Calibri"/>
                <a:cs typeface="Times New Roman"/>
              </a:rPr>
              <a:t>жидкие, летучие органические соединения, с помощью которых масляная фаза экстрагируемого вещества может быть переведена в легко обрабатываемые растворы (</a:t>
            </a:r>
            <a:r>
              <a:rPr lang="ru-RU" dirty="0" err="1">
                <a:latin typeface="Times New Roman"/>
                <a:ea typeface="Calibri"/>
                <a:cs typeface="Times New Roman"/>
              </a:rPr>
              <a:t>мисцеллы</a:t>
            </a:r>
            <a:r>
              <a:rPr lang="ru-RU" dirty="0">
                <a:latin typeface="Times New Roman"/>
                <a:ea typeface="Calibri"/>
                <a:cs typeface="Times New Roman"/>
              </a:rPr>
              <a:t>) без химического их изменения под воздействием растворителя. </a:t>
            </a:r>
            <a:endParaRPr lang="ru-RU" sz="2000" dirty="0">
              <a:latin typeface="Calibri"/>
              <a:ea typeface="Calibri"/>
              <a:cs typeface="Times New Roman"/>
            </a:endParaRPr>
          </a:p>
          <a:p>
            <a:endParaRPr lang="ru-RU" dirty="0"/>
          </a:p>
        </p:txBody>
      </p:sp>
    </p:spTree>
    <p:extLst>
      <p:ext uri="{BB962C8B-B14F-4D97-AF65-F5344CB8AC3E}">
        <p14:creationId xmlns:p14="http://schemas.microsoft.com/office/powerpoint/2010/main" val="4028967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6128" y="408373"/>
            <a:ext cx="8260672" cy="644364"/>
          </a:xfrm>
        </p:spPr>
        <p:txBody>
          <a:bodyPr>
            <a:normAutofit fontScale="90000"/>
          </a:bodyPr>
          <a:lstStyle/>
          <a:p>
            <a:r>
              <a:rPr lang="ru-RU" dirty="0">
                <a:latin typeface="Times New Roman" pitchFamily="18" charset="0"/>
                <a:cs typeface="Times New Roman" pitchFamily="18" charset="0"/>
              </a:rPr>
              <a:t>Дыхательные клапаны </a:t>
            </a:r>
            <a:r>
              <a:rPr lang="ru-RU" dirty="0" smtClean="0">
                <a:latin typeface="Times New Roman" pitchFamily="18" charset="0"/>
                <a:cs typeface="Times New Roman" pitchFamily="18" charset="0"/>
              </a:rPr>
              <a:t>бензохранилищ</a:t>
            </a:r>
            <a:endParaRPr lang="ru-RU" dirty="0"/>
          </a:p>
        </p:txBody>
      </p:sp>
      <p:pic>
        <p:nvPicPr>
          <p:cNvPr id="102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25450" y="2298077"/>
            <a:ext cx="4038600" cy="3249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Объект 3"/>
          <p:cNvSpPr>
            <a:spLocks noGrp="1"/>
          </p:cNvSpPr>
          <p:nvPr>
            <p:ph sz="half" idx="2"/>
          </p:nvPr>
        </p:nvSpPr>
        <p:spPr>
          <a:xfrm>
            <a:off x="4648200" y="1700808"/>
            <a:ext cx="4038600" cy="4752527"/>
          </a:xfrm>
        </p:spPr>
        <p:txBody>
          <a:bodyPr>
            <a:normAutofit fontScale="47500" lnSpcReduction="20000"/>
          </a:bodyPr>
          <a:lstStyle/>
          <a:p>
            <a:pPr marL="114300" indent="0">
              <a:buNone/>
            </a:pPr>
            <a:r>
              <a:rPr lang="ru-RU" b="1" dirty="0" smtClean="0">
                <a:latin typeface="Times New Roman" pitchFamily="18" charset="0"/>
                <a:cs typeface="Times New Roman" pitchFamily="18" charset="0"/>
              </a:rPr>
              <a:t>         </a:t>
            </a:r>
            <a:endParaRPr lang="ru-RU" sz="3300" b="1" dirty="0" smtClean="0">
              <a:latin typeface="Times New Roman" pitchFamily="18" charset="0"/>
              <a:cs typeface="Times New Roman" pitchFamily="18" charset="0"/>
            </a:endParaRPr>
          </a:p>
          <a:p>
            <a:pPr marL="114300" indent="0">
              <a:buNone/>
            </a:pPr>
            <a:r>
              <a:rPr lang="ru-RU" sz="3300" dirty="0" smtClean="0">
                <a:latin typeface="Times New Roman" pitchFamily="18" charset="0"/>
                <a:cs typeface="Times New Roman" pitchFamily="18" charset="0"/>
              </a:rPr>
              <a:t>         Дыхательные </a:t>
            </a:r>
            <a:r>
              <a:rPr lang="ru-RU" sz="3300" dirty="0">
                <a:latin typeface="Times New Roman" pitchFamily="18" charset="0"/>
                <a:cs typeface="Times New Roman" pitchFamily="18" charset="0"/>
              </a:rPr>
              <a:t>клапаны для резервуаров используются преимущественно в нефтяной промышленности, где в емкостях необходимо постоянно регулировать уровень давления. </a:t>
            </a:r>
            <a:r>
              <a:rPr lang="ru-RU" sz="3300" dirty="0">
                <a:latin typeface="Times New Roman" pitchFamily="18" charset="0"/>
                <a:cs typeface="Times New Roman" pitchFamily="18" charset="0"/>
              </a:rPr>
              <a:t>Кроме того, клапаны защищают содержимое емкостей от попадания веществ, способных спровоцировать возгорание и загрязнение топлива.</a:t>
            </a:r>
          </a:p>
          <a:p>
            <a:pPr marL="114300" indent="0" algn="ctr">
              <a:buNone/>
            </a:pPr>
            <a:endParaRPr lang="ru-RU" sz="3300" dirty="0">
              <a:latin typeface="Times New Roman" pitchFamily="18" charset="0"/>
              <a:cs typeface="Times New Roman" pitchFamily="18" charset="0"/>
            </a:endParaRPr>
          </a:p>
          <a:p>
            <a:pPr marL="114300" indent="0" algn="ctr">
              <a:buNone/>
            </a:pPr>
            <a:r>
              <a:rPr lang="ru-RU" sz="3300" dirty="0">
                <a:solidFill>
                  <a:srgbClr val="FF0000"/>
                </a:solidFill>
                <a:latin typeface="Times New Roman" pitchFamily="18" charset="0"/>
                <a:cs typeface="Times New Roman" pitchFamily="18" charset="0"/>
              </a:rPr>
              <a:t>цель </a:t>
            </a:r>
            <a:r>
              <a:rPr lang="ru-RU" sz="3300" dirty="0" smtClean="0">
                <a:solidFill>
                  <a:srgbClr val="FF0000"/>
                </a:solidFill>
                <a:latin typeface="Times New Roman" pitchFamily="18" charset="0"/>
                <a:cs typeface="Times New Roman" pitchFamily="18" charset="0"/>
              </a:rPr>
              <a:t>использования— </a:t>
            </a:r>
            <a:r>
              <a:rPr lang="ru-RU" sz="3300" dirty="0">
                <a:solidFill>
                  <a:srgbClr val="FF0000"/>
                </a:solidFill>
                <a:latin typeface="Times New Roman" pitchFamily="18" charset="0"/>
                <a:cs typeface="Times New Roman" pitchFamily="18" charset="0"/>
              </a:rPr>
              <a:t>обеспечение полной герметичности емкости</a:t>
            </a:r>
            <a:r>
              <a:rPr lang="ru-RU" sz="3300" dirty="0">
                <a:solidFill>
                  <a:srgbClr val="FF0000"/>
                </a:solidFill>
                <a:latin typeface="Times New Roman" pitchFamily="18" charset="0"/>
                <a:cs typeface="Times New Roman" pitchFamily="18" charset="0"/>
              </a:rPr>
              <a:t>.</a:t>
            </a:r>
          </a:p>
          <a:p>
            <a:pPr marL="114300" indent="0" algn="ctr">
              <a:buNone/>
            </a:pPr>
            <a:endParaRPr lang="ru-RU" sz="3300" dirty="0">
              <a:latin typeface="Times New Roman" pitchFamily="18" charset="0"/>
              <a:cs typeface="Times New Roman" pitchFamily="18" charset="0"/>
            </a:endParaRPr>
          </a:p>
          <a:p>
            <a:pPr marL="114300" indent="0" algn="ctr">
              <a:buNone/>
            </a:pPr>
            <a:endParaRPr lang="ru-RU" sz="3300" dirty="0">
              <a:latin typeface="Times New Roman" pitchFamily="18" charset="0"/>
              <a:cs typeface="Times New Roman" pitchFamily="18" charset="0"/>
            </a:endParaRPr>
          </a:p>
          <a:p>
            <a:pPr marL="114300" indent="0" algn="ctr">
              <a:buNone/>
            </a:pPr>
            <a:r>
              <a:rPr lang="ru-RU" sz="3300" dirty="0">
                <a:latin typeface="Times New Roman" pitchFamily="18" charset="0"/>
                <a:cs typeface="Times New Roman" pitchFamily="18" charset="0"/>
              </a:rPr>
              <a:t>При заполнении емкостей растворителем необходимо оставлять</a:t>
            </a:r>
            <a:r>
              <a:rPr lang="ru-RU" sz="3300" dirty="0">
                <a:solidFill>
                  <a:srgbClr val="FF0000"/>
                </a:solidFill>
                <a:latin typeface="Times New Roman" pitchFamily="18" charset="0"/>
                <a:cs typeface="Times New Roman" pitchFamily="18" charset="0"/>
              </a:rPr>
              <a:t> не менее 10% </a:t>
            </a:r>
            <a:r>
              <a:rPr lang="ru-RU" sz="3300" dirty="0">
                <a:latin typeface="Times New Roman" pitchFamily="18" charset="0"/>
                <a:cs typeface="Times New Roman" pitchFamily="18" charset="0"/>
              </a:rPr>
              <a:t>свободного объема для демпфирования температурного расширения продукта</a:t>
            </a:r>
          </a:p>
          <a:p>
            <a:pPr marL="114300" indent="0" algn="ctr">
              <a:buNone/>
            </a:pPr>
            <a:endParaRPr lang="ru-RU" sz="4000" b="1" dirty="0">
              <a:solidFill>
                <a:srgbClr val="FF0000"/>
              </a:solidFill>
              <a:latin typeface="Times New Roman" pitchFamily="18" charset="0"/>
              <a:cs typeface="Times New Roman" pitchFamily="18" charset="0"/>
            </a:endParaRPr>
          </a:p>
          <a:p>
            <a:pPr marL="114300" indent="0" algn="ctr">
              <a:buNone/>
            </a:pPr>
            <a:endParaRPr lang="ru-RU" sz="40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538852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lvl="1" algn="ctr" rtl="0">
              <a:spcBef>
                <a:spcPct val="0"/>
              </a:spcBef>
            </a:pPr>
            <a:r>
              <a:rPr lang="ru-RU" sz="2000" b="1" dirty="0">
                <a:latin typeface="Times New Roman" panose="02020603050405020304" pitchFamily="18" charset="0"/>
                <a:cs typeface="Times New Roman" panose="02020603050405020304" pitchFamily="18" charset="0"/>
              </a:rPr>
              <a:t>ХРАНЕНИЕ РАСТВОРИТЕЛЕЙ И ПОДГОТОВКА ИХ К ЭКСТРАКЦИИ</a:t>
            </a:r>
            <a:br>
              <a:rPr lang="ru-RU" sz="2000" b="1"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114300" indent="0" algn="ctr">
              <a:buNone/>
            </a:pPr>
            <a:r>
              <a:rPr lang="ru-RU" dirty="0">
                <a:latin typeface="Times New Roman" panose="02020603050405020304" pitchFamily="18" charset="0"/>
                <a:cs typeface="Times New Roman" panose="02020603050405020304" pitchFamily="18" charset="0"/>
              </a:rPr>
              <a:t>Для хранения циркулирующего в производстве растворителя в некоторых экстракционных линиях </a:t>
            </a:r>
            <a:r>
              <a:rPr lang="ru-RU" dirty="0" smtClean="0">
                <a:latin typeface="Times New Roman" panose="02020603050405020304" pitchFamily="18" charset="0"/>
                <a:cs typeface="Times New Roman" panose="02020603050405020304" pitchFamily="18" charset="0"/>
              </a:rPr>
              <a:t>используются </a:t>
            </a:r>
            <a:r>
              <a:rPr lang="ru-RU" b="1" dirty="0" smtClean="0">
                <a:latin typeface="Times New Roman" panose="02020603050405020304" pitchFamily="18" charset="0"/>
                <a:cs typeface="Times New Roman" panose="02020603050405020304" pitchFamily="18" charset="0"/>
              </a:rPr>
              <a:t>оборотные (подземные) бензохранилища</a:t>
            </a:r>
            <a:endParaRPr lang="ru-RU" dirty="0">
              <a:latin typeface="Times New Roman" panose="02020603050405020304" pitchFamily="18" charset="0"/>
              <a:cs typeface="Times New Roman" panose="02020603050405020304" pitchFamily="18" charset="0"/>
            </a:endParaRPr>
          </a:p>
        </p:txBody>
      </p:sp>
      <p:sp>
        <p:nvSpPr>
          <p:cNvPr id="6" name="Скругленный прямоугольник 5"/>
          <p:cNvSpPr/>
          <p:nvPr/>
        </p:nvSpPr>
        <p:spPr>
          <a:xfrm>
            <a:off x="179512" y="3068960"/>
            <a:ext cx="3240360" cy="1368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растворитель </a:t>
            </a:r>
            <a:r>
              <a:rPr lang="ru-RU" dirty="0"/>
              <a:t>из цеха</a:t>
            </a:r>
          </a:p>
        </p:txBody>
      </p:sp>
      <p:sp>
        <p:nvSpPr>
          <p:cNvPr id="7" name="Скругленный прямоугольник 6"/>
          <p:cNvSpPr/>
          <p:nvPr/>
        </p:nvSpPr>
        <p:spPr>
          <a:xfrm>
            <a:off x="3491880" y="4005064"/>
            <a:ext cx="3384376" cy="12961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для </a:t>
            </a:r>
            <a:r>
              <a:rPr lang="ru-RU" dirty="0" smtClean="0"/>
              <a:t>отстаивания растворителя</a:t>
            </a:r>
            <a:endParaRPr lang="ru-RU" dirty="0"/>
          </a:p>
        </p:txBody>
      </p:sp>
      <p:sp>
        <p:nvSpPr>
          <p:cNvPr id="8" name="Скругленный прямоугольник 7"/>
          <p:cNvSpPr/>
          <p:nvPr/>
        </p:nvSpPr>
        <p:spPr>
          <a:xfrm>
            <a:off x="5508104" y="5373216"/>
            <a:ext cx="3384376" cy="12961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для передачи отстоявшегося растворителя в производство</a:t>
            </a:r>
          </a:p>
        </p:txBody>
      </p:sp>
    </p:spTree>
    <p:extLst>
      <p:ext uri="{BB962C8B-B14F-4D97-AF65-F5344CB8AC3E}">
        <p14:creationId xmlns:p14="http://schemas.microsoft.com/office/powerpoint/2010/main" val="36408830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a:latin typeface="Times New Roman" pitchFamily="18" charset="0"/>
                <a:cs typeface="Times New Roman" pitchFamily="18" charset="0"/>
              </a:rPr>
              <a:t>Сепарация (осушение) растворителя </a:t>
            </a:r>
          </a:p>
        </p:txBody>
      </p:sp>
      <p:sp>
        <p:nvSpPr>
          <p:cNvPr id="5" name="Объект 4"/>
          <p:cNvSpPr>
            <a:spLocks noGrp="1"/>
          </p:cNvSpPr>
          <p:nvPr>
            <p:ph idx="1"/>
          </p:nvPr>
        </p:nvSpPr>
        <p:spPr/>
        <p:txBody>
          <a:bodyPr>
            <a:normAutofit/>
          </a:bodyPr>
          <a:lstStyle/>
          <a:p>
            <a:pPr marL="114300" indent="0" algn="just">
              <a:buNone/>
            </a:pPr>
            <a:r>
              <a:rPr lang="ru-RU" dirty="0" smtClean="0">
                <a:latin typeface="Times New Roman" pitchFamily="18" charset="0"/>
                <a:cs typeface="Times New Roman" pitchFamily="18" charset="0"/>
              </a:rPr>
              <a:t>        Сепарация </a:t>
            </a:r>
            <a:r>
              <a:rPr lang="ru-RU" dirty="0">
                <a:latin typeface="Times New Roman" pitchFamily="18" charset="0"/>
                <a:cs typeface="Times New Roman" pitchFamily="18" charset="0"/>
              </a:rPr>
              <a:t>(осушение) растворителя производится в различных по конструкции </a:t>
            </a:r>
            <a:r>
              <a:rPr lang="ru-RU" dirty="0" err="1" smtClean="0">
                <a:latin typeface="Times New Roman" pitchFamily="18" charset="0"/>
                <a:cs typeface="Times New Roman" pitchFamily="18" charset="0"/>
              </a:rPr>
              <a:t>водоосадителях</a:t>
            </a:r>
            <a:r>
              <a:rPr lang="ru-RU" dirty="0" smtClean="0">
                <a:latin typeface="Times New Roman" pitchFamily="18" charset="0"/>
                <a:cs typeface="Times New Roman" pitchFamily="18" charset="0"/>
              </a:rPr>
              <a:t>.</a:t>
            </a:r>
          </a:p>
          <a:p>
            <a:pPr marL="114300" indent="0" algn="just">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Сепарация </a:t>
            </a:r>
            <a:r>
              <a:rPr lang="ru-RU" dirty="0">
                <a:latin typeface="Times New Roman" pitchFamily="18" charset="0"/>
                <a:cs typeface="Times New Roman" pitchFamily="18" charset="0"/>
              </a:rPr>
              <a:t>растворителя в экстракционной линии Европа </a:t>
            </a:r>
            <a:r>
              <a:rPr lang="ru-RU" dirty="0" err="1">
                <a:latin typeface="Times New Roman" pitchFamily="18" charset="0"/>
                <a:cs typeface="Times New Roman" pitchFamily="18" charset="0"/>
              </a:rPr>
              <a:t>Краун</a:t>
            </a:r>
            <a:r>
              <a:rPr lang="ru-RU" dirty="0">
                <a:latin typeface="Times New Roman" pitchFamily="18" charset="0"/>
                <a:cs typeface="Times New Roman" pitchFamily="18" charset="0"/>
              </a:rPr>
              <a:t> осуществляется в </a:t>
            </a:r>
            <a:r>
              <a:rPr lang="ru-RU" dirty="0" smtClean="0">
                <a:latin typeface="Times New Roman" pitchFamily="18" charset="0"/>
                <a:cs typeface="Times New Roman" pitchFamily="18" charset="0"/>
              </a:rPr>
              <a:t>гидроциклоне.</a:t>
            </a:r>
          </a:p>
          <a:p>
            <a:pPr marL="114300" indent="0" algn="just">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Вода</a:t>
            </a:r>
            <a:r>
              <a:rPr lang="ru-RU" dirty="0">
                <a:latin typeface="Times New Roman" pitchFamily="18" charset="0"/>
                <a:cs typeface="Times New Roman" pitchFamily="18" charset="0"/>
              </a:rPr>
              <a:t>, имеющая большую по сравнению с растворителем плотность, под действием центробежной силы отбрасывается к стенкам гидроциклона и стекает в его коническую часть</a:t>
            </a:r>
            <a:r>
              <a:rPr lang="ru-RU" dirty="0" smtClean="0">
                <a:latin typeface="Times New Roman" pitchFamily="18" charset="0"/>
                <a:cs typeface="Times New Roman" pitchFamily="18" charset="0"/>
              </a:rPr>
              <a:t>.</a:t>
            </a:r>
          </a:p>
          <a:p>
            <a:pPr marL="114300" indent="0" algn="just">
              <a:buNone/>
            </a:pPr>
            <a:r>
              <a:rPr lang="ru-RU" dirty="0" smtClean="0"/>
              <a:t>.</a:t>
            </a:r>
            <a:r>
              <a:rPr lang="ru-RU" dirty="0"/>
              <a:t/>
            </a:r>
            <a:br>
              <a:rPr lang="ru-RU" dirty="0"/>
            </a:b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37202573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51520" y="620688"/>
            <a:ext cx="4040188" cy="639762"/>
          </a:xfrm>
        </p:spPr>
        <p:txBody>
          <a:bodyPr/>
          <a:lstStyle/>
          <a:p>
            <a:r>
              <a:rPr lang="ru-RU" dirty="0">
                <a:latin typeface="Times New Roman" pitchFamily="18" charset="0"/>
                <a:cs typeface="Times New Roman" pitchFamily="18" charset="0"/>
              </a:rPr>
              <a:t>Гидроциклон</a:t>
            </a:r>
          </a:p>
          <a:p>
            <a:endParaRPr lang="ru-RU" dirty="0"/>
          </a:p>
        </p:txBody>
      </p:sp>
      <p:sp>
        <p:nvSpPr>
          <p:cNvPr id="4" name="Объект 3"/>
          <p:cNvSpPr>
            <a:spLocks noGrp="1"/>
          </p:cNvSpPr>
          <p:nvPr>
            <p:ph sz="half" idx="2"/>
          </p:nvPr>
        </p:nvSpPr>
        <p:spPr>
          <a:xfrm>
            <a:off x="426128" y="1196752"/>
            <a:ext cx="3209768" cy="5472608"/>
          </a:xfrm>
        </p:spPr>
        <p:txBody>
          <a:bodyPr>
            <a:normAutofit fontScale="55000" lnSpcReduction="20000"/>
          </a:bodyPr>
          <a:lstStyle/>
          <a:p>
            <a:pPr marL="114300" indent="0">
              <a:buNone/>
            </a:pPr>
            <a:endParaRPr lang="ru-RU" dirty="0">
              <a:latin typeface="Times New Roman" pitchFamily="18" charset="0"/>
              <a:cs typeface="Times New Roman" pitchFamily="18" charset="0"/>
            </a:endParaRPr>
          </a:p>
          <a:p>
            <a:pPr marL="114300" indent="0">
              <a:buNone/>
            </a:pPr>
            <a:r>
              <a:rPr lang="ru-RU" sz="3300" dirty="0">
                <a:latin typeface="Times New Roman" pitchFamily="18" charset="0"/>
                <a:cs typeface="Times New Roman" pitchFamily="18" charset="0"/>
              </a:rPr>
              <a:t>Освобожденный от воды растворитель концентрируется в середине циклона, поднимается вверх и выводится из </a:t>
            </a:r>
            <a:r>
              <a:rPr lang="ru-RU" sz="3300" dirty="0" smtClean="0">
                <a:latin typeface="Times New Roman" pitchFamily="18" charset="0"/>
                <a:cs typeface="Times New Roman" pitchFamily="18" charset="0"/>
              </a:rPr>
              <a:t>него.</a:t>
            </a:r>
          </a:p>
          <a:p>
            <a:pPr marL="114300" indent="0">
              <a:buNone/>
            </a:pPr>
            <a:r>
              <a:rPr lang="ru-RU" sz="2900" dirty="0">
                <a:latin typeface="Times New Roman" pitchFamily="18" charset="0"/>
                <a:cs typeface="Times New Roman" pitchFamily="18" charset="0"/>
              </a:rPr>
              <a:t>Для интенсификации процесса экстракции растворитель перед поступлением в экстрактор нагревается до температуры, на 8–10 °C ниже начальной температуры его кипения, например для </a:t>
            </a:r>
            <a:r>
              <a:rPr lang="ru-RU" sz="2900" dirty="0" err="1">
                <a:latin typeface="Times New Roman" pitchFamily="18" charset="0"/>
                <a:cs typeface="Times New Roman" pitchFamily="18" charset="0"/>
              </a:rPr>
              <a:t>нефраса</a:t>
            </a:r>
            <a:r>
              <a:rPr lang="ru-RU" sz="2900" dirty="0">
                <a:latin typeface="Times New Roman" pitchFamily="18" charset="0"/>
                <a:cs typeface="Times New Roman" pitchFamily="18" charset="0"/>
              </a:rPr>
              <a:t> марки П1 63/70 до 50–53 °C. Для этих целей чаще всего используются вертикальные или горизонтальные </a:t>
            </a:r>
            <a:r>
              <a:rPr lang="ru-RU" sz="2900" dirty="0" err="1">
                <a:latin typeface="Times New Roman" pitchFamily="18" charset="0"/>
                <a:cs typeface="Times New Roman" pitchFamily="18" charset="0"/>
              </a:rPr>
              <a:t>кожухотрубные</a:t>
            </a:r>
            <a:r>
              <a:rPr lang="ru-RU" sz="2900" dirty="0">
                <a:latin typeface="Times New Roman" pitchFamily="18" charset="0"/>
                <a:cs typeface="Times New Roman" pitchFamily="18" charset="0"/>
              </a:rPr>
              <a:t> теплообменники. </a:t>
            </a:r>
            <a:endParaRPr lang="ru-RU" sz="2900" dirty="0" smtClean="0">
              <a:latin typeface="Times New Roman" pitchFamily="18" charset="0"/>
              <a:cs typeface="Times New Roman" pitchFamily="18" charset="0"/>
            </a:endParaRPr>
          </a:p>
          <a:p>
            <a:pPr marL="114300" indent="0">
              <a:buNone/>
            </a:pPr>
            <a:r>
              <a:rPr lang="ru-RU" sz="2900" dirty="0">
                <a:latin typeface="Times New Roman" pitchFamily="18" charset="0"/>
                <a:cs typeface="Times New Roman" pitchFamily="18" charset="0"/>
              </a:rPr>
              <a:t> </a:t>
            </a:r>
            <a:r>
              <a:rPr lang="ru-RU" sz="2900" dirty="0" smtClean="0">
                <a:latin typeface="Times New Roman" pitchFamily="18" charset="0"/>
                <a:cs typeface="Times New Roman" pitchFamily="18" charset="0"/>
              </a:rPr>
              <a:t>  В </a:t>
            </a:r>
            <a:r>
              <a:rPr lang="ru-RU" sz="2900" dirty="0">
                <a:latin typeface="Times New Roman" pitchFamily="18" charset="0"/>
                <a:cs typeface="Times New Roman" pitchFamily="18" charset="0"/>
              </a:rPr>
              <a:t>качестве теплоносителя обычно применяется водяной пар, подаваемый в межтрубное пространство</a:t>
            </a:r>
            <a:r>
              <a:rPr lang="ru-RU" dirty="0"/>
              <a:t>. </a:t>
            </a:r>
            <a:endParaRPr lang="ru-RU" dirty="0">
              <a:latin typeface="Times New Roman" pitchFamily="18" charset="0"/>
              <a:cs typeface="Times New Roman" pitchFamily="18" charset="0"/>
            </a:endParaRPr>
          </a:p>
        </p:txBody>
      </p:sp>
      <p:sp>
        <p:nvSpPr>
          <p:cNvPr id="5" name="Текст 4"/>
          <p:cNvSpPr>
            <a:spLocks noGrp="1"/>
          </p:cNvSpPr>
          <p:nvPr>
            <p:ph type="body" sz="quarter" idx="3"/>
          </p:nvPr>
        </p:nvSpPr>
        <p:spPr/>
        <p:txBody>
          <a:bodyPr/>
          <a:lstStyle/>
          <a:p>
            <a:endParaRPr lang="ru-RU"/>
          </a:p>
        </p:txBody>
      </p:sp>
      <p:pic>
        <p:nvPicPr>
          <p:cNvPr id="2050" name="Picture 2"/>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3863028" y="620688"/>
            <a:ext cx="4741420" cy="6194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7236296" y="980728"/>
            <a:ext cx="129614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dirty="0" smtClean="0">
                <a:solidFill>
                  <a:schemeClr val="bg1"/>
                </a:solidFill>
              </a:rPr>
              <a:t>Очищенный растворитель</a:t>
            </a:r>
            <a:endParaRPr lang="ru-RU" sz="1100" dirty="0">
              <a:solidFill>
                <a:schemeClr val="bg1"/>
              </a:solidFill>
            </a:endParaRPr>
          </a:p>
        </p:txBody>
      </p:sp>
      <p:sp>
        <p:nvSpPr>
          <p:cNvPr id="7" name="Прямоугольник 6"/>
          <p:cNvSpPr/>
          <p:nvPr/>
        </p:nvSpPr>
        <p:spPr>
          <a:xfrm>
            <a:off x="3923928" y="1628800"/>
            <a:ext cx="1872208"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t>Растворитель из основного хранилища</a:t>
            </a:r>
            <a:endParaRPr lang="ru-RU" sz="1000" dirty="0"/>
          </a:p>
        </p:txBody>
      </p:sp>
      <p:sp>
        <p:nvSpPr>
          <p:cNvPr id="8" name="Прямоугольник 7"/>
          <p:cNvSpPr/>
          <p:nvPr/>
        </p:nvSpPr>
        <p:spPr>
          <a:xfrm>
            <a:off x="4355976" y="2619474"/>
            <a:ext cx="1224136" cy="1897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6948264" y="5877272"/>
            <a:ext cx="86409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вода</a:t>
            </a:r>
            <a:endParaRPr lang="ru-RU" dirty="0"/>
          </a:p>
        </p:txBody>
      </p:sp>
    </p:spTree>
    <p:extLst>
      <p:ext uri="{BB962C8B-B14F-4D97-AF65-F5344CB8AC3E}">
        <p14:creationId xmlns:p14="http://schemas.microsoft.com/office/powerpoint/2010/main" val="42544804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3"/>
          <p:cNvSpPr>
            <a:spLocks noGrp="1"/>
          </p:cNvSpPr>
          <p:nvPr>
            <p:ph sz="half" idx="2"/>
          </p:nvPr>
        </p:nvSpPr>
        <p:spPr>
          <a:xfrm>
            <a:off x="5220072" y="404664"/>
            <a:ext cx="3466728" cy="6336703"/>
          </a:xfrm>
        </p:spPr>
        <p:txBody>
          <a:bodyPr>
            <a:noAutofit/>
          </a:bodyPr>
          <a:lstStyle/>
          <a:p>
            <a:pPr marL="114300" indent="0">
              <a:buNone/>
            </a:pPr>
            <a:r>
              <a:rPr lang="ru-RU" sz="2000" dirty="0" err="1">
                <a:latin typeface="Times New Roman" pitchFamily="18" charset="0"/>
                <a:cs typeface="Times New Roman" pitchFamily="18" charset="0"/>
              </a:rPr>
              <a:t>Водоосадитель</a:t>
            </a:r>
            <a:r>
              <a:rPr lang="ru-RU" sz="2000" dirty="0">
                <a:latin typeface="Times New Roman" pitchFamily="18" charset="0"/>
                <a:cs typeface="Times New Roman" pitchFamily="18" charset="0"/>
              </a:rPr>
              <a:t> автоматического действия: </a:t>
            </a:r>
            <a:endParaRPr lang="ru-RU" sz="2000" dirty="0" smtClean="0">
              <a:latin typeface="Times New Roman" pitchFamily="18" charset="0"/>
              <a:cs typeface="Times New Roman" pitchFamily="18" charset="0"/>
            </a:endParaRPr>
          </a:p>
          <a:p>
            <a:pPr marL="114300" indent="0">
              <a:buNone/>
            </a:pPr>
            <a:r>
              <a:rPr lang="ru-RU" sz="2000" dirty="0" smtClean="0">
                <a:latin typeface="Times New Roman" pitchFamily="18" charset="0"/>
                <a:cs typeface="Times New Roman" pitchFamily="18" charset="0"/>
              </a:rPr>
              <a:t>1.патрубок </a:t>
            </a:r>
            <a:r>
              <a:rPr lang="ru-RU" sz="2000" dirty="0">
                <a:latin typeface="Times New Roman" pitchFamily="18" charset="0"/>
                <a:cs typeface="Times New Roman" pitchFamily="18" charset="0"/>
              </a:rPr>
              <a:t>для подачи растворителя в </a:t>
            </a:r>
            <a:r>
              <a:rPr lang="ru-RU" sz="2000" dirty="0" err="1">
                <a:latin typeface="Times New Roman" pitchFamily="18" charset="0"/>
                <a:cs typeface="Times New Roman" pitchFamily="18" charset="0"/>
              </a:rPr>
              <a:t>водоосадитель</a:t>
            </a:r>
            <a:r>
              <a:rPr lang="ru-RU" sz="2000" dirty="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marL="114300" indent="0">
              <a:buNone/>
            </a:pPr>
            <a:r>
              <a:rPr lang="ru-RU" sz="2000" dirty="0" smtClean="0">
                <a:latin typeface="Times New Roman" pitchFamily="18" charset="0"/>
                <a:cs typeface="Times New Roman" pitchFamily="18" charset="0"/>
              </a:rPr>
              <a:t>2.  </a:t>
            </a:r>
            <a:r>
              <a:rPr lang="ru-RU" sz="2000" dirty="0">
                <a:latin typeface="Times New Roman" pitchFamily="18" charset="0"/>
                <a:cs typeface="Times New Roman" pitchFamily="18" charset="0"/>
              </a:rPr>
              <a:t>патрубок для выхода растворителя из </a:t>
            </a:r>
            <a:r>
              <a:rPr lang="ru-RU" sz="2000" dirty="0" err="1">
                <a:latin typeface="Times New Roman" pitchFamily="18" charset="0"/>
                <a:cs typeface="Times New Roman" pitchFamily="18" charset="0"/>
              </a:rPr>
              <a:t>водоосадителя</a:t>
            </a:r>
            <a:r>
              <a:rPr lang="ru-RU" sz="2000" dirty="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marL="114300" indent="0">
              <a:buNone/>
            </a:pPr>
            <a:r>
              <a:rPr lang="ru-RU" sz="2000" dirty="0" smtClean="0">
                <a:latin typeface="Times New Roman" pitchFamily="18" charset="0"/>
                <a:cs typeface="Times New Roman" pitchFamily="18" charset="0"/>
              </a:rPr>
              <a:t>3. </a:t>
            </a:r>
            <a:r>
              <a:rPr lang="ru-RU" sz="2000" dirty="0">
                <a:latin typeface="Times New Roman" pitchFamily="18" charset="0"/>
                <a:cs typeface="Times New Roman" pitchFamily="18" charset="0"/>
              </a:rPr>
              <a:t>направляющая труба; </a:t>
            </a:r>
            <a:endParaRPr lang="ru-RU" sz="2000" dirty="0" smtClean="0">
              <a:latin typeface="Times New Roman" pitchFamily="18" charset="0"/>
              <a:cs typeface="Times New Roman" pitchFamily="18" charset="0"/>
            </a:endParaRPr>
          </a:p>
          <a:p>
            <a:pPr marL="114300" indent="0">
              <a:buNone/>
            </a:pPr>
            <a:r>
              <a:rPr lang="ru-RU" sz="2000" dirty="0" smtClean="0">
                <a:latin typeface="Times New Roman" pitchFamily="18" charset="0"/>
                <a:cs typeface="Times New Roman" pitchFamily="18" charset="0"/>
              </a:rPr>
              <a:t>4.поплавок</a:t>
            </a:r>
            <a:r>
              <a:rPr lang="ru-RU" sz="2000" dirty="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marL="114300" indent="0">
              <a:buNone/>
            </a:pPr>
            <a:r>
              <a:rPr lang="ru-RU" sz="2000" dirty="0" smtClean="0">
                <a:latin typeface="Times New Roman" pitchFamily="18" charset="0"/>
                <a:cs typeface="Times New Roman" pitchFamily="18" charset="0"/>
              </a:rPr>
              <a:t>5. </a:t>
            </a:r>
            <a:r>
              <a:rPr lang="ru-RU" sz="2000" dirty="0">
                <a:latin typeface="Times New Roman" pitchFamily="18" charset="0"/>
                <a:cs typeface="Times New Roman" pitchFamily="18" charset="0"/>
              </a:rPr>
              <a:t>клапан; </a:t>
            </a:r>
            <a:endParaRPr lang="ru-RU" sz="2000" dirty="0" smtClean="0">
              <a:latin typeface="Times New Roman" pitchFamily="18" charset="0"/>
              <a:cs typeface="Times New Roman" pitchFamily="18" charset="0"/>
            </a:endParaRPr>
          </a:p>
          <a:p>
            <a:pPr marL="114300" indent="0">
              <a:buNone/>
            </a:pPr>
            <a:r>
              <a:rPr lang="ru-RU" sz="2000" dirty="0" smtClean="0">
                <a:latin typeface="Times New Roman" pitchFamily="18" charset="0"/>
                <a:cs typeface="Times New Roman" pitchFamily="18" charset="0"/>
              </a:rPr>
              <a:t>6.продувочный </a:t>
            </a:r>
            <a:r>
              <a:rPr lang="ru-RU" sz="2000" dirty="0">
                <a:latin typeface="Times New Roman" pitchFamily="18" charset="0"/>
                <a:cs typeface="Times New Roman" pitchFamily="18" charset="0"/>
              </a:rPr>
              <a:t>клапан; </a:t>
            </a:r>
            <a:endParaRPr lang="ru-RU" sz="2000" dirty="0" smtClean="0">
              <a:latin typeface="Times New Roman" pitchFamily="18" charset="0"/>
              <a:cs typeface="Times New Roman" pitchFamily="18" charset="0"/>
            </a:endParaRPr>
          </a:p>
          <a:p>
            <a:pPr marL="114300" indent="0">
              <a:buNone/>
            </a:pPr>
            <a:r>
              <a:rPr lang="ru-RU" sz="2000" dirty="0" smtClean="0">
                <a:latin typeface="Times New Roman" pitchFamily="18" charset="0"/>
                <a:cs typeface="Times New Roman" pitchFamily="18" charset="0"/>
              </a:rPr>
              <a:t>7.смотровой </a:t>
            </a:r>
            <a:r>
              <a:rPr lang="ru-RU" sz="2000" dirty="0">
                <a:latin typeface="Times New Roman" pitchFamily="18" charset="0"/>
                <a:cs typeface="Times New Roman" pitchFamily="18" charset="0"/>
              </a:rPr>
              <a:t>фонарь</a:t>
            </a:r>
          </a:p>
        </p:txBody>
      </p:sp>
      <p:pic>
        <p:nvPicPr>
          <p:cNvPr id="102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244450"/>
            <a:ext cx="4824536" cy="6616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Прямая со стрелкой 8"/>
          <p:cNvCxnSpPr/>
          <p:nvPr/>
        </p:nvCxnSpPr>
        <p:spPr>
          <a:xfrm flipH="1" flipV="1">
            <a:off x="2699792" y="800708"/>
            <a:ext cx="2952328" cy="1368152"/>
          </a:xfrm>
          <a:prstGeom prst="straightConnector1">
            <a:avLst/>
          </a:prstGeom>
          <a:ln w="571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H="1">
            <a:off x="2483768" y="3212976"/>
            <a:ext cx="2952328" cy="648072"/>
          </a:xfrm>
          <a:prstGeom prst="straightConnector1">
            <a:avLst/>
          </a:prstGeom>
          <a:ln w="571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2483768" y="1556792"/>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4" name="Прямая со стрелкой 13"/>
          <p:cNvCxnSpPr/>
          <p:nvPr/>
        </p:nvCxnSpPr>
        <p:spPr>
          <a:xfrm flipH="1" flipV="1">
            <a:off x="2483768" y="1484784"/>
            <a:ext cx="2880320" cy="1728192"/>
          </a:xfrm>
          <a:prstGeom prst="straightConnector1">
            <a:avLst/>
          </a:prstGeom>
          <a:ln w="5715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16" name="Соединительная линия уступом 15"/>
          <p:cNvCxnSpPr/>
          <p:nvPr/>
        </p:nvCxnSpPr>
        <p:spPr>
          <a:xfrm rot="10800000">
            <a:off x="2051720" y="404664"/>
            <a:ext cx="3384376" cy="864097"/>
          </a:xfrm>
          <a:prstGeom prst="bentConnector3">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2051720" y="404663"/>
            <a:ext cx="144016" cy="108012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flipH="1">
            <a:off x="2627784" y="3645024"/>
            <a:ext cx="2808312" cy="864096"/>
          </a:xfrm>
          <a:prstGeom prst="straightConnector1">
            <a:avLst/>
          </a:prstGeom>
          <a:ln w="571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H="1">
            <a:off x="1691680" y="4005064"/>
            <a:ext cx="3744416" cy="1152128"/>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6" name="Соединительная линия уступом 25"/>
          <p:cNvCxnSpPr/>
          <p:nvPr/>
        </p:nvCxnSpPr>
        <p:spPr>
          <a:xfrm rot="10800000" flipV="1">
            <a:off x="1043608" y="4365104"/>
            <a:ext cx="4392488" cy="1296144"/>
          </a:xfrm>
          <a:prstGeom prst="bentConnector3">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8" name="Соединительная линия уступом 27"/>
          <p:cNvCxnSpPr/>
          <p:nvPr/>
        </p:nvCxnSpPr>
        <p:spPr>
          <a:xfrm rot="10800000" flipV="1">
            <a:off x="1043610" y="4797151"/>
            <a:ext cx="4392487" cy="1512170"/>
          </a:xfrm>
          <a:prstGeom prst="bentConnector3">
            <a:avLst>
              <a:gd name="adj1" fmla="val 32521"/>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0021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800" b="1" dirty="0"/>
              <a:t>ПРАВИЛА</a:t>
            </a:r>
            <a:r>
              <a:rPr lang="ru-RU" sz="1800" dirty="0"/>
              <a:t/>
            </a:r>
            <a:br>
              <a:rPr lang="ru-RU" sz="1800" dirty="0"/>
            </a:br>
            <a:r>
              <a:rPr lang="ru-RU" sz="1800" b="1" dirty="0"/>
              <a:t> промышленной безопасности в производстве</a:t>
            </a:r>
            <a:r>
              <a:rPr lang="ru-RU" sz="1800" dirty="0"/>
              <a:t/>
            </a:r>
            <a:br>
              <a:rPr lang="ru-RU" sz="1800" dirty="0"/>
            </a:br>
            <a:r>
              <a:rPr lang="ru-RU" sz="1800" b="1" dirty="0"/>
              <a:t>растительных масел методом прессования и </a:t>
            </a:r>
            <a:r>
              <a:rPr lang="ru-RU" sz="1800" b="1" dirty="0" smtClean="0"/>
              <a:t>экстракции РЕГЛАМЕНТИРУЮТСЯ </a:t>
            </a:r>
            <a:endParaRPr lang="ru-RU" sz="1800" dirty="0"/>
          </a:p>
        </p:txBody>
      </p:sp>
      <p:sp>
        <p:nvSpPr>
          <p:cNvPr id="3" name="Объект 2"/>
          <p:cNvSpPr>
            <a:spLocks noGrp="1"/>
          </p:cNvSpPr>
          <p:nvPr>
            <p:ph idx="1"/>
          </p:nvPr>
        </p:nvSpPr>
        <p:spPr/>
        <p:txBody>
          <a:bodyPr/>
          <a:lstStyle/>
          <a:p>
            <a:pPr marL="114300" indent="0">
              <a:buNone/>
            </a:pPr>
            <a:endParaRPr lang="ru-RU" dirty="0" smtClean="0">
              <a:latin typeface="Times New Roman" pitchFamily="18" charset="0"/>
              <a:cs typeface="Times New Roman" pitchFamily="18" charset="0"/>
            </a:endParaRPr>
          </a:p>
          <a:p>
            <a:pPr marL="114300" indent="0">
              <a:buNone/>
            </a:pPr>
            <a:endParaRPr lang="ru-RU" dirty="0">
              <a:latin typeface="Times New Roman" pitchFamily="18" charset="0"/>
              <a:cs typeface="Times New Roman" pitchFamily="18" charset="0"/>
            </a:endParaRPr>
          </a:p>
          <a:p>
            <a:pPr marL="114300" indent="0">
              <a:buNone/>
            </a:pPr>
            <a:r>
              <a:rPr lang="ru-RU" b="1" dirty="0" smtClean="0">
                <a:latin typeface="Times New Roman" pitchFamily="18" charset="0"/>
                <a:cs typeface="Times New Roman" pitchFamily="18" charset="0"/>
              </a:rPr>
              <a:t>ПУНКТ 3.2</a:t>
            </a:r>
            <a:r>
              <a:rPr lang="ru-RU" b="1" dirty="0">
                <a:latin typeface="Times New Roman" pitchFamily="18" charset="0"/>
                <a:cs typeface="Times New Roman" pitchFamily="18" charset="0"/>
              </a:rPr>
              <a:t>. </a:t>
            </a:r>
            <a:r>
              <a:rPr lang="ru-RU" dirty="0">
                <a:latin typeface="Times New Roman" pitchFamily="18" charset="0"/>
                <a:cs typeface="Times New Roman" pitchFamily="18" charset="0"/>
              </a:rPr>
              <a:t>Операции слива, налива, транспортирования и хранения растворителя и  масла</a:t>
            </a:r>
            <a:r>
              <a:rPr lang="ru-RU" dirty="0"/>
              <a:t/>
            </a:r>
            <a:br>
              <a:rPr lang="ru-RU" dirty="0"/>
            </a:br>
            <a:endParaRPr lang="ru-RU" dirty="0">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44824"/>
            <a:ext cx="849694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43472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6128" y="408372"/>
            <a:ext cx="8260672" cy="1076411"/>
          </a:xfrm>
        </p:spPr>
        <p:txBody>
          <a:bodyPr>
            <a:normAutofit fontScale="90000"/>
          </a:bodyPr>
          <a:lstStyle/>
          <a:p>
            <a:r>
              <a:rPr lang="ru-RU" sz="2700" b="1" dirty="0" smtClean="0">
                <a:latin typeface="Times New Roman" pitchFamily="18" charset="0"/>
                <a:cs typeface="Times New Roman" pitchFamily="18" charset="0"/>
              </a:rPr>
              <a:t/>
            </a:r>
            <a:br>
              <a:rPr lang="ru-RU" sz="2700" b="1" dirty="0" smtClean="0">
                <a:latin typeface="Times New Roman" pitchFamily="18" charset="0"/>
                <a:cs typeface="Times New Roman" pitchFamily="18" charset="0"/>
              </a:rPr>
            </a:br>
            <a:r>
              <a:rPr lang="ru-RU" sz="2700" b="1" dirty="0" smtClean="0">
                <a:latin typeface="Times New Roman" pitchFamily="18" charset="0"/>
                <a:cs typeface="Times New Roman" pitchFamily="18" charset="0"/>
              </a:rPr>
              <a:t>В </a:t>
            </a:r>
            <a:r>
              <a:rPr lang="ru-RU" sz="2700" b="1" dirty="0">
                <a:latin typeface="Times New Roman" pitchFamily="18" charset="0"/>
                <a:cs typeface="Times New Roman" pitchFamily="18" charset="0"/>
              </a:rPr>
              <a:t>экстрактор должен подаваться растворитель</a:t>
            </a:r>
            <a:r>
              <a:rPr lang="ru-RU" dirty="0"/>
              <a:t>: </a:t>
            </a:r>
            <a:br>
              <a:rPr lang="ru-RU" dirty="0"/>
            </a:br>
            <a:endParaRPr lang="ru-RU" dirty="0"/>
          </a:p>
        </p:txBody>
      </p:sp>
      <p:sp>
        <p:nvSpPr>
          <p:cNvPr id="3" name="Объект 2"/>
          <p:cNvSpPr>
            <a:spLocks noGrp="1"/>
          </p:cNvSpPr>
          <p:nvPr>
            <p:ph idx="1"/>
          </p:nvPr>
        </p:nvSpPr>
        <p:spPr/>
        <p:txBody>
          <a:bodyPr/>
          <a:lstStyle/>
          <a:p>
            <a:pPr marL="114300" indent="0">
              <a:buNone/>
            </a:pPr>
            <a:r>
              <a:rPr lang="ru-RU" sz="2800" dirty="0">
                <a:latin typeface="Times New Roman" pitchFamily="18" charset="0"/>
                <a:cs typeface="Times New Roman" pitchFamily="18" charset="0"/>
              </a:rPr>
              <a:t>• не содержащий воды и взвесей; </a:t>
            </a:r>
          </a:p>
          <a:p>
            <a:pPr marL="114300" indent="0">
              <a:buNone/>
            </a:pPr>
            <a:r>
              <a:rPr lang="ru-RU" sz="2800" dirty="0">
                <a:latin typeface="Times New Roman" pitchFamily="18" charset="0"/>
                <a:cs typeface="Times New Roman" pitchFamily="18" charset="0"/>
              </a:rPr>
              <a:t>• содержащий не более 0,1 % масла; </a:t>
            </a:r>
          </a:p>
          <a:p>
            <a:pPr marL="114300" indent="0">
              <a:buNone/>
            </a:pPr>
            <a:r>
              <a:rPr lang="ru-RU" sz="2800" dirty="0">
                <a:latin typeface="Times New Roman" pitchFamily="18" charset="0"/>
                <a:cs typeface="Times New Roman" pitchFamily="18" charset="0"/>
              </a:rPr>
              <a:t>• нагретый до оптимальной температуры. </a:t>
            </a:r>
          </a:p>
          <a:p>
            <a:endParaRPr lang="ru-RU" dirty="0"/>
          </a:p>
        </p:txBody>
      </p:sp>
    </p:spTree>
    <p:extLst>
      <p:ext uri="{BB962C8B-B14F-4D97-AF65-F5344CB8AC3E}">
        <p14:creationId xmlns:p14="http://schemas.microsoft.com/office/powerpoint/2010/main" val="38435246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764704"/>
            <a:ext cx="8183880" cy="1051560"/>
          </a:xfrm>
        </p:spPr>
        <p:txBody>
          <a:bodyPr>
            <a:normAutofit fontScale="90000"/>
          </a:bodyPr>
          <a:lstStyle/>
          <a:p>
            <a:r>
              <a:rPr lang="ru-RU" sz="2200" b="1" dirty="0">
                <a:effectLst/>
              </a:rPr>
              <a:t>«Идеальный» промышленный растворитель должен удовлетворять следующим требованиям: </a:t>
            </a:r>
            <a:r>
              <a:rPr lang="ru-RU" b="1" dirty="0">
                <a:effectLst/>
              </a:rPr>
              <a:t/>
            </a:r>
            <a:br>
              <a:rPr lang="ru-RU" b="1" dirty="0">
                <a:effectLst/>
              </a:rPr>
            </a:br>
            <a:endParaRPr lang="ru-RU" b="1" dirty="0"/>
          </a:p>
        </p:txBody>
      </p:sp>
      <p:sp>
        <p:nvSpPr>
          <p:cNvPr id="3" name="Объект 2"/>
          <p:cNvSpPr>
            <a:spLocks noGrp="1"/>
          </p:cNvSpPr>
          <p:nvPr>
            <p:ph idx="1"/>
          </p:nvPr>
        </p:nvSpPr>
        <p:spPr>
          <a:xfrm>
            <a:off x="107504" y="1556792"/>
            <a:ext cx="8856984" cy="5184576"/>
          </a:xfrm>
        </p:spPr>
        <p:txBody>
          <a:bodyPr>
            <a:normAutofit fontScale="85000" lnSpcReduction="20000"/>
          </a:bodyPr>
          <a:lstStyle/>
          <a:p>
            <a:pPr marL="114300" indent="0" algn="just">
              <a:buNone/>
            </a:pPr>
            <a:r>
              <a:rPr lang="ru-RU" dirty="0">
                <a:latin typeface="Times New Roman" pitchFamily="18" charset="0"/>
                <a:cs typeface="Times New Roman" pitchFamily="18" charset="0"/>
              </a:rPr>
              <a:t>• быстро и легко растворять масло и не извлекать других веществ, содержащихся в экстрагируемом материале; </a:t>
            </a:r>
          </a:p>
          <a:p>
            <a:pPr marL="114300" indent="0" algn="just">
              <a:buNone/>
            </a:pPr>
            <a:r>
              <a:rPr lang="ru-RU" dirty="0">
                <a:latin typeface="Times New Roman" pitchFamily="18" charset="0"/>
                <a:cs typeface="Times New Roman" pitchFamily="18" charset="0"/>
              </a:rPr>
              <a:t>• не действовать разрушающе на аппаратуру; </a:t>
            </a:r>
          </a:p>
          <a:p>
            <a:pPr marL="114300" indent="0" algn="just">
              <a:buNone/>
            </a:pPr>
            <a:r>
              <a:rPr lang="ru-RU" dirty="0">
                <a:latin typeface="Times New Roman" pitchFamily="18" charset="0"/>
                <a:cs typeface="Times New Roman" pitchFamily="18" charset="0"/>
              </a:rPr>
              <a:t>• удаляться из масел и шротов полностью и при возможно более низких температурах, не оставлять в них посторонних запахов, привкусов и вредных для организма человека веществ; </a:t>
            </a:r>
          </a:p>
          <a:p>
            <a:pPr marL="114300" indent="0" algn="just">
              <a:buNone/>
            </a:pPr>
            <a:r>
              <a:rPr lang="ru-RU" dirty="0">
                <a:latin typeface="Times New Roman" pitchFamily="18" charset="0"/>
                <a:cs typeface="Times New Roman" pitchFamily="18" charset="0"/>
              </a:rPr>
              <a:t>• должен иметь однородный состав, по возможности иметь узкий температурный интервал кипения; </a:t>
            </a:r>
          </a:p>
          <a:p>
            <a:pPr marL="114300" indent="0" algn="just">
              <a:buNone/>
            </a:pPr>
            <a:r>
              <a:rPr lang="ru-RU" dirty="0">
                <a:latin typeface="Times New Roman" pitchFamily="18" charset="0"/>
                <a:cs typeface="Times New Roman" pitchFamily="18" charset="0"/>
              </a:rPr>
              <a:t>• обладать низкой теплоемкостью и низкой скрытой теплотой парообразования;</a:t>
            </a:r>
          </a:p>
          <a:p>
            <a:pPr marL="114300" indent="0" algn="just">
              <a:buNone/>
            </a:pPr>
            <a:r>
              <a:rPr lang="ru-RU" dirty="0">
                <a:latin typeface="Times New Roman" pitchFamily="18" charset="0"/>
                <a:cs typeface="Times New Roman" pitchFamily="18" charset="0"/>
              </a:rPr>
              <a:t> • не должен растворяться в воде; </a:t>
            </a:r>
          </a:p>
          <a:p>
            <a:pPr marL="114300" indent="0" algn="just">
              <a:buNone/>
            </a:pPr>
            <a:r>
              <a:rPr lang="ru-RU" dirty="0">
                <a:latin typeface="Times New Roman" pitchFamily="18" charset="0"/>
                <a:cs typeface="Times New Roman" pitchFamily="18" charset="0"/>
              </a:rPr>
              <a:t>• не должен изменять химический состав и свойства при хранении и экстракции; </a:t>
            </a:r>
          </a:p>
          <a:p>
            <a:pPr marL="114300" indent="0" algn="just">
              <a:buNone/>
            </a:pPr>
            <a:r>
              <a:rPr lang="ru-RU" dirty="0">
                <a:latin typeface="Times New Roman" pitchFamily="18" charset="0"/>
                <a:cs typeface="Times New Roman" pitchFamily="18" charset="0"/>
              </a:rPr>
              <a:t>• быть </a:t>
            </a:r>
            <a:r>
              <a:rPr lang="ru-RU" dirty="0" err="1">
                <a:latin typeface="Times New Roman" pitchFamily="18" charset="0"/>
                <a:cs typeface="Times New Roman" pitchFamily="18" charset="0"/>
              </a:rPr>
              <a:t>пожаро</a:t>
            </a:r>
            <a:r>
              <a:rPr lang="ru-RU" dirty="0">
                <a:latin typeface="Times New Roman" pitchFamily="18" charset="0"/>
                <a:cs typeface="Times New Roman" pitchFamily="18" charset="0"/>
              </a:rPr>
              <a:t>- и взрывобезопасным; </a:t>
            </a:r>
          </a:p>
          <a:p>
            <a:pPr marL="114300" indent="0" algn="just">
              <a:buNone/>
            </a:pPr>
            <a:r>
              <a:rPr lang="ru-RU" dirty="0">
                <a:latin typeface="Times New Roman" pitchFamily="18" charset="0"/>
                <a:cs typeface="Times New Roman" pitchFamily="18" charset="0"/>
              </a:rPr>
              <a:t>• быть безвредным для обслуживающего персонала; </a:t>
            </a:r>
          </a:p>
          <a:p>
            <a:pPr marL="114300" indent="0" algn="just">
              <a:buNone/>
            </a:pPr>
            <a:r>
              <a:rPr lang="ru-RU" dirty="0">
                <a:latin typeface="Times New Roman" pitchFamily="18" charset="0"/>
                <a:cs typeface="Times New Roman" pitchFamily="18" charset="0"/>
              </a:rPr>
              <a:t>• не должен содержать канцерогенных веществ; </a:t>
            </a:r>
          </a:p>
          <a:p>
            <a:pPr marL="114300" indent="0" algn="just">
              <a:buNone/>
            </a:pPr>
            <a:r>
              <a:rPr lang="ru-RU" dirty="0">
                <a:latin typeface="Times New Roman" pitchFamily="18" charset="0"/>
                <a:cs typeface="Times New Roman" pitchFamily="18" charset="0"/>
              </a:rPr>
              <a:t>• не должен содержать ароматических и непредельных углеводородов; </a:t>
            </a:r>
          </a:p>
          <a:p>
            <a:pPr marL="114300" indent="0" algn="just">
              <a:buNone/>
            </a:pPr>
            <a:r>
              <a:rPr lang="ru-RU" dirty="0">
                <a:latin typeface="Times New Roman" pitchFamily="18" charset="0"/>
                <a:cs typeface="Times New Roman" pitchFamily="18" charset="0"/>
              </a:rPr>
              <a:t>• должен быть дешевым и недефицитным. </a:t>
            </a:r>
          </a:p>
          <a:p>
            <a:endParaRPr lang="ru-RU" dirty="0"/>
          </a:p>
        </p:txBody>
      </p:sp>
    </p:spTree>
    <p:extLst>
      <p:ext uri="{BB962C8B-B14F-4D97-AF65-F5344CB8AC3E}">
        <p14:creationId xmlns:p14="http://schemas.microsoft.com/office/powerpoint/2010/main" val="31549155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620688"/>
            <a:ext cx="8229600" cy="5865515"/>
          </a:xfrm>
        </p:spPr>
        <p:txBody>
          <a:bodyPr>
            <a:normAutofit fontScale="92500" lnSpcReduction="20000"/>
          </a:bodyPr>
          <a:lstStyle/>
          <a:p>
            <a:pPr marL="114300" indent="0" algn="just">
              <a:buNone/>
            </a:pPr>
            <a:r>
              <a:rPr lang="ru-RU" sz="28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В </a:t>
            </a:r>
            <a:r>
              <a:rPr lang="ru-RU" sz="2000" dirty="0">
                <a:latin typeface="Times New Roman" pitchFamily="18" charset="0"/>
                <a:cs typeface="Times New Roman" pitchFamily="18" charset="0"/>
              </a:rPr>
              <a:t>нашей стране наиболее широко используются экстракционные бензины. Это объясняется их сравнительной дешевизной, нейтральностью по отношению к материалам аппаратуры экстракционного цеха и хорошей растворяющей способностью. </a:t>
            </a:r>
            <a:endParaRPr lang="ru-RU" sz="2000" dirty="0" smtClean="0">
              <a:latin typeface="Times New Roman" pitchFamily="18" charset="0"/>
              <a:cs typeface="Times New Roman" pitchFamily="18" charset="0"/>
            </a:endParaRPr>
          </a:p>
          <a:p>
            <a:pPr marL="114300" indent="0" algn="just">
              <a:buNone/>
            </a:pPr>
            <a:r>
              <a:rPr lang="ru-RU" sz="2000" dirty="0" smtClean="0">
                <a:latin typeface="Times New Roman" pitchFamily="18" charset="0"/>
                <a:cs typeface="Times New Roman" pitchFamily="18" charset="0"/>
              </a:rPr>
              <a:t>           Применяемые </a:t>
            </a:r>
            <a:r>
              <a:rPr lang="ru-RU" sz="2000" dirty="0">
                <a:latin typeface="Times New Roman" panose="02020603050405020304" pitchFamily="18" charset="0"/>
                <a:cs typeface="Times New Roman" panose="02020603050405020304" pitchFamily="18" charset="0"/>
              </a:rPr>
              <a:t>в маслоэкстракционном производстве бензины </a:t>
            </a:r>
            <a:r>
              <a:rPr lang="ru-RU" sz="2000" dirty="0" smtClean="0">
                <a:latin typeface="Times New Roman" panose="02020603050405020304" pitchFamily="18" charset="0"/>
                <a:cs typeface="Times New Roman" panose="02020603050405020304" pitchFamily="18" charset="0"/>
              </a:rPr>
              <a:t>являются продуктами </a:t>
            </a:r>
            <a:r>
              <a:rPr lang="ru-RU" sz="2000" b="1" dirty="0">
                <a:latin typeface="Times New Roman" panose="02020603050405020304" pitchFamily="18" charset="0"/>
                <a:cs typeface="Times New Roman" panose="02020603050405020304" pitchFamily="18" charset="0"/>
              </a:rPr>
              <a:t>крекинга нефти</a:t>
            </a:r>
            <a:r>
              <a:rPr lang="ru-RU" sz="2000" dirty="0" smtClean="0">
                <a:latin typeface="Times New Roman" panose="02020603050405020304" pitchFamily="18" charset="0"/>
                <a:cs typeface="Times New Roman" panose="02020603050405020304" pitchFamily="18" charset="0"/>
              </a:rPr>
              <a:t>.</a:t>
            </a:r>
          </a:p>
          <a:p>
            <a:pPr marL="114300" indent="0" algn="just">
              <a:buNone/>
            </a:pPr>
            <a:r>
              <a:rPr lang="ru-RU" sz="2000" dirty="0" smtClean="0">
                <a:latin typeface="Times New Roman" panose="02020603050405020304" pitchFamily="18" charset="0"/>
                <a:cs typeface="Times New Roman" panose="02020603050405020304" pitchFamily="18" charset="0"/>
              </a:rPr>
              <a:t> В </a:t>
            </a:r>
            <a:r>
              <a:rPr lang="ru-RU" sz="2000" dirty="0">
                <a:latin typeface="Times New Roman" pitchFamily="18" charset="0"/>
                <a:cs typeface="Times New Roman" pitchFamily="18" charset="0"/>
              </a:rPr>
              <a:t>настоящее время повсеместно используется </a:t>
            </a:r>
            <a:r>
              <a:rPr lang="ru-RU" sz="2000" b="1" dirty="0" err="1">
                <a:latin typeface="Times New Roman" pitchFamily="18" charset="0"/>
                <a:cs typeface="Times New Roman" pitchFamily="18" charset="0"/>
              </a:rPr>
              <a:t>нефрас</a:t>
            </a:r>
            <a:r>
              <a:rPr lang="ru-RU" sz="2000" dirty="0">
                <a:latin typeface="Times New Roman" pitchFamily="18" charset="0"/>
                <a:cs typeface="Times New Roman" pitchFamily="18" charset="0"/>
              </a:rPr>
              <a:t> (ТУ38 </a:t>
            </a:r>
            <a:r>
              <a:rPr lang="ru-RU" sz="2000" dirty="0" smtClean="0">
                <a:latin typeface="Times New Roman" pitchFamily="18" charset="0"/>
                <a:cs typeface="Times New Roman" pitchFamily="18" charset="0"/>
              </a:rPr>
              <a:t>1011228–90) - экстракционный бензин </a:t>
            </a:r>
            <a:r>
              <a:rPr lang="ru-RU" sz="2800" dirty="0">
                <a:latin typeface="Times New Roman" pitchFamily="18" charset="0"/>
                <a:cs typeface="Times New Roman" pitchFamily="18" charset="0"/>
              </a:rPr>
              <a:t>(</a:t>
            </a:r>
            <a:r>
              <a:rPr lang="ru-RU" sz="2200" dirty="0" err="1">
                <a:latin typeface="Times New Roman" pitchFamily="18" charset="0"/>
                <a:cs typeface="Times New Roman" pitchFamily="18" charset="0"/>
              </a:rPr>
              <a:t>Нефрас</a:t>
            </a:r>
            <a:r>
              <a:rPr lang="ru-RU" sz="2200" dirty="0">
                <a:latin typeface="Times New Roman" pitchFamily="18" charset="0"/>
                <a:cs typeface="Times New Roman" pitchFamily="18" charset="0"/>
              </a:rPr>
              <a:t> </a:t>
            </a:r>
            <a:r>
              <a:rPr lang="ru-RU" sz="2200" dirty="0" smtClean="0">
                <a:latin typeface="Times New Roman" pitchFamily="18" charset="0"/>
                <a:cs typeface="Times New Roman" pitchFamily="18" charset="0"/>
              </a:rPr>
              <a:t>С3-70/95 </a:t>
            </a:r>
            <a:r>
              <a:rPr lang="ru-RU" sz="2200" dirty="0">
                <a:latin typeface="Times New Roman" pitchFamily="18" charset="0"/>
                <a:cs typeface="Times New Roman" pitchFamily="18" charset="0"/>
              </a:rPr>
              <a:t>продукт прямой перегонки малосернистой нефти применяются для экстракции растительных масел, извлечения жира из костей, никотина из махорочного листа, как растворитель в резиновой и лакокрасочной </a:t>
            </a:r>
            <a:r>
              <a:rPr lang="ru-RU" sz="2200" dirty="0" smtClean="0">
                <a:latin typeface="Times New Roman" pitchFamily="18" charset="0"/>
                <a:cs typeface="Times New Roman" pitchFamily="18" charset="0"/>
              </a:rPr>
              <a:t>промышленности</a:t>
            </a:r>
            <a:r>
              <a:rPr lang="ru-RU" sz="2800"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начальная </a:t>
            </a:r>
            <a:r>
              <a:rPr lang="ru-RU" sz="2200" dirty="0">
                <a:latin typeface="Times New Roman" pitchFamily="18" charset="0"/>
                <a:cs typeface="Times New Roman" pitchFamily="18" charset="0"/>
              </a:rPr>
              <a:t>температура их </a:t>
            </a:r>
            <a:r>
              <a:rPr lang="ru-RU" sz="2200" b="1" dirty="0">
                <a:latin typeface="Times New Roman" pitchFamily="18" charset="0"/>
                <a:cs typeface="Times New Roman" pitchFamily="18" charset="0"/>
              </a:rPr>
              <a:t>кипения значительно ниже </a:t>
            </a:r>
            <a:r>
              <a:rPr lang="ru-RU" sz="2200" dirty="0">
                <a:latin typeface="Times New Roman" pitchFamily="18" charset="0"/>
                <a:cs typeface="Times New Roman" pitchFamily="18" charset="0"/>
              </a:rPr>
              <a:t>(63–65 °С вместо 70 °С) и основное их </a:t>
            </a:r>
            <a:r>
              <a:rPr lang="ru-RU" sz="2200" b="1" dirty="0">
                <a:latin typeface="Times New Roman" pitchFamily="18" charset="0"/>
                <a:cs typeface="Times New Roman" pitchFamily="18" charset="0"/>
              </a:rPr>
              <a:t>количество (~98 %) отгоняется до температуры 71 °С и 75 °С</a:t>
            </a:r>
            <a:r>
              <a:rPr lang="ru-RU" sz="2200" dirty="0">
                <a:latin typeface="Times New Roman" pitchFamily="18" charset="0"/>
                <a:cs typeface="Times New Roman" pitchFamily="18" charset="0"/>
              </a:rPr>
              <a:t>, соответственно. </a:t>
            </a:r>
            <a:endParaRPr lang="ru-RU" sz="2200" dirty="0" smtClean="0">
              <a:latin typeface="Times New Roman" pitchFamily="18" charset="0"/>
              <a:cs typeface="Times New Roman" pitchFamily="18" charset="0"/>
            </a:endParaRPr>
          </a:p>
          <a:p>
            <a:pPr marL="114300" indent="0" algn="just">
              <a:buNone/>
            </a:pPr>
            <a:r>
              <a:rPr lang="ru-RU" sz="2200" dirty="0">
                <a:latin typeface="Times New Roman" pitchFamily="18" charset="0"/>
                <a:cs typeface="Times New Roman" pitchFamily="18" charset="0"/>
              </a:rPr>
              <a:t> </a:t>
            </a:r>
            <a:r>
              <a:rPr lang="ru-RU" sz="2200" dirty="0" smtClean="0">
                <a:latin typeface="Times New Roman" pitchFamily="18" charset="0"/>
                <a:cs typeface="Times New Roman" pitchFamily="18" charset="0"/>
              </a:rPr>
              <a:t>         Благодаря </a:t>
            </a:r>
            <a:r>
              <a:rPr lang="ru-RU" sz="2200" dirty="0">
                <a:latin typeface="Times New Roman" pitchFamily="18" charset="0"/>
                <a:cs typeface="Times New Roman" pitchFamily="18" charset="0"/>
              </a:rPr>
              <a:t>этому </a:t>
            </a:r>
            <a:r>
              <a:rPr lang="ru-RU" sz="2200" b="1" dirty="0">
                <a:latin typeface="Times New Roman" pitchFamily="18" charset="0"/>
                <a:cs typeface="Times New Roman" pitchFamily="18" charset="0"/>
              </a:rPr>
              <a:t>снижается тепловое воздействие на </a:t>
            </a:r>
            <a:r>
              <a:rPr lang="ru-RU" sz="2200" b="1" dirty="0" err="1">
                <a:latin typeface="Times New Roman" pitchFamily="18" charset="0"/>
                <a:cs typeface="Times New Roman" pitchFamily="18" charset="0"/>
              </a:rPr>
              <a:t>мисцеллу</a:t>
            </a:r>
            <a:r>
              <a:rPr lang="ru-RU" sz="2200" b="1" dirty="0">
                <a:latin typeface="Times New Roman" pitchFamily="18" charset="0"/>
                <a:cs typeface="Times New Roman" pitchFamily="18" charset="0"/>
              </a:rPr>
              <a:t> и шрот при отгонке растворителя, а следовательно, улучшаются показатели качества готовых продуктов</a:t>
            </a:r>
            <a:r>
              <a:rPr lang="ru-RU" sz="2200" dirty="0">
                <a:latin typeface="Times New Roman" pitchFamily="18" charset="0"/>
                <a:cs typeface="Times New Roman" pitchFamily="18" charset="0"/>
              </a:rPr>
              <a:t>. </a:t>
            </a:r>
            <a:endParaRPr lang="ru-RU" sz="2200" dirty="0" smtClean="0">
              <a:latin typeface="Times New Roman" pitchFamily="18" charset="0"/>
              <a:cs typeface="Times New Roman" pitchFamily="18" charset="0"/>
            </a:endParaRPr>
          </a:p>
          <a:p>
            <a:pPr marL="114300" indent="0" algn="just">
              <a:buNone/>
            </a:pPr>
            <a:r>
              <a:rPr lang="ru-RU" sz="2200" dirty="0" smtClean="0">
                <a:latin typeface="Times New Roman" pitchFamily="18" charset="0"/>
                <a:cs typeface="Times New Roman" pitchFamily="18" charset="0"/>
              </a:rPr>
              <a:t>            Однако </a:t>
            </a:r>
            <a:r>
              <a:rPr lang="ru-RU" sz="2200" dirty="0">
                <a:latin typeface="Times New Roman" pitchFamily="18" charset="0"/>
                <a:cs typeface="Times New Roman" pitchFamily="18" charset="0"/>
              </a:rPr>
              <a:t>в связи с переходом на </a:t>
            </a:r>
            <a:r>
              <a:rPr lang="ru-RU" sz="2200" dirty="0" err="1">
                <a:latin typeface="Times New Roman" pitchFamily="18" charset="0"/>
                <a:cs typeface="Times New Roman" pitchFamily="18" charset="0"/>
              </a:rPr>
              <a:t>нефрасы</a:t>
            </a:r>
            <a:r>
              <a:rPr lang="ru-RU" sz="2200" dirty="0">
                <a:latin typeface="Times New Roman" pitchFamily="18" charset="0"/>
                <a:cs typeface="Times New Roman" pitchFamily="18" charset="0"/>
              </a:rPr>
              <a:t> П1 63/75 и П1 65/70 возник ряд трудностей, связанных с работой системы рекуперации растворителя.</a:t>
            </a:r>
          </a:p>
        </p:txBody>
      </p:sp>
    </p:spTree>
    <p:extLst>
      <p:ext uri="{BB962C8B-B14F-4D97-AF65-F5344CB8AC3E}">
        <p14:creationId xmlns:p14="http://schemas.microsoft.com/office/powerpoint/2010/main" val="12821399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Определение качественных показателей растворителя</a:t>
            </a:r>
            <a:endParaRPr lang="ru-RU" dirty="0"/>
          </a:p>
        </p:txBody>
      </p:sp>
      <p:sp>
        <p:nvSpPr>
          <p:cNvPr id="3" name="Объект 2"/>
          <p:cNvSpPr>
            <a:spLocks noGrp="1"/>
          </p:cNvSpPr>
          <p:nvPr>
            <p:ph idx="1"/>
          </p:nvPr>
        </p:nvSpPr>
        <p:spPr/>
        <p:txBody>
          <a:bodyPr>
            <a:normAutofit fontScale="92500"/>
          </a:bodyPr>
          <a:lstStyle/>
          <a:p>
            <a:pPr marL="114300" indent="0" algn="just">
              <a:buNone/>
            </a:pPr>
            <a:r>
              <a:rPr lang="ru-RU" dirty="0" smtClean="0">
                <a:latin typeface="Times New Roman" pitchFamily="18" charset="0"/>
                <a:cs typeface="Times New Roman" pitchFamily="18" charset="0"/>
              </a:rPr>
              <a:t>Растворитель, поступающий в экстракционный цех, анализируется на массовую долю влаги, серы, н-</a:t>
            </a:r>
            <a:r>
              <a:rPr lang="ru-RU" dirty="0" err="1" smtClean="0">
                <a:latin typeface="Times New Roman" pitchFamily="18" charset="0"/>
                <a:cs typeface="Times New Roman" pitchFamily="18" charset="0"/>
              </a:rPr>
              <a:t>гексана</a:t>
            </a:r>
            <a:r>
              <a:rPr lang="ru-RU" dirty="0" smtClean="0">
                <a:latin typeface="Times New Roman" pitchFamily="18" charset="0"/>
                <a:cs typeface="Times New Roman" pitchFamily="18" charset="0"/>
              </a:rPr>
              <a:t>, водорастворимых кислот и щелочей, плотность, фракционный состав, бромное число.</a:t>
            </a:r>
          </a:p>
          <a:p>
            <a:pPr marL="114300" indent="0" algn="just">
              <a:buNone/>
            </a:pPr>
            <a:r>
              <a:rPr lang="ru-RU" dirty="0" smtClean="0">
                <a:solidFill>
                  <a:srgbClr val="FF0000"/>
                </a:solidFill>
                <a:latin typeface="Times New Roman" pitchFamily="18" charset="0"/>
                <a:cs typeface="Times New Roman" pitchFamily="18" charset="0"/>
              </a:rPr>
              <a:t>                                     Определение плотности.</a:t>
            </a:r>
          </a:p>
          <a:p>
            <a:pPr marL="114300" indent="0" algn="just">
              <a:buNone/>
            </a:pPr>
            <a:r>
              <a:rPr lang="ru-RU" dirty="0" smtClean="0">
                <a:latin typeface="Times New Roman" pitchFamily="18" charset="0"/>
                <a:cs typeface="Times New Roman" pitchFamily="18" charset="0"/>
              </a:rPr>
              <a:t>Плотность растворителя является одним из его важнейших показателей, регламентируемых стандартом. Она характеризует массу растворителя в единице его объема. На практике определяют относительную плотность растворителя - отношение массы растворителя к массе воды в том же объеме. Плотность может быть определена с помощью: пикнометра, гидростатических весов и ареометра. (учебник ЛП стр.90)</a:t>
            </a:r>
          </a:p>
          <a:p>
            <a:pPr marL="114300" indent="0" algn="just">
              <a:buNone/>
            </a:pPr>
            <a:endParaRPr lang="ru-RU"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7" y="509950"/>
            <a:ext cx="4752528" cy="4675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980728"/>
            <a:ext cx="5195391" cy="3888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412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wipe(down)">
                                      <p:cBhvr>
                                        <p:cTn id="14"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Гидростатические весы</a:t>
            </a:r>
            <a:endParaRPr lang="ru-RU"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1772816"/>
            <a:ext cx="6586126" cy="437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548680"/>
            <a:ext cx="7754937" cy="6053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8989" y="1196752"/>
            <a:ext cx="6247581" cy="4165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776" y="1358610"/>
            <a:ext cx="4767263" cy="476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070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wipe(down)">
                                      <p:cBhvr>
                                        <p:cTn id="17" dur="500"/>
                                        <p:tgtEl>
                                          <p:spTgt spid="307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077"/>
                                        </p:tgtEl>
                                        <p:attrNameLst>
                                          <p:attrName>style.visibility</p:attrName>
                                        </p:attrNameLst>
                                      </p:cBhvr>
                                      <p:to>
                                        <p:strVal val="visible"/>
                                      </p:to>
                                    </p:set>
                                    <p:animEffect transition="in" filter="circle(in)">
                                      <p:cBhvr>
                                        <p:cTn id="22" dur="20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Определение качественных показателей растворителя</a:t>
            </a:r>
          </a:p>
        </p:txBody>
      </p:sp>
      <p:sp>
        <p:nvSpPr>
          <p:cNvPr id="3" name="Объект 2"/>
          <p:cNvSpPr>
            <a:spLocks noGrp="1"/>
          </p:cNvSpPr>
          <p:nvPr>
            <p:ph idx="1"/>
          </p:nvPr>
        </p:nvSpPr>
        <p:spPr/>
        <p:txBody>
          <a:bodyPr/>
          <a:lstStyle/>
          <a:p>
            <a:pPr marL="114300" indent="0" algn="ctr">
              <a:buNone/>
            </a:pPr>
            <a:r>
              <a:rPr lang="ru-RU" dirty="0" smtClean="0">
                <a:solidFill>
                  <a:srgbClr val="FF0000"/>
                </a:solidFill>
                <a:latin typeface="Times New Roman" pitchFamily="18" charset="0"/>
                <a:cs typeface="Times New Roman" pitchFamily="18" charset="0"/>
              </a:rPr>
              <a:t>Определение фракционного состава растворителя</a:t>
            </a:r>
          </a:p>
          <a:p>
            <a:pPr marL="114300" indent="0" algn="just">
              <a:buNone/>
            </a:pPr>
            <a:r>
              <a:rPr lang="ru-RU" dirty="0" smtClean="0">
                <a:latin typeface="Times New Roman" pitchFamily="18" charset="0"/>
                <a:cs typeface="Times New Roman" pitchFamily="18" charset="0"/>
              </a:rPr>
              <a:t>фракционирование </a:t>
            </a:r>
            <a:r>
              <a:rPr lang="ru-RU" dirty="0">
                <a:latin typeface="Times New Roman" pitchFamily="18" charset="0"/>
                <a:cs typeface="Times New Roman" pitchFamily="18" charset="0"/>
              </a:rPr>
              <a:t>это разделение сложной смеси компонентов на более простые смеси или отдельные составляющие.</a:t>
            </a:r>
            <a:endParaRPr lang="ru-RU" dirty="0">
              <a:solidFill>
                <a:srgbClr val="FF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687" y="3573016"/>
            <a:ext cx="6237287" cy="278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37125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Определение качественных показателей растворителя</a:t>
            </a:r>
          </a:p>
        </p:txBody>
      </p:sp>
      <p:sp>
        <p:nvSpPr>
          <p:cNvPr id="3" name="Объект 2"/>
          <p:cNvSpPr>
            <a:spLocks noGrp="1"/>
          </p:cNvSpPr>
          <p:nvPr>
            <p:ph idx="1"/>
          </p:nvPr>
        </p:nvSpPr>
        <p:spPr/>
        <p:txBody>
          <a:bodyPr>
            <a:normAutofit fontScale="92500" lnSpcReduction="20000"/>
          </a:bodyPr>
          <a:lstStyle/>
          <a:p>
            <a:pPr marL="114300" indent="0" algn="just">
              <a:buNone/>
            </a:pPr>
            <a:r>
              <a:rPr lang="ru-RU" dirty="0" smtClean="0">
                <a:latin typeface="Times New Roman" panose="02020603050405020304" pitchFamily="18" charset="0"/>
                <a:cs typeface="Times New Roman" panose="02020603050405020304" pitchFamily="18" charset="0"/>
              </a:rPr>
              <a:t>         Фракционный </a:t>
            </a:r>
            <a:r>
              <a:rPr lang="ru-RU" dirty="0">
                <a:latin typeface="Times New Roman" panose="02020603050405020304" pitchFamily="18" charset="0"/>
                <a:cs typeface="Times New Roman" panose="02020603050405020304" pitchFamily="18" charset="0"/>
              </a:rPr>
              <a:t>состав бензинов при их многократном использовании не остается неизменным. Вначале увеличивается доля легкокипящих фракций, а по истечении определенного промежутка времени фракционный состав стабилизируется. Это объясняется большими потерями тяжелых фракций со шротом и маслом по сравнению с потерями легких фракций с воздухом через неплотности аппаратуры и </a:t>
            </a:r>
            <a:r>
              <a:rPr lang="ru-RU" dirty="0" err="1">
                <a:latin typeface="Times New Roman" panose="02020603050405020304" pitchFamily="18" charset="0"/>
                <a:cs typeface="Times New Roman" panose="02020603050405020304" pitchFamily="18" charset="0"/>
              </a:rPr>
              <a:t>рекуперационные</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системы.</a:t>
            </a:r>
          </a:p>
          <a:p>
            <a:pPr marL="114300" indent="0" algn="just">
              <a:buNone/>
            </a:pP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Наличие </a:t>
            </a:r>
            <a:r>
              <a:rPr lang="ru-RU" dirty="0">
                <a:latin typeface="Times New Roman" panose="02020603050405020304" pitchFamily="18" charset="0"/>
                <a:cs typeface="Times New Roman" panose="02020603050405020304" pitchFamily="18" charset="0"/>
              </a:rPr>
              <a:t>непредельных углеводородов и бензола в растворителе нежелательно. Бензол повышает растворимость красящих веществ, восков и других сопутствующих веществ, ухудшая качество масел. </a:t>
            </a:r>
            <a:endParaRPr lang="ru-RU" dirty="0" smtClean="0">
              <a:latin typeface="Times New Roman" panose="02020603050405020304" pitchFamily="18" charset="0"/>
              <a:cs typeface="Times New Roman" panose="02020603050405020304" pitchFamily="18" charset="0"/>
            </a:endParaRPr>
          </a:p>
          <a:p>
            <a:pPr marL="114300" indent="0" algn="just">
              <a:buNone/>
            </a:pP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Непредельные </a:t>
            </a:r>
            <a:r>
              <a:rPr lang="ru-RU" dirty="0">
                <a:latin typeface="Times New Roman" panose="02020603050405020304" pitchFamily="18" charset="0"/>
                <a:cs typeface="Times New Roman" panose="02020603050405020304" pitchFamily="18" charset="0"/>
              </a:rPr>
              <a:t>углеводороды, по литературным данным, в условиях производственной экстракции могут давать продукты конденсации или полимеризации, плохо удаляемые из шрота и масла.</a:t>
            </a:r>
          </a:p>
        </p:txBody>
      </p:sp>
    </p:spTree>
    <p:extLst>
      <p:ext uri="{BB962C8B-B14F-4D97-AF65-F5344CB8AC3E}">
        <p14:creationId xmlns:p14="http://schemas.microsoft.com/office/powerpoint/2010/main" val="8923734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Определение качественных показателей растворителя</a:t>
            </a:r>
            <a:r>
              <a:rPr lang="ru-RU" dirty="0">
                <a:solidFill>
                  <a:srgbClr val="FF0000"/>
                </a:solidFill>
                <a:latin typeface="Times New Roman" pitchFamily="18" charset="0"/>
                <a:cs typeface="Times New Roman" pitchFamily="18" charset="0"/>
              </a:rPr>
              <a:t/>
            </a:r>
            <a:br>
              <a:rPr lang="ru-RU" dirty="0">
                <a:solidFill>
                  <a:srgbClr val="FF0000"/>
                </a:solidFill>
                <a:latin typeface="Times New Roman" pitchFamily="18" charset="0"/>
                <a:cs typeface="Times New Roman" pitchFamily="18" charset="0"/>
              </a:rPr>
            </a:br>
            <a:endParaRPr lang="ru-RU" dirty="0"/>
          </a:p>
        </p:txBody>
      </p:sp>
      <p:sp>
        <p:nvSpPr>
          <p:cNvPr id="3" name="Объект 2"/>
          <p:cNvSpPr>
            <a:spLocks noGrp="1"/>
          </p:cNvSpPr>
          <p:nvPr>
            <p:ph idx="1"/>
          </p:nvPr>
        </p:nvSpPr>
        <p:spPr/>
        <p:txBody>
          <a:bodyPr>
            <a:normAutofit/>
          </a:bodyPr>
          <a:lstStyle/>
          <a:p>
            <a:pPr marL="114300" indent="0" algn="just">
              <a:buNone/>
            </a:pPr>
            <a:r>
              <a:rPr lang="ru-RU" dirty="0" smtClean="0">
                <a:latin typeface="Times New Roman" panose="02020603050405020304" pitchFamily="18" charset="0"/>
                <a:cs typeface="Times New Roman" panose="02020603050405020304" pitchFamily="18" charset="0"/>
              </a:rPr>
              <a:t>Важнейшими характеристиками растворителя, </a:t>
            </a:r>
            <a:r>
              <a:rPr lang="ru-RU" dirty="0">
                <a:latin typeface="Times New Roman" panose="02020603050405020304" pitchFamily="18" charset="0"/>
                <a:cs typeface="Times New Roman" panose="02020603050405020304" pitchFamily="18" charset="0"/>
              </a:rPr>
              <a:t>и</a:t>
            </a:r>
            <a:r>
              <a:rPr lang="ru-RU" dirty="0" smtClean="0">
                <a:latin typeface="Times New Roman" panose="02020603050405020304" pitchFamily="18" charset="0"/>
                <a:cs typeface="Times New Roman" panose="02020603050405020304" pitchFamily="18" charset="0"/>
              </a:rPr>
              <a:t>спользуемых для экстракции растительных масел, являются: начальная и конечная температура кипения и остаток в колбе по окончании процесса перегонки. Эти показатели оказывают большое влияние как на качество получаемых масел и шротов, так и эффективность отгонки из них растворителя (стр. 93-94)</a:t>
            </a:r>
          </a:p>
          <a:p>
            <a:pPr marL="114300" indent="0" algn="ctr">
              <a:buNone/>
            </a:pPr>
            <a:r>
              <a:rPr lang="ru-RU" dirty="0">
                <a:latin typeface="Times New Roman" panose="02020603050405020304" pitchFamily="18" charset="0"/>
                <a:cs typeface="Times New Roman" panose="02020603050405020304" pitchFamily="18" charset="0"/>
              </a:rPr>
              <a:t> </a:t>
            </a:r>
            <a:endParaRPr lang="ru-RU"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7095" y="1700808"/>
            <a:ext cx="8951047" cy="4379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260648"/>
            <a:ext cx="340042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272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054"/>
                                        </p:tgtEl>
                                        <p:attrNameLst>
                                          <p:attrName>style.visibility</p:attrName>
                                        </p:attrNameLst>
                                      </p:cBhvr>
                                      <p:to>
                                        <p:strVal val="visible"/>
                                      </p:to>
                                    </p:set>
                                    <p:animEffect transition="in" filter="randombar(horizontal)">
                                      <p:cBhvr>
                                        <p:cTn id="20"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тека">
  <a:themeElements>
    <a:clrScheme name="Аптека">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Аптека">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птека">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781</TotalTime>
  <Words>1656</Words>
  <Application>Microsoft Office PowerPoint</Application>
  <PresentationFormat>Экран (4:3)</PresentationFormat>
  <Paragraphs>113</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Аптека</vt:lpstr>
      <vt:lpstr>Общие требования к растворителям. Определение качественных показателей растворителя. Средства измерения и вспомогательное оборудование</vt:lpstr>
      <vt:lpstr>Презентация PowerPoint</vt:lpstr>
      <vt:lpstr>«Идеальный» промышленный растворитель должен удовлетворять следующим требованиям:  </vt:lpstr>
      <vt:lpstr>Презентация PowerPoint</vt:lpstr>
      <vt:lpstr>Определение качественных показателей растворителя</vt:lpstr>
      <vt:lpstr>Гидростатические весы</vt:lpstr>
      <vt:lpstr>Определение качественных показателей растворителя</vt:lpstr>
      <vt:lpstr>Определение качественных показателей растворителя</vt:lpstr>
      <vt:lpstr>Определение качественных показателей растворителя </vt:lpstr>
      <vt:lpstr>Определение качественных показателей растворителя</vt:lpstr>
      <vt:lpstr>Определение качественных показателей растворителя</vt:lpstr>
      <vt:lpstr>Определение качественных показателей растворителя</vt:lpstr>
      <vt:lpstr>Стандартный метод определения бромных чисел (массовая доля непредельных углеводородов) — ГОСТ 8997—59</vt:lpstr>
      <vt:lpstr>ХАРАКТЕРИСТИКА ПРОМЫШЛЕННЫХ РАСТВОРИТЕЛЕЙ ДЛЯ ЭКСТРАКЦИИ РАСТИТЕЛЬНЫХ МАСЕЛ</vt:lpstr>
      <vt:lpstr>недостаток  бензина </vt:lpstr>
      <vt:lpstr>Презентация PowerPoint</vt:lpstr>
      <vt:lpstr>нормам законодательства по охране труда</vt:lpstr>
      <vt:lpstr>ХРАНЕНИЕ РАСТВОРИТЕЛЕЙ И ПОДГОТОВКА ИХ К ЭКСТРАКЦИИ</vt:lpstr>
      <vt:lpstr>Презентация PowerPoint</vt:lpstr>
      <vt:lpstr>Дыхательные клапаны бензохранилищ</vt:lpstr>
      <vt:lpstr>ХРАНЕНИЕ РАСТВОРИТЕЛЕЙ И ПОДГОТОВКА ИХ К ЭКСТРАКЦИИ </vt:lpstr>
      <vt:lpstr>Сепарация (осушение) растворителя </vt:lpstr>
      <vt:lpstr>Презентация PowerPoint</vt:lpstr>
      <vt:lpstr>Презентация PowerPoint</vt:lpstr>
      <vt:lpstr>ПРАВИЛА  промышленной безопасности в производстве растительных масел методом прессования и экстракции РЕГЛАМЕНТИРУЮТСЯ </vt:lpstr>
      <vt:lpstr> В экстрактор должен подаваться растворитель: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Общие требования к растворителям. Определение качественных показателей растворителя. Средства измерения и вспомогательное оборудование</dc:title>
  <dc:creator>Илюшка</dc:creator>
  <cp:lastModifiedBy>Илюшка</cp:lastModifiedBy>
  <cp:revision>50</cp:revision>
  <dcterms:created xsi:type="dcterms:W3CDTF">2022-09-26T10:31:32Z</dcterms:created>
  <dcterms:modified xsi:type="dcterms:W3CDTF">2023-01-16T11:44:40Z</dcterms:modified>
</cp:coreProperties>
</file>