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310" r:id="rId2"/>
    <p:sldId id="272" r:id="rId3"/>
    <p:sldId id="275" r:id="rId4"/>
    <p:sldId id="298" r:id="rId5"/>
    <p:sldId id="300" r:id="rId6"/>
    <p:sldId id="303" r:id="rId7"/>
    <p:sldId id="304" r:id="rId8"/>
    <p:sldId id="305" r:id="rId9"/>
    <p:sldId id="309" r:id="rId10"/>
    <p:sldId id="308" r:id="rId11"/>
    <p:sldId id="266" r:id="rId12"/>
    <p:sldId id="267" r:id="rId13"/>
    <p:sldId id="271" r:id="rId14"/>
    <p:sldId id="294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431" autoAdjust="0"/>
    <p:restoredTop sz="94660"/>
  </p:normalViewPr>
  <p:slideViewPr>
    <p:cSldViewPr>
      <p:cViewPr>
        <p:scale>
          <a:sx n="80" d="100"/>
          <a:sy n="80" d="100"/>
        </p:scale>
        <p:origin x="-109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89818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17586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9446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36005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9698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6245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28471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44041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81934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82427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5792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lin ang="5400000" scaled="0"/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60553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egain.ru/Uchashimsya/Fizika/Gotovye_resheniya/Molekulyarnaya_fizika_i_termodinamika/Gotovye_resheniya_zadach_i_kontrolnyh_Molekulyarnaya_fizika_termodinamika_1.html" TargetMode="External"/><Relationship Id="rId2" Type="http://schemas.openxmlformats.org/officeDocument/2006/relationships/hyperlink" Target="https://phys-ege.sdamgia.ru/test?a=catlistwstat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hyperlink" Target="https://ppt-online.org/359224" TargetMode="External"/><Relationship Id="rId4" Type="http://schemas.openxmlformats.org/officeDocument/2006/relationships/hyperlink" Target="https://kopilkaurokov.ru/fizika/presentacii/priezientatsiia_mietody_rieshieniia_fizichieskikh_zadach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3284984"/>
            <a:ext cx="7560840" cy="1656184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«Алгоритм решения задач по молекулярной физике»</a:t>
            </a:r>
            <a:b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Выполнила: Соколова Т.И.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23728" y="4786322"/>
            <a:ext cx="5648672" cy="852478"/>
          </a:xfrm>
        </p:spPr>
        <p:txBody>
          <a:bodyPr>
            <a:normAutofit fontScale="47500" lnSpcReduction="20000"/>
          </a:bodyPr>
          <a:lstStyle/>
          <a:p>
            <a:pPr lvl="0"/>
            <a:endParaRPr lang="ru-RU" b="1" dirty="0" smtClean="0">
              <a:solidFill>
                <a:schemeClr val="bg1"/>
              </a:solidFill>
            </a:endParaRPr>
          </a:p>
          <a:p>
            <a:pPr lvl="0"/>
            <a:r>
              <a:rPr lang="ru-RU" b="1" dirty="0" smtClean="0">
                <a:solidFill>
                  <a:schemeClr val="bg1"/>
                </a:solidFill>
              </a:rPr>
              <a:t>2023 год</a:t>
            </a:r>
          </a:p>
          <a:p>
            <a:pPr lvl="0"/>
            <a:r>
              <a:rPr lang="ru-RU" b="1" dirty="0" smtClean="0">
                <a:solidFill>
                  <a:schemeClr val="bg1"/>
                </a:solidFill>
              </a:rPr>
              <a:t>Г. Дзержинск</a:t>
            </a:r>
            <a:endParaRPr lang="ru-RU" b="1" dirty="0">
              <a:solidFill>
                <a:schemeClr val="bg1"/>
              </a:solidFill>
            </a:endParaRPr>
          </a:p>
          <a:p>
            <a:endParaRPr lang="ru-RU" dirty="0"/>
          </a:p>
        </p:txBody>
      </p:sp>
      <p:pic>
        <p:nvPicPr>
          <p:cNvPr id="4" name="Picture 2" descr="C:\Documents and Settings\Admin\Рабочий стол\IMG_199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85728"/>
            <a:ext cx="2856434" cy="29992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8483725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ÐÐ¾ ÑÑÐ»Ð¾Ð²Ð¸Ñ Ð·Ð°Ð´Ð°ÑÐ¸ Ð´Ð°Ð½Ð¾ ÑÐ¾Ð»ÑÐºÐ¾ Ð¾Ð´Ð½Ð¾ ÑÐ¾ÑÑÐ¾ÑÐ½Ð¸Ðµ Ð³Ð°Ð·Ð°, Ð¸ ÑÑÐµÐ±ÑÐµÑÑÑ Ð¾Ð¿ÑÐµÐ´ÐµÐ»Ð¸ÑÑ ÐºÐ°ÐºÐ¾Ð¹ Ð»Ð¸Ð±Ð¾ Ð¿Ð°ÑÐ°Ð¼ÐµÑÑ ÑÑÐ¾Ð³Ð¾ ÑÐ¾ÑÑÐ¾ÑÐ½Ð¸Ñ Ð¸Ð»Ð¸ Ð¶Ðµ Ð´Ð°Ð½Ñ Ð´Ð²Ð° ÑÐ¾ÑÑÐ¾ÑÐ½Ð¸Ñ Ñ ÑÐ°Ð·Ð½Ð¾Ð¹ Ð¼Ð°ÑÑÐ¾Ð¹ Ð³Ð°Ð·Ð°. 1.ÐÐ¾Ð½ÑÑÑ Ð¿ÑÐµÐ´Ð»Ð¾Ð¶ÐµÐ½Ð½ÑÑ Ð·Ð°Ð´Ð°ÑÑ (ÑÐ²Ð¸Ð´ÐµÑÑ ÑÐ¸Ð·Ð¸ÑÐµÑÐºÑÑ Ð¼Ð¾Ð´ÐµÐ»Ñ). 2.ÐÐ½Ð°Ð»Ð¸Ð· (Ð¿Ð¾ÑÑÑÐ¾Ð¸ÑÑ Ð¼Ð°ÑÐµÐ¼Ð°ÑÐ¸ÑÐµÑÐºÑÑ Ð¼Ð¾Ð´ÐµÐ»Ñ ÑÐ²Ð»ÐµÐ½Ð¸Ñ): -Ð£ÑÑÐ°Ð½Ð¾Ð²Ð¸ÑÑ, ÐºÐ°ÐºÐ¸Ðµ Ð³Ð°Ð·Ñ ÑÑÐ°ÑÑÐ²ÑÑÑ Ð² ÑÐ°ÑÑÐ¼Ð°ÑÑÐ¸Ð²Ð°ÐµÐ¼ÑÑ Ð¿ÑÐ¾ÑÐµÑÑÐ°Ñ. -ÐÐ¿ÑÐµÐ´ÐµÐ»Ð¸ÑÑ Ð¿Ð°ÑÐ°Ð¼ÐµÑÑÑ p,V Ð¸ T , ÑÐ°ÑÐ°ÐºÑÐµÑÐ¸Ð·ÑÑÑÐ¸Ðµ ÐºÐ°Ð¶Ð´Ð¾Ðµ ÑÐ¾ÑÑÐ¾ÑÐ½Ð¸Ðµ Ð³Ð°Ð·Ð°. -ÐÐ»Ñ ÐºÐ°Ð¶Ð´Ð¾Ð³Ð¾ ÑÐ¾ÑÑÐ¾ÑÐ½Ð¸Ñ ÐºÐ°Ð¶Ð´Ð¾Ð³Ð¾ Ð³Ð°Ð·Ð° (ÐµÑÐ»Ð¸ Ð¸Ñ Ð½ÐµÑÐºÐ¾Ð»ÑÐºÐ¾) ÑÐ¾ÑÑÐ°Ð²Ð¸ÑÑ ÑÑÐ°Ð²Ð½ÐµÐ½Ð¸Ðµ ÐÐµÐ½Ð´ÐµÐ»ÐµÐµÐ²Ð° â ÐÐ»Ð°Ð¿ÐµÐ¹ÑÐ¾Ð½Ð°. ÐÑÐ»Ð¸ Ð´Ð°Ð½Ð° ÑÐ¼ÐµÑÑ Ð³Ð°Ð·Ð¾Ð², ÑÐ¾ ÑÑÐ¾ ÑÑÐ°Ð²Ð½ÐµÐ½Ð¸Ðµ Ð·Ð°Ð¿Ð¸ÑÑÐ²Ð°ÐµÑÑÑ Ð´Ð»Ñ ÐºÐ°Ð¶Ð´Ð¾Ð³Ð¾ ÐºÐ¾Ð¼Ð¿Ð¾Ð½ÐµÐ½ÑÐ°. Ð¡Ð²ÑÐ·Ñ Ð¼ÐµÐ¶Ð´Ñ Ð·Ð½Ð°ÑÐµÐ½Ð¸ÑÐ¼Ð¸ Ð´Ð°Ð²Ð»ÐµÐ½Ð¸Ð¹ Ð¾ÑÐ´ÐµÐ»ÑÐ½ÑÑ Ð³Ð°Ð·Ð¾Ð² Ð¸ ÑÐµÐ·ÑÐ»ÑÑÐ¸ÑÑÑÑÐ¸Ð¼ Ð´Ð°Ð²Ð»ÐµÐ½Ð¸ÐµÐ¼ ÑÐ¼ÐµÑÐ¸ ÑÑÑÐ°Ð½Ð°Ð²Ð»Ð¸Ð²Ð°ÐµÑÑÑ Ð·Ð°ÐºÐ¾Ð½Ð¾Ð¼ ÐÐ°Ð»ÑÑÐ¾Ð½Ð°. -ÐÐ°Ð¿Ð¸ÑÐ°ÑÑ Ð¼Ð°ÑÐµÐ¼Ð°ÑÐ¸ÑÐµÑÐºÐ¸ Ð´Ð¾Ð¿Ð¾Ð»Ð½Ð¸ÑÐµÐ»ÑÐ½ÑÐµ ÑÑÐ»Ð¾Ð²Ð¸Ñ Ð·Ð°Ð´Ð°ÑÐ¸ 3.Ð ÐµÑÐ¸ÑÑ Ð¿Ð¾Ð»ÑÑÐµÐ½Ð½ÑÑ ÑÐ¸ÑÑÐµÐ¼Ñ ÑÑÐ°Ð²Ð½ÐµÐ½Ð¸Ð¹ Ð¾ÑÐ½Ð¾ÑÐ¸ÑÐµÐ»ÑÐ½Ð¾ Ð½ÐµÐ¸Ð·Ð²ÐµÑÑÐ½Ð¾Ð¹ Ð²ÐµÐ»Ð¸ÑÐ¸Ð½Ñ. 4.Ð ÐµÑÐµÐ½Ð¸Ðµ Ð¿ÑÐ¾Ð²ÐµÑÐ¸ÑÑ Ð¸ Ð¾ÑÐµÐ½Ð¸ÑÑ ÐºÑÐ¸ÑÐ¸ÑÐµÑÐºÐ¸.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226796" cy="6260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16632"/>
            <a:ext cx="8640959" cy="648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414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32" y="101987"/>
            <a:ext cx="8638447" cy="6482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188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124744"/>
            <a:ext cx="8604637" cy="427809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endParaRPr lang="ru-RU" i="1" dirty="0" smtClean="0"/>
          </a:p>
          <a:p>
            <a:r>
              <a:rPr lang="ru-RU" i="1" dirty="0" smtClean="0"/>
              <a:t>По </a:t>
            </a:r>
            <a:r>
              <a:rPr lang="ru-RU" i="1" dirty="0"/>
              <a:t>условию задачи дано только</a:t>
            </a:r>
            <a:r>
              <a:rPr lang="ru-RU" dirty="0"/>
              <a:t> одно состояние газа, и требуется определить какой либо параметр этого состояния или же даны два состояния с разной массой газа.</a:t>
            </a:r>
            <a:endParaRPr lang="ru-RU" sz="2000" dirty="0"/>
          </a:p>
          <a:p>
            <a:pPr marL="342900" lvl="0" indent="-342900">
              <a:buFont typeface="+mj-lt"/>
              <a:buAutoNum type="arabicPeriod"/>
              <a:tabLst>
                <a:tab pos="895350" algn="l"/>
              </a:tabLst>
            </a:pPr>
            <a:r>
              <a:rPr lang="ru-RU" dirty="0"/>
              <a:t>Понять предложенную задачу (увидеть физическую модель).</a:t>
            </a:r>
            <a:endParaRPr lang="ru-RU" sz="2000" dirty="0"/>
          </a:p>
          <a:p>
            <a:pPr marL="342900" lvl="0" indent="-342900">
              <a:buFont typeface="+mj-lt"/>
              <a:buAutoNum type="arabicPeriod"/>
              <a:tabLst>
                <a:tab pos="895350" algn="l"/>
              </a:tabLst>
            </a:pPr>
            <a:r>
              <a:rPr lang="ru-RU" dirty="0"/>
              <a:t>Анализ (построить математическую модель явления):</a:t>
            </a:r>
            <a:endParaRPr lang="ru-RU" sz="2000" dirty="0"/>
          </a:p>
          <a:p>
            <a:pPr marL="342900" indent="-342900">
              <a:buFont typeface="+mj-lt"/>
              <a:buAutoNum type="arabicPeriod"/>
              <a:tabLst>
                <a:tab pos="895350" algn="l"/>
              </a:tabLst>
            </a:pPr>
            <a:r>
              <a:rPr lang="ru-RU" dirty="0"/>
              <a:t>Установить, какие газы участвуют в рассматриваемых процессах.</a:t>
            </a:r>
            <a:endParaRPr lang="ru-RU" sz="2000" dirty="0"/>
          </a:p>
          <a:p>
            <a:pPr marL="342900" indent="-342900">
              <a:buFont typeface="+mj-lt"/>
              <a:buAutoNum type="arabicPeriod"/>
              <a:tabLst>
                <a:tab pos="895350" algn="l"/>
              </a:tabLst>
            </a:pPr>
            <a:r>
              <a:rPr lang="ru-RU" dirty="0"/>
              <a:t>Определить параметры </a:t>
            </a:r>
            <a:r>
              <a:rPr lang="ru-RU" i="1" dirty="0"/>
              <a:t>p</a:t>
            </a:r>
            <a:r>
              <a:rPr lang="ru-RU" i="1" dirty="0" smtClean="0"/>
              <a:t>, V</a:t>
            </a:r>
            <a:r>
              <a:rPr lang="ru-RU" dirty="0"/>
              <a:t> и </a:t>
            </a:r>
            <a:r>
              <a:rPr lang="ru-RU" i="1" dirty="0"/>
              <a:t>T</a:t>
            </a:r>
            <a:r>
              <a:rPr lang="ru-RU" dirty="0"/>
              <a:t>, характеризующие каждое состояние газа.</a:t>
            </a:r>
            <a:endParaRPr lang="ru-RU" sz="2000" dirty="0"/>
          </a:p>
          <a:p>
            <a:pPr marL="342900" indent="-342900">
              <a:buFont typeface="+mj-lt"/>
              <a:buAutoNum type="arabicPeriod"/>
              <a:tabLst>
                <a:tab pos="895350" algn="l"/>
              </a:tabLst>
            </a:pPr>
            <a:r>
              <a:rPr lang="ru-RU" dirty="0"/>
              <a:t>Для каждого состояния каждого газа (если их несколько) составить уравнение Менделеева – </a:t>
            </a:r>
            <a:r>
              <a:rPr lang="ru-RU" dirty="0" err="1"/>
              <a:t>Клапейрона</a:t>
            </a:r>
            <a:r>
              <a:rPr lang="ru-RU" dirty="0"/>
              <a:t>. </a:t>
            </a:r>
            <a:r>
              <a:rPr lang="ru-RU" dirty="0" smtClean="0"/>
              <a:t>Если </a:t>
            </a:r>
            <a:r>
              <a:rPr lang="ru-RU" dirty="0"/>
              <a:t>дана смесь газов, то это уравнение записывается для каждого компонента. Связь между значениями давлений отдельных газов и результирующим давлением смеси устанавливается законом Дальтона.</a:t>
            </a:r>
            <a:endParaRPr lang="ru-RU" sz="2000" dirty="0"/>
          </a:p>
          <a:p>
            <a:pPr marL="342900" indent="-342900">
              <a:buFont typeface="+mj-lt"/>
              <a:buAutoNum type="arabicPeriod"/>
              <a:tabLst>
                <a:tab pos="895350" algn="l"/>
              </a:tabLst>
            </a:pPr>
            <a:r>
              <a:rPr lang="ru-RU" dirty="0"/>
              <a:t>Записать математически дополнительные условия задачи</a:t>
            </a:r>
            <a:endParaRPr lang="ru-RU" sz="2000" dirty="0"/>
          </a:p>
          <a:p>
            <a:pPr marL="342900" lvl="0" indent="-342900">
              <a:buFont typeface="+mj-lt"/>
              <a:buAutoNum type="arabicPeriod"/>
              <a:tabLst>
                <a:tab pos="895350" algn="l"/>
              </a:tabLst>
            </a:pPr>
            <a:r>
              <a:rPr lang="ru-RU" dirty="0"/>
              <a:t>Решить полученную систему уравнений относительно неизвестной величины.</a:t>
            </a:r>
            <a:endParaRPr lang="ru-RU" sz="2000" dirty="0"/>
          </a:p>
          <a:p>
            <a:pPr marL="342900" lvl="0" indent="-342900">
              <a:buFont typeface="+mj-lt"/>
              <a:buAutoNum type="arabicPeriod"/>
              <a:tabLst>
                <a:tab pos="895350" algn="l"/>
              </a:tabLst>
            </a:pPr>
            <a:r>
              <a:rPr lang="ru-RU" dirty="0"/>
              <a:t>Решение проверить и оценить критически</a:t>
            </a:r>
            <a:r>
              <a:rPr lang="ru-RU" dirty="0" smtClean="0"/>
              <a:t>.</a:t>
            </a:r>
          </a:p>
          <a:p>
            <a:pPr lvl="0">
              <a:tabLst>
                <a:tab pos="895350" algn="l"/>
              </a:tabLst>
            </a:pP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686936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Литература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Учебное пособие «Практика решения физических задач» 10-11 классы. В.А Орлов, Ю.А </a:t>
            </a:r>
            <a:r>
              <a:rPr lang="ru-RU" sz="2000" dirty="0" err="1" smtClean="0"/>
              <a:t>Сауров</a:t>
            </a:r>
            <a:endParaRPr lang="ru-RU" sz="2000" dirty="0" smtClean="0">
              <a:hlinkClick r:id="rId2"/>
            </a:endParaRPr>
          </a:p>
          <a:p>
            <a:r>
              <a:rPr lang="en-US" sz="2000" dirty="0" smtClean="0">
                <a:hlinkClick r:id="rId2"/>
              </a:rPr>
              <a:t>https://phys-ege.sdamgia.ru/test?a=catlistwstat</a:t>
            </a:r>
            <a:endParaRPr lang="ru-RU" sz="2000" dirty="0" smtClean="0"/>
          </a:p>
          <a:p>
            <a:r>
              <a:rPr lang="en-US" sz="2000" dirty="0" smtClean="0">
                <a:hlinkClick r:id="rId3"/>
              </a:rPr>
              <a:t>http://egain.ru/Uchashimsya/Fizika/Gotovye_resheniya/Molekulyarnaya_fizika_i_termodinamika/Gotovye_resheniya_zadach_i_kontrolnyh_Molekulyarnaya_fizika_termodinamika_1.html</a:t>
            </a:r>
            <a:endParaRPr lang="ru-RU" sz="2000" dirty="0" smtClean="0"/>
          </a:p>
          <a:p>
            <a:r>
              <a:rPr lang="en-US" sz="2000" dirty="0" smtClean="0">
                <a:hlinkClick r:id="rId4"/>
              </a:rPr>
              <a:t>https://kopilkaurokov.ru/fizika/presentacii/priezientatsiia_mietody_rieshieniia_fizichieskikh_zadach</a:t>
            </a:r>
            <a:endParaRPr lang="ru-RU" sz="2000" dirty="0" smtClean="0"/>
          </a:p>
          <a:p>
            <a:r>
              <a:rPr lang="en-US" sz="2000" dirty="0" smtClean="0">
                <a:hlinkClick r:id="rId5"/>
              </a:rPr>
              <a:t>https://ppt-online.org/359224</a:t>
            </a:r>
            <a:endParaRPr lang="ru-RU" sz="2000" dirty="0" smtClean="0"/>
          </a:p>
          <a:p>
            <a:pPr>
              <a:buNone/>
            </a:pPr>
            <a:endParaRPr lang="ru-RU" sz="2000" dirty="0"/>
          </a:p>
        </p:txBody>
      </p:sp>
      <p:pic>
        <p:nvPicPr>
          <p:cNvPr id="7170" name="Picture 2" descr="C:\Users\User\Downloads\book_PNG212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0889263">
            <a:off x="4684077" y="4327764"/>
            <a:ext cx="4166075" cy="22257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Цели и задачи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b="1" dirty="0" smtClean="0"/>
              <a:t>Образовательные: </a:t>
            </a:r>
            <a:r>
              <a:rPr lang="ru-RU" dirty="0" smtClean="0"/>
              <a:t> закрепить знания основных характеристик молекул, их физический смысл, научиться применять при решении задач;</a:t>
            </a:r>
          </a:p>
          <a:p>
            <a:r>
              <a:rPr lang="ru-RU" b="1" dirty="0" smtClean="0"/>
              <a:t>Развивающие: </a:t>
            </a:r>
            <a:r>
              <a:rPr lang="ru-RU" dirty="0" smtClean="0"/>
              <a:t> формирование учебно-познавательной компетентности обучающихся через анализ текста и поставленной в нем задачи; применять знания  для решения практических задач, используя текст в сочетании с демонстрационным экспериментом</a:t>
            </a:r>
          </a:p>
          <a:p>
            <a:r>
              <a:rPr lang="ru-RU" b="1" dirty="0" smtClean="0"/>
              <a:t>Воспитательные: </a:t>
            </a:r>
            <a:r>
              <a:rPr lang="ru-RU" dirty="0" smtClean="0"/>
              <a:t>показать необходимость познания основ </a:t>
            </a:r>
            <a:r>
              <a:rPr lang="ru-RU" b="1" dirty="0" smtClean="0"/>
              <a:t>молекулярно</a:t>
            </a:r>
            <a:r>
              <a:rPr lang="ru-RU" dirty="0" smtClean="0"/>
              <a:t>-</a:t>
            </a:r>
            <a:r>
              <a:rPr lang="ru-RU" b="1" dirty="0" smtClean="0"/>
              <a:t>кинетическая</a:t>
            </a:r>
            <a:r>
              <a:rPr lang="ru-RU" dirty="0" smtClean="0"/>
              <a:t> </a:t>
            </a:r>
            <a:r>
              <a:rPr lang="ru-RU" b="1" dirty="0" smtClean="0"/>
              <a:t>теория</a:t>
            </a:r>
            <a:r>
              <a:rPr lang="ru-RU" dirty="0" smtClean="0"/>
              <a:t>, привить навыки  в процессе самостоятельной работы правильности выполненного задания при получении численного значения ответа и качественной его стороны.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Овал 18"/>
          <p:cNvSpPr/>
          <p:nvPr/>
        </p:nvSpPr>
        <p:spPr>
          <a:xfrm>
            <a:off x="251520" y="4869160"/>
            <a:ext cx="4320480" cy="18002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4823520" y="4725144"/>
            <a:ext cx="4320480" cy="18002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1547664" y="2348880"/>
            <a:ext cx="5400600" cy="252028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Овал 13"/>
          <p:cNvSpPr/>
          <p:nvPr/>
        </p:nvSpPr>
        <p:spPr>
          <a:xfrm>
            <a:off x="4860032" y="404664"/>
            <a:ext cx="4320480" cy="158417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36512" y="404664"/>
            <a:ext cx="4320480" cy="158417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0" y="7317432"/>
            <a:ext cx="8229600" cy="4525963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99186" y="692696"/>
            <a:ext cx="33429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2" action="ppaction://hlinksldjump"/>
              </a:rPr>
              <a:t>ФОРМУЛЫ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00B0F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-180528" y="4941168"/>
            <a:ext cx="529208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ПРИМЕРЫ</a:t>
            </a:r>
          </a:p>
          <a:p>
            <a:pPr algn="ctr"/>
            <a:r>
              <a:rPr lang="ru-RU" sz="5400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РЕШЕНИЯ</a:t>
            </a:r>
            <a:endParaRPr lang="ru-RU" sz="5400" u="sng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00B0F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14640" y="404664"/>
            <a:ext cx="2544286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МЕТОДЫ </a:t>
            </a:r>
          </a:p>
          <a:p>
            <a:pPr algn="ctr"/>
            <a:r>
              <a:rPr lang="ru-RU" sz="4400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РЕШЕНИЯ</a:t>
            </a:r>
            <a:endParaRPr lang="ru-RU" sz="4400" b="0" u="sng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00B0F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Прямоугольник 7">
            <a:hlinkClick r:id="" action="ppaction://noaction"/>
          </p:cNvPr>
          <p:cNvSpPr/>
          <p:nvPr/>
        </p:nvSpPr>
        <p:spPr>
          <a:xfrm>
            <a:off x="5292080" y="4725144"/>
            <a:ext cx="341987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0" u="sng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" action="ppaction://noaction"/>
              </a:rPr>
              <a:t>ЗАДАЧИ ЕГЭ</a:t>
            </a:r>
            <a:endParaRPr lang="ru-RU" sz="5400" b="0" u="sng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00B0F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1547664" y="2492896"/>
            <a:ext cx="53285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ФОРМИРОВАНИЕ</a:t>
            </a:r>
            <a:br>
              <a:rPr lang="ru-RU" sz="4400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4400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КОМПЕТЕНЦИЙ</a:t>
            </a:r>
            <a:br>
              <a:rPr lang="ru-RU" sz="4400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4400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РЕШЕНИЯ ЗАДАЧ</a:t>
            </a:r>
            <a:endParaRPr lang="ru-RU" sz="4400" u="sng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Ð ÐµÑÐµÐ½Ð¸Ðµ ÑÐ¸Ð·Ð¸ÑÐµÑÐºÐ¸Ñ Ð·Ð°Ð´Ð°Ñ â Ð¾Ð´Ð¸Ð½ Ð¸Ð· Ð¾ÑÐ½Ð¾Ð²Ð½ÑÑ Ð¼ÐµÑÐ¾Ð´Ð¾Ð² Ð¾Ð±ÑÑÐµÐ½Ð¸Ñ ÑÐ¸Ð·Ð¸ÐºÐµ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Â«Ð¡Ð°Ð¼ÑÐ¹ ÑÑÑÐµÐºÑÐ¸Ð²Ð½ÑÐ¹ ÑÐ¿Ð¾ÑÐ¾Ð± Ð½Ð°ÑÑÐ¸ÑÑ ÑÐµÑÐ°ÑÑ Ð·Ð°Ð´Ð°ÑÐ¸ â ÑÑÐ¾ Ð¿ÑÐ¾ÑÑÐ¾ Ð¿Ð¾ÐºÐ°Ð·Ð°ÑÑ, ÐºÐ°Ðº Ð¾Ð½Ð¸ ÑÐµÑÐ°ÑÑÑÑÂ». ÐÐµÐ½Ð´ÐµÐ½ÑÑÐµÐ¹Ð½ Ð.Ð­, ÐÐ¸ÑÐ¸Ðº Ð. Ð. Â«Ð ÐµÑÐµÐ½Ð¸Ðµ ÐºÐ»ÑÑÐµÐ²ÑÑ Ð·Ð°Ð´Ð°Ñ Ð¿Ð¾ ÑÐ¸Ð·Ð¸ÐºÐµ Ð´Ð»Ñ Ð¿ÑÐ¾ÑÐ¸Ð»ÑÐ½Ð¾Ð¹ ÑÐºÐ¾Ð»Ñ 2008 ÐÐµÑÐ¾Ð´ Ð°Ð»Ð³Ð¾ÑÐ¸ÑÐ¼Ð¾Ð² Ð¼Ð¾Ð¶ÐµÑ Ð¿Ð¾ÐºÐ°Ð·Ð°ÑÑÑÑ Ð¼ÐµÑÐ°Ð½Ð¸ÑÐµÑÐºÐ¸Ð¼ Ð¼ÐµÑÐ¾Ð´Ð¾Ð¼, ÐºÐ¾ÑÐ¾ÑÑÐ¹ Ð½Ðµ ÑÑÐ¸Ð¼ÑÐ»Ð¸ÑÑÐµÑ ÑÐ²ÑÐ¸ÑÑÐ¸ÑÐµÑÐºÐ¾Ðµ Ð¼ÑÑÐ»ÐµÐ½Ð¸Ðµ. ÐÐ¾ ÑÑÐ¾ Ð½Ðµ ÑÐ°Ðº, Ñ.Ðº. ÑÑÐ¾Ñ Ð¼ÐµÑÐ¾Ð´ Ð²Ð¾ÑÐ¿Ð¸ÑÑÐ²Ð°ÐµÑ: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ÐÑÐ¸ ÑÐµÑÐµÐ½Ð¸Ð¸ Ð·Ð°Ð´Ð°Ñ Ð¼Ð¾Ð³ÑÑ Ð±ÑÑÑ Ð¸ÑÐ¿Ð¾Ð»ÑÐ·Ð¾Ð²Ð°Ð½Ñ Ð°ÑÐ¸ÑÐ¼ÐµÑÐ¸ÑÐµÑÐºÐ¸Ð¹ (Ð·Ð°Ð¿Ð¸ÑÑÐ²Ð°ÑÑ ÑÐ¾ÑÐ¼ÑÐ»Ñ Ð¸ ÑÑÐ°Ð·Ñ Ð²ÑÑÐ¸ÑÐ»ÑÑÑ ÑÐ¾Ð´ÐµÑÐ¶Ð°ÑÑÑÑÑ Ð² Ð½ÐµÐ¹ Ð½ÐµÐ¸Ð·Ð²ÐµÑÑÐ½ÑÑ Ð²ÐµÐ»Ð¸ÑÐ¸Ð½Ñ), Ð°Ð»Ð³ÐµÐ±ÑÐ°Ð¸ÑÐµÑÐºÐ¸Ð¹ (ÑÑÐµÐ±ÑÐµÑ Ð¾Ð¿ÑÐµÐ´ÐµÐ»ÐµÐ½Ð½ÑÑ Ð·Ð½Ð°Ð½Ð¸Ð¹ Ð¿Ð¾ Ð¼Ð°ÑÐµÐ¼Ð°ÑÐ¸ÐºÐµ), Ð³ÑÐ°ÑÐ¸ÑÐµÑÐºÐ¸Ð¹ (Ð¾Ð±ÑÐµÐºÑÐ¾Ð¼ Ð¸ÑÑÐ»ÐµÐ´Ð¾Ð²Ð°Ð½Ð¸Ñ ÑÐ²Ð»ÑÐµÑÑÑ Ð³ÑÐ°ÑÐ¸Ðº), Ð³ÐµÐ¾Ð¼ÐµÑÑÐ¸ÑÐµÑÐºÐ¸Ð¹ (Ð¸ÑÐ¿Ð¾Ð»ÑÐ·ÑÑÑÑÑ Ð¸Ð·Ð²ÐµÑÑÐ½ÑÐµ ÑÑÐ°ÑÐ¸Ð¼ÑÑ ÑÐ¾Ð¾ÑÐ½Ð¾ÑÐµÐ½Ð¸Ñ Ð¸Ð· Ð³ÐµÐ¾Ð¼ÐµÑÑÐ¸Ð¸) ÑÐ¿Ð¾ÑÐ¾Ð±Ñ.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620688"/>
            <a:ext cx="8370813" cy="5616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Â  ÐÐµÑÐ¾Ð´Ð¸ÐºÐ° ÑÐµÑÐµÐ½Ð¸Ñ ÐºÐ¾Ð»Ð¸ÑÐµÑÑÐ²ÐµÐ½Ð½ÑÑ Ð·Ð°Ð´Ð°Ñ Ð ÐµÑÐµÐ½Ð¸Ðµ Ð¿ÑÐ¾ÑÑÑÑ Ð¸ ÑÐ»Ð¾Ð¶Ð½ÑÑ ÐºÐ¾Ð»Ð¸ÑÐµÑÑÐ²ÐµÐ½Ð½ÑÑ Ð·Ð°Ð´Ð°Ñ Ð½Ð° ÑÑÐ¾ÐºÐµ ÑÐºÐ»Ð°Ð´ÑÐ²Ð°ÐµÑÑÑ Ð¾Ð±ÑÑÐ½Ð¾ Ð¸Ð· ÑÐ»ÐµÐ´ÑÑÑÐ¸Ñ ÑÐ»ÐµÐ¼ÐµÐ½ÑÐ¾Ð²:  -ÑÑÐµÐ½Ð¸Ðµ ÑÑÐ»Ð¾Ð²Ð¸Ñ Ð·Ð°Ð´Ð°ÑÐ¸;  -ÐºÑÐ°ÑÐºÐ°Ñ Ð·Ð°Ð¿Ð¸ÑÑ ÑÑÐ»Ð¾Ð²Ð¸Ñ Ð¸ ÐµÐ³Ð¾ Ð¿Ð¾Ð²ÑÐ¾ÑÐµÐ½Ð¸Ðµ;  -Ð²ÑÐ¿Ð¾Ð»Ð½ÐµÐ½Ð¸Ñ ÑÐ¸ÑÑÐ½ÐºÐ°, ÑÑÐµÐ¼Ñ Ð¸Ð»Ð¸ ÑÐµÑÑÐµÐ¶Ð°;  -Ð°Ð½Ð°Ð»Ð¸Ð· ÑÐ¸Ð·Ð¸ÑÐµÑÐºÐ¾Ð³Ð¾ ÑÐ¾Ð´ÐµÑÐ¶Ð°Ð½Ð¸Ñ Ð·Ð°Ð´Ð°ÑÐ¸ Ð¸ Ð²ÑÑÐ²Ð»ÐµÐ½Ð¸Ðµ Ð¿ÑÑÐµÐ¹ (ÑÐ¿Ð¾ÑÐ¾Ð±Ð¾Ð²) ÐµÐµ ÑÐµÑÐµÐ½Ð¸Ñ;  -ÑÐ¾ÑÑÐ°Ð²Ð»ÐµÐ½Ð¸Ðµ Ð¿Ð»Ð°Ð½Ð° ÑÐµÑÐµÐ½Ð¸Ñ Ð¸ Ð²ÑÐ¿Ð¾Ð»Ð½ÐµÐ½Ð¸Ðµ ÑÐµÑÐµÐ½Ð¸Ñ Ð² Ð¾Ð±ÑÐµÐ¼ Ð²Ð¸Ð´Ðµ; -Ð¿ÑÐ¸ÐºÐ¸Ð´ÐºÐ° Ð¸ Ð²ÑÑÐ¸ÑÐ»ÐµÐ½Ð¸Ðµ; -Ð°Ð½Ð°Ð»Ð¸Ð· ÑÐµÐ·ÑÐ»ÑÑÐ°ÑÐ° Ð¸ Ð¿ÑÐ¾Ð²ÐµÑÐºÐ° ÑÐµÑÐµÐ½Ð¸Ñ.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620688"/>
            <a:ext cx="8010773" cy="5656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Â  ÐÐ±ÑÐ¸Ð¹ Ð°Ð»Ð³Ð¾ÑÐ¸ÑÐ¼ ÑÐµÑÐµÐ½Ð¸Ñ Ð·Ð°Ð´Ð°Ñ 1.ÐÐ½Ð¸Ð¼Ð°ÑÐµÐ»ÑÐ½Ð¾ Ð¿ÑÐ¾ÑÐ¸ÑÐ°Ð¹ÑÐµ ÑÑÐ»Ð¾Ð²Ð¸Ðµ Ð·Ð°Ð´Ð°ÑÐ¸ Ð¸ ÑÑÑÐ½Ð¸ÑÐµ Ð¾ÑÐ½Ð¾Ð²Ð½Ð¾Ð¹ Ð²Ð¾Ð¿ÑÐ¾Ñ; Ð¿ÑÐµÐ´ÑÑÐ°Ð²ÑÑÐµ Ð¿ÑÐ¾ÑÐµÑÑÑ Ð¸ ÑÐ²Ð»ÐµÐ½Ð¸Ñ, Ð¾Ð¿Ð¸ÑÐ°Ð½Ð½ÑÐµ Ð² Ð·Ð°Ð´Ð°ÑÐµ.  2. ÐÐ¾Ð²ÑÐ¾ÑÐ½Ð¾ Ð¿ÑÐ¾ÑÐ¸ÑÐ°Ð¹ÑÐµ ÑÐ¾Ð´ÐµÑÐ¶Ð°Ð½Ð¸Ðµ Ð·Ð°Ð´Ð°ÑÐ¸ Ð´Ð»Ñ ÑÐ¾Ð³Ð¾, ÑÑÐ¾Ð±Ñ ÑÐµÑÐºÐ¾ Ð¿ÑÐµÐ´ÑÑÐ°Ð²Ð¸ÑÑ Ð¾ÑÐ½Ð¾Ð²Ð½Ð¾Ð¹ Ð²Ð¾Ð¿ÑÐ¾Ñ Ð·Ð°Ð´Ð°ÑÐ¸, ÑÐµÐ»Ñ ÑÐµÑÐµÐ½Ð¸Ñ ÐµÐµ, Ð·Ð°Ð´Ð°Ð½Ð½ÑÐµ Ð²ÐµÐ»Ð¸ÑÐ¸Ð½Ñ, Ð¾Ð¿Ð¸ÑÐ°ÑÑÑ Ð½Ð° ÐºÐ¾ÑÐ¾ÑÑÐµ Ð¼Ð¾Ð¶Ð½Ð¾ Ð²ÐµÑÑÐ¸ Ð¿Ð¾Ð¸ÑÐºÐ¸ ÑÐµÑÐµÐ½Ð¸Ñ.  3. ÐÑÐ¾Ð¸Ð·Ð²ÐµÐ´Ð¸ÑÐµ ÐºÑÐ°ÑÐºÑÑ Ð·Ð°Ð¿Ð¸ÑÑ ÑÑÐ»Ð¾Ð²Ð¸Ñ Ð·Ð°Ð´Ð°ÑÐ¸ Ñ Ð¿Ð¾Ð¼Ð¾ÑÑÑ Ð¾Ð±ÑÐµÐ¿ÑÐ¸Ð½ÑÑÑÑ Ð±ÑÐºÐ²ÐµÐ½Ð½ÑÑ Ð¾Ð±Ð¾Ð·Ð½Ð°ÑÐµÐ½Ð¸Ð¸. 4. ÐÑÐ¿Ð¾Ð»Ð½Ð¸ÑÐµ ÑÐ¸ÑÑÐ½Ð¾Ðº Ð¸Ð»Ð¸ ÑÐµÑÑÐµÐ¶ Ðº Ð·Ð°Ð´Ð°ÑÐµ. 5. ÐÐ¿ÑÐµÐ´ÐµÐ»Ð¸ÑÐµ, ÐºÐ°ÐºÐ¸Ð¼ Ð¼ÐµÑÐ¾Ð´Ð¾Ð¼ Ð±ÑÐ´ÐµÑ ÑÐµÑÐ°ÑÑÑÑ Ð·Ð°Ð´Ð°ÑÐ°; ÑÐ¾ÑÑÐ°Ð²ÑÑÐµ Ð¿Ð»Ð°Ð½ ÐµÐµ ÑÐµÑÐµÐ½Ð¸Ñ. 6. ÐÐ°Ð¿Ð¸ÑÐ¸ÑÐµ Ð¾ÑÐ½Ð¾Ð²Ð½ÑÐµ ÑÑÐ°Ð²Ð½ÐµÐ½Ð¸Ñ, Ð¾Ð¿Ð¸ÑÑÐ²Ð°ÑÑÐ¸Ðµ Ð¿ÑÐ¾ÑÐµÑÑÑ, Ð¿ÑÐµÐ´Ð»Ð¾Ð¶ÐµÐ½Ð½ÑÐµ Ð·Ð°Ð´Ð°ÑÐ½Ð¾Ð¹ ÑÐ¸ÑÑÐµÐ¼Ð¾Ð¹. 7. ÐÐ°Ð¹Ð´Ð¸ÑÐµ ÑÐµÑÐµÐ½Ð¸Ðµ Ð² Ð¾Ð±ÑÐµÐ¼ Ð²Ð¸Ð´Ðµ, Ð²ÑÑÐ°Ð·Ð¸Ð² Ð¸ÑÐºÐ¾Ð¼ÑÐµ Ð²ÐµÐ»Ð¸ÑÐ¸Ð½Ñ ÑÐµÑÐµÐ· Ð·Ð°Ð´Ð°Ð½Ð½ÑÐµ. 8. ÐÑÐ¾Ð²ÐµÑÑÑÐµ Ð¿ÑÐ°Ð²Ð¸Ð»ÑÐ½Ð¾ÑÑÑ ÑÐµÑÐµÐ½Ð¸Ñ Ð·Ð°Ð´Ð°ÑÐ¸ Ð² Ð¾Ð±ÑÐµÐ¼ Ð²Ð¸Ð´Ðµ, Ð¿ÑÐ¾Ð¸Ð·Ð²ÐµÐ´Ñ Ð´ÐµÐ¹ÑÑÐ²Ð¸Ñ Ñ Ð½Ð°Ð¸Ð¼ÐµÐ½Ð¾Ð²Ð°Ð½Ð¸ÑÐ¼Ð¸ Ð²ÐµÐ»Ð¸ÑÐ¸Ð½. 9. ÐÑÐ¾Ð¸Ð·Ð²ÐµÐ´Ð¸ÑÐµ Ð²ÑÑÐ¸ÑÐ»ÐµÐ½Ð¸Ñ Ñ Ð·Ð°Ð´Ð°Ð½Ð½Ð¾Ð¹ ÑÐ¾ÑÐ½Ð¾ÑÑÑÑ. 10. ÐÑÐ¾Ð¸Ð·Ð²ÐµÐ´Ð¸ÑÐµ Ð¾ÑÐµÐ½ÐºÑ ÑÐµÐ°Ð»ÑÐ½Ð¾ÑÑÐ¸ Ð¿Ð¾Ð»ÑÑÐµÐ½Ð½Ð¾Ð³Ð¾ ÑÐµÑÐµÐ½Ð¸Ñ. 11. ÐÐ°Ð¿Ð¸ÑÐ¸ÑÐµ Ð¾ÑÐ²ÐµÑ.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428604"/>
            <a:ext cx="8370813" cy="6044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Ð¢ÐµÐ¿Ð»Ð¾Ð²Ð¾Ðµ ÑÐ°ÑÑÐ¸ÑÐµÐ½Ð¸Ðµ ÑÐ²ÐµÑÐ´ÑÑ Ð¸ Ð¶Ð¸Ð´ÐºÐ¸Ñ ÑÐµÐ». [3] ÑÑÑ. 184 1.ÐÐ¾Ð½ÑÑÑ Ð¿ÑÐµÐ´Ð»Ð¾Ð¶ÐµÐ½Ð½ÑÑ Ð·Ð°Ð´Ð°ÑÑ (ÑÐ²Ð¸Ð´ÐµÑÑ ÑÐ¸Ð·Ð¸ÑÐµÑÐºÑÑ Ð¼Ð¾Ð´ÐµÐ»Ñ). 2.ÐÐ½Ð°Ð»Ð¸Ð· (Ð¿Ð¾ÑÑÑÐ¾Ð¸ÑÑ Ð¼Ð°ÑÐµÐ¼Ð°ÑÐ¸ÑÐµÑÐºÑÑ Ð¼Ð¾Ð´ÐµÐ»Ñ ÑÐ²Ð»ÐµÐ½Ð¸Ñ): -ÐÐ»Ñ ÐºÐ°Ð¶Ð´Ð¾Ð³Ð¾ ÑÐµÐ¿Ð»Ð¾Ð²Ð¾Ð³Ð¾ ÑÐ¾ÑÑÐ¾ÑÐ½Ð¸Ñ ÐºÐ°Ð¶Ð´Ð¾Ð³Ð¾ ÑÐµÐ»Ð° Ð·Ð°Ð¿Ð¸ÑÐ°ÑÑ ÑÐ¾Ð¾ÑÐ²ÐµÑÑÑÐ²ÑÑÑÑÑ ÑÐ¾ÑÐ¼ÑÐ»Ñ ÑÐµÐ¿Ð»Ð¾Ð²Ð¾Ð³Ð¾ ÑÐ°ÑÑÐ¸ÑÐµÐ½Ð¸Ñ. -ÐÑÐ»Ð¸ Ð² Ð·Ð°Ð´Ð°ÑÐµ Ð½Ð°ÑÑÐ´Ñ Ñ ÑÐ°ÑÑÐ¸ÑÐµÐ½Ð¸ÐµÐ¼ ÑÐµÐ» ÑÐ°ÑÑÐ¼Ð°ÑÑÐ¸Ð²Ð°ÑÑÑÑ Ð´ÑÑÐ³Ð¸Ðµ Ð¿ÑÐ¾ÑÐµÑÑÑ, ÑÐ¾Ð¿ÑÑÑÑÐ²ÑÑÑÐ¸Ðµ ÑÐ°ÑÑÐ¸ÑÐµÐ½Ð¸Ñ, â ÑÐµÐ¿Ð»Ð¾Ð¾Ð±Ð¼ÐµÐ½, Ð¸Ð·Ð¼ÐµÐ½ÐµÐ½Ð¸Ðµ Ð³Ð¸Ð´ÑÐ¾ÑÑÐ°ÑÐ¸ÑÐµÑÐºÐ¾Ð³Ð¾ Ð´Ð°Ð²Ð»ÐµÐ½Ð¸Ñ Ð¶Ð¸Ð´ÐºÐ¾ÑÑÐ¸ Ð¸Ð»Ð¸ Ð²ÑÑÐ°Ð»ÐºÐ¸Ð²Ð°ÑÑÐµÐ¹ ÑÐ¸Ð»Ñ, ÑÐ¾ Ðº ÑÑÐ°Ð²Ð½ÐµÐ½Ð¸ÑÐ¼ ÑÐµÐ¿Ð»Ð¾Ð²Ð¾Ð³Ð¾ ÑÐ°ÑÑÐ¸ÑÐµÐ½Ð¸Ñ Ð½Ð°Ð´Ð¾ Ð´Ð¾Ð±Ð°Ð²Ð¸ÑÑ ÑÐ¾ÑÐ¼ÑÐ»Ñ ÐºÐ°Ð»Ð¾ÑÐ¸Ð¼ÐµÑÑÐ¸Ð¸ Ð¸ Ð³Ð¸Ð´ÑÐ¾ÑÑÐ°ÑÐ¸ÐºÐ¸. Ð¡Ð¸Ð½ÑÐµÐ· (Ð¿Ð¾Ð»ÑÑÐ¸ÑÑ ÑÐµÐ·ÑÐ»ÑÑÐ°Ñ). 3.Ð ÐµÑÐ¸ÑÑ Ð¿Ð¾Ð»ÑÑÐµÐ½Ð½ÑÑ ÑÐ¸ÑÑÐµÐ¼Ñ ÑÑÐ°Ð²Ð½ÐµÐ½Ð¸Ð¹ Ð¾ÑÐ½Ð¾ÑÐ¸ÑÐµÐ»ÑÐ½Ð¾ Ð¸ÑÐºÐ¾Ð¼Ð¾Ð¹ Ð²ÐµÐ»Ð¸ÑÐ¸Ð½Ñ. 4.Ð ÐµÑÐµÐ½Ð¸Ðµ Ð¿ÑÐ¾Ð²ÐµÑÐ¸ÑÑ Ð¸ Ð¾ÑÐµÐ½Ð¸ÑÑ ÐºÑÐ¸ÑÐ¸ÑÐµÑÐºÐ¸.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60648"/>
            <a:ext cx="8154789" cy="6116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654</TotalTime>
  <Words>113</Words>
  <Application>Microsoft Office PowerPoint</Application>
  <PresentationFormat>Экран (4:3)</PresentationFormat>
  <Paragraphs>31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«Алгоритм решения задач по молекулярной физике» Выполнила: Соколова Т.И.</vt:lpstr>
      <vt:lpstr>Цели и задачи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Литература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CompSistem</dc:creator>
  <cp:lastModifiedBy>Таня</cp:lastModifiedBy>
  <cp:revision>50</cp:revision>
  <dcterms:created xsi:type="dcterms:W3CDTF">2017-03-27T07:34:05Z</dcterms:created>
  <dcterms:modified xsi:type="dcterms:W3CDTF">2023-06-11T07:37:23Z</dcterms:modified>
</cp:coreProperties>
</file>