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33"/>
  </p:notesMasterIdLst>
  <p:handoutMasterIdLst>
    <p:handoutMasterId r:id="rId34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83" r:id="rId19"/>
    <p:sldId id="284" r:id="rId20"/>
    <p:sldId id="285" r:id="rId21"/>
    <p:sldId id="286" r:id="rId22"/>
    <p:sldId id="287" r:id="rId23"/>
    <p:sldId id="288" r:id="rId24"/>
    <p:sldId id="274" r:id="rId25"/>
    <p:sldId id="275" r:id="rId26"/>
    <p:sldId id="276" r:id="rId27"/>
    <p:sldId id="280" r:id="rId28"/>
    <p:sldId id="277" r:id="rId29"/>
    <p:sldId id="278" r:id="rId30"/>
    <p:sldId id="281" r:id="rId31"/>
    <p:sldId id="282" r:id="rId32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лександр Бырька" initials="АБ" lastIdx="1" clrIdx="0">
    <p:extLst>
      <p:ext uri="{19B8F6BF-5375-455C-9EA6-DF929625EA0E}">
        <p15:presenceInfo xmlns:p15="http://schemas.microsoft.com/office/powerpoint/2012/main" userId="d73a91b9d09bddf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4-09T09:04:28.284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9F2607F-EAB8-462D-9596-B11A1C51125F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975D426-A9DD-4244-A2CE-1FB662374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484457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50EC31D-9C0F-4EDB-9AC9-93AE84D7514D}" type="datetime1">
              <a:rPr lang="ru-RU" smtClean="0"/>
              <a:t>13.04.2023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  <a:endParaRPr lang="en-US"/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1B41D33-19C8-4450-B3C5-BE83E9C8F0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45525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8" name="Дата 7">
            <a:extLst>
              <a:ext uri="{FF2B5EF4-FFF2-40B4-BE49-F238E27FC236}">
                <a16:creationId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948E6C3-8E12-426B-A56F-861F8B162AC6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 9">
            <a:extLst>
              <a:ext uri="{FF2B5EF4-FFF2-40B4-BE49-F238E27FC236}">
                <a16:creationId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017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 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D323C2A-FDF4-456A-A556-14045268B55D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591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rtlCol="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rtlCol="0" anchor="t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Дата 10">
            <a:extLst>
              <a:ext uri="{FF2B5EF4-FFF2-40B4-BE49-F238E27FC236}">
                <a16:creationId xmlns:a16="http://schemas.microsoft.com/office/drawing/2014/main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BD5CFD7-CC7C-49C5-B221-A9E29F5846A0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12" name="Нижний колонтитул 11">
            <a:extLst>
              <a:ext uri="{FF2B5EF4-FFF2-40B4-BE49-F238E27FC236}">
                <a16:creationId xmlns:a16="http://schemas.microsoft.com/office/drawing/2014/main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4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Дата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E13CF11-4D7C-4367-8D00-578223D03103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 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44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rtlCol="0"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540FCE8-CB6C-4798-845F-C8260D76B307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 9">
            <a:extLst>
              <a:ext uri="{FF2B5EF4-FFF2-40B4-BE49-F238E27FC236}">
                <a16:creationId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80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 rtlCol="0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 rtlCol="0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3C13A7E-4C64-47B0-B355-B165BE4012BA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32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 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rtlCol="0"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rtlCol="0" anchor="t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rtlCol="0"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rtlCol="0" anchor="t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31CA3B4-5CE4-4976-BBFE-4E91C7258FC5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046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 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5316041-DA7D-4734-AA8C-761AB09393E2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36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692EF8B-D3DF-4216-96A1-1B1DE794B37A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494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rtlCol="0"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rtlCol="0"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8" name="Дата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 rtlCol="0"/>
          <a:lstStyle/>
          <a:p>
            <a:pPr rtl="0"/>
            <a:fld id="{09563768-3096-48CB-A41A-8D454362CCAD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 rtlCol="0"/>
          <a:lstStyle/>
          <a:p>
            <a:pPr rtl="0"/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766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rtlCol="0"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rtlCol="0"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30088EE-0E82-4198-BDFF-3B9755AA8919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algn="l" rtl="0"/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289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/>
              <a:t>Стиль образца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C6B9E6FA-8E94-487D-81C3-7EE9BB2FD23D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Прямоугольник 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Прямоугольник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Прямоугольник 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00897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11" r:id="rId5"/>
    <p:sldLayoutId id="2147483760" r:id="rId6"/>
    <p:sldLayoutId id="2147483762" r:id="rId7"/>
    <p:sldLayoutId id="2147483706" r:id="rId8"/>
    <p:sldLayoutId id="2147483709" r:id="rId9"/>
    <p:sldLayoutId id="2147483707" r:id="rId10"/>
    <p:sldLayoutId id="2147483708" r:id="rId11"/>
  </p:sldLayoutIdLst>
  <p:hf sldNum="0" hdr="0" ftr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A2%D0%BE%D0%B3%D0%B4%D0%B0_%D0%B8_%D1%82%D0%BE%D0%BB%D1%8C%D0%BA%D0%BE_%D1%82%D0%BE%D0%B3%D0%B4%D0%B0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6D7A0BC-0046-4CAA-8E7F-DCAFE511EA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21E816-31F5-48BB-BD02-D15F2F18B4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1191" y="604606"/>
            <a:ext cx="10993546" cy="784859"/>
          </a:xfrm>
        </p:spPr>
        <p:txBody>
          <a:bodyPr rtlCol="0">
            <a:normAutofit/>
          </a:bodyPr>
          <a:lstStyle/>
          <a:p>
            <a:pPr rtl="0"/>
            <a:r>
              <a:rPr lang="ru" dirty="0"/>
              <a:t>Логика и логические основы компьютера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35D6E6B-3353-491C-A3C6-F278D6CED8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3155" y="1441874"/>
            <a:ext cx="11029618" cy="878840"/>
          </a:xfrm>
        </p:spPr>
        <p:txBody>
          <a:bodyPr rtlCol="0">
            <a:noAutofit/>
          </a:bodyPr>
          <a:lstStyle/>
          <a:p>
            <a:pPr rtl="0"/>
            <a:r>
              <a:rPr lang="ru" sz="2000" b="1" dirty="0"/>
              <a:t>Алгебра Логики.</a:t>
            </a:r>
          </a:p>
          <a:p>
            <a:pPr rtl="0"/>
            <a:r>
              <a:rPr lang="ru" sz="2000" b="1" dirty="0"/>
              <a:t>Алгебра множеств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7C6334F-6411-41EC-AD7D-179EDD8B5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2" name="Прямоугольник 21">
            <a:extLst>
              <a:ext uri="{FF2B5EF4-FFF2-40B4-BE49-F238E27FC236}">
                <a16:creationId xmlns:a16="http://schemas.microsoft.com/office/drawing/2014/main" id="{E6B02CEE-3AF8-4349-9B3E-8970E6DF62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AAA01CF0-3FB5-44EB-B7DE-F2E86374C2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" name="Рисунок 5" descr="Крупный план логотипа&#10;&#10;Автоматически созданное описание">
            <a:extLst>
              <a:ext uri="{FF2B5EF4-FFF2-40B4-BE49-F238E27FC236}">
                <a16:creationId xmlns:a16="http://schemas.microsoft.com/office/drawing/2014/main" id="{F1A8C364-94D4-4630-BAD0-78722F3470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733" y="3081867"/>
            <a:ext cx="11260667" cy="33104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90ECBE3-DFCE-757D-302A-B67B3614F710}"/>
              </a:ext>
            </a:extLst>
          </p:cNvPr>
          <p:cNvSpPr txBox="1"/>
          <p:nvPr/>
        </p:nvSpPr>
        <p:spPr>
          <a:xfrm>
            <a:off x="6819900" y="2385367"/>
            <a:ext cx="4254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/>
              <a:t>Выполнила: учитель информатики МАОУ СОШ№51</a:t>
            </a:r>
          </a:p>
          <a:p>
            <a:r>
              <a:rPr lang="ru-RU" sz="1400" i="1" dirty="0"/>
              <a:t>Бырька А.Г.</a:t>
            </a:r>
          </a:p>
        </p:txBody>
      </p:sp>
    </p:spTree>
    <p:extLst>
      <p:ext uri="{BB962C8B-B14F-4D97-AF65-F5344CB8AC3E}">
        <p14:creationId xmlns:p14="http://schemas.microsoft.com/office/powerpoint/2010/main" val="2475805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A859FB1B-58D9-6425-D15A-78E5E5470B5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33" y="641751"/>
            <a:ext cx="10096934" cy="5964725"/>
          </a:xfrm>
        </p:spPr>
      </p:pic>
      <p:sp>
        <p:nvSpPr>
          <p:cNvPr id="4" name="Дата 3">
            <a:extLst>
              <a:ext uri="{FF2B5EF4-FFF2-40B4-BE49-F238E27FC236}">
                <a16:creationId xmlns:a16="http://schemas.microsoft.com/office/drawing/2014/main" id="{8F4CA9CF-5338-1851-EC26-42C3E2DD7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t>13.04.2023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2067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01697B-222E-836E-1DAB-B8CD55651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599" y="670457"/>
            <a:ext cx="11255209" cy="988332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/>
          <a:lstStyle/>
          <a:p>
            <a:pPr algn="ctr"/>
            <a:r>
              <a:rPr lang="ru-RU" b="1" dirty="0"/>
              <a:t>Определите результат конъюнкции </a:t>
            </a:r>
            <a:br>
              <a:rPr lang="ru-RU" b="1" dirty="0"/>
            </a:br>
            <a:r>
              <a:rPr lang="ru-RU" b="1" dirty="0"/>
              <a:t>(логического умножения) «И» 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605C5C3-A1FD-02A4-C8B6-FCA265C0C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93C13A7E-4C64-47B0-B355-B165BE4012BA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3C802E-0FDC-A51C-6778-7CA5B685F9A9}"/>
              </a:ext>
            </a:extLst>
          </p:cNvPr>
          <p:cNvSpPr txBox="1"/>
          <p:nvPr/>
        </p:nvSpPr>
        <p:spPr>
          <a:xfrm>
            <a:off x="609600" y="1943100"/>
            <a:ext cx="5486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                        </a:t>
            </a:r>
            <a:r>
              <a:rPr lang="ru-RU" b="1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Сложное </a:t>
            </a:r>
            <a:r>
              <a:rPr lang="ru-RU" b="1" dirty="0">
                <a:solidFill>
                  <a:srgbClr val="333333"/>
                </a:solidFill>
                <a:latin typeface="Merriweather" panose="00000500000000000000" pitchFamily="2" charset="-52"/>
              </a:rPr>
              <a:t>в</a:t>
            </a:r>
            <a:r>
              <a:rPr lang="ru-RU" b="1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ысказывание</a:t>
            </a:r>
          </a:p>
          <a:p>
            <a:endParaRPr lang="ru-RU" b="0" i="0" dirty="0">
              <a:solidFill>
                <a:srgbClr val="333333"/>
              </a:solidFill>
              <a:effectLst/>
              <a:latin typeface="Merriweather" panose="00000500000000000000" pitchFamily="2" charset="-52"/>
            </a:endParaRP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Число 2 чётное и простое.</a:t>
            </a:r>
            <a:endParaRPr lang="en-US" b="0" i="0" dirty="0">
              <a:solidFill>
                <a:srgbClr val="333333"/>
              </a:solidFill>
              <a:effectLst/>
              <a:latin typeface="Merriweather" panose="00000500000000000000" pitchFamily="2" charset="-52"/>
            </a:endParaRPr>
          </a:p>
          <a:p>
            <a:endParaRPr lang="en-US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Число 14 четное и простое.</a:t>
            </a:r>
            <a:endParaRPr lang="en-US" b="0" i="0" dirty="0">
              <a:solidFill>
                <a:srgbClr val="333333"/>
              </a:solidFill>
              <a:effectLst/>
              <a:latin typeface="Merriweather" panose="00000500000000000000" pitchFamily="2" charset="-52"/>
            </a:endParaRPr>
          </a:p>
          <a:p>
            <a:endParaRPr lang="en-US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r>
              <a:rPr lang="en-US" b="0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8&lt;5&lt;4</a:t>
            </a:r>
          </a:p>
          <a:p>
            <a:endParaRPr lang="en-US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Летом светит солнце и тепло.</a:t>
            </a:r>
          </a:p>
          <a:p>
            <a:endParaRPr lang="ru-RU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r>
              <a:rPr lang="ru-RU" dirty="0">
                <a:solidFill>
                  <a:srgbClr val="333333"/>
                </a:solidFill>
                <a:latin typeface="Merriweather" panose="00000500000000000000" pitchFamily="2" charset="-52"/>
              </a:rPr>
              <a:t>Беркут охотится на лис и обитает на лесных территориях Азии.</a:t>
            </a:r>
          </a:p>
          <a:p>
            <a:endParaRPr lang="ru-RU" b="0" i="0" dirty="0">
              <a:solidFill>
                <a:srgbClr val="333333"/>
              </a:solidFill>
              <a:effectLst/>
              <a:latin typeface="Merriweather" panose="00000500000000000000" pitchFamily="2" charset="-52"/>
            </a:endParaRPr>
          </a:p>
          <a:p>
            <a:r>
              <a:rPr lang="ru-RU" dirty="0">
                <a:solidFill>
                  <a:srgbClr val="333333"/>
                </a:solidFill>
                <a:latin typeface="Merriweather" panose="00000500000000000000" pitchFamily="2" charset="-52"/>
              </a:rPr>
              <a:t>Юпитер</a:t>
            </a:r>
            <a:r>
              <a:rPr lang="ru-RU" b="0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 - пятая планета от Солнца и самая большая в Солнечной системе</a:t>
            </a:r>
            <a:endParaRPr lang="en-US" b="0" i="0" dirty="0">
              <a:solidFill>
                <a:srgbClr val="333333"/>
              </a:solidFill>
              <a:effectLst/>
              <a:latin typeface="Merriweather" panose="00000500000000000000" pitchFamily="2" charset="-52"/>
            </a:endParaRPr>
          </a:p>
          <a:p>
            <a:endParaRPr lang="en-US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endParaRPr lang="en-US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endParaRPr lang="en-US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endParaRPr lang="en-US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DDFFC0-840B-6E59-02D3-1EDCEA1BFCE3}"/>
              </a:ext>
            </a:extLst>
          </p:cNvPr>
          <p:cNvSpPr txBox="1"/>
          <p:nvPr/>
        </p:nvSpPr>
        <p:spPr>
          <a:xfrm>
            <a:off x="6096000" y="1969532"/>
            <a:ext cx="530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Merriweather" panose="00000500000000000000" pitchFamily="2" charset="-52"/>
              </a:rPr>
              <a:t>Результат логического умножения</a:t>
            </a:r>
            <a:r>
              <a:rPr lang="en-US" b="1" dirty="0">
                <a:latin typeface="Merriweather" panose="00000500000000000000" pitchFamily="2" charset="-52"/>
              </a:rPr>
              <a:t> A</a:t>
            </a:r>
            <a:r>
              <a:rPr lang="ru-RU" b="1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&amp;</a:t>
            </a:r>
            <a:r>
              <a:rPr lang="en-US" b="1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B</a:t>
            </a:r>
            <a:r>
              <a:rPr lang="ru-RU" b="1" dirty="0">
                <a:latin typeface="Merriweather" panose="00000500000000000000" pitchFamily="2" charset="-52"/>
              </a:rPr>
              <a:t> 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E86E8F-F9EA-C5F3-9782-A73CF2FB3243}"/>
              </a:ext>
            </a:extLst>
          </p:cNvPr>
          <p:cNvSpPr txBox="1"/>
          <p:nvPr/>
        </p:nvSpPr>
        <p:spPr>
          <a:xfrm>
            <a:off x="6369050" y="2412077"/>
            <a:ext cx="476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Merriweather" panose="00000500000000000000" pitchFamily="2" charset="-52"/>
              </a:rPr>
              <a:t>                        A(1) B(1)   A</a:t>
            </a:r>
            <a:r>
              <a:rPr lang="ru-RU" b="1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&amp;</a:t>
            </a:r>
            <a:r>
              <a:rPr lang="en-US" b="1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B(1)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27105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EC05B1C8-7249-80AC-51B8-011D29313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t>13.04.2023</a:t>
            </a:fld>
            <a:endParaRPr lang="en-US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AE93C2D-B412-1911-8EC1-AF086E315F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0" y="743839"/>
            <a:ext cx="10261600" cy="604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690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01697B-222E-836E-1DAB-B8CD55651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599" y="670457"/>
            <a:ext cx="11255209" cy="988332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/>
          <a:lstStyle/>
          <a:p>
            <a:pPr algn="ctr"/>
            <a:r>
              <a:rPr lang="ru-RU" b="1" dirty="0"/>
              <a:t>Определите результат Дизъюнкции </a:t>
            </a:r>
            <a:br>
              <a:rPr lang="ru-RU" b="1" dirty="0"/>
            </a:br>
            <a:r>
              <a:rPr lang="ru-RU" b="1" dirty="0"/>
              <a:t>(логического сложения) «Или» 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605C5C3-A1FD-02A4-C8B6-FCA265C0C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93C13A7E-4C64-47B0-B355-B165BE4012BA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3C802E-0FDC-A51C-6778-7CA5B685F9A9}"/>
              </a:ext>
            </a:extLst>
          </p:cNvPr>
          <p:cNvSpPr txBox="1"/>
          <p:nvPr/>
        </p:nvSpPr>
        <p:spPr>
          <a:xfrm>
            <a:off x="609600" y="2273301"/>
            <a:ext cx="5486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                        </a:t>
            </a:r>
            <a:r>
              <a:rPr lang="ru-RU" b="1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Сложное </a:t>
            </a:r>
            <a:r>
              <a:rPr lang="ru-RU" b="1" dirty="0">
                <a:solidFill>
                  <a:srgbClr val="333333"/>
                </a:solidFill>
                <a:latin typeface="Merriweather" panose="00000500000000000000" pitchFamily="2" charset="-52"/>
              </a:rPr>
              <a:t>в</a:t>
            </a:r>
            <a:r>
              <a:rPr lang="ru-RU" b="1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ысказывание</a:t>
            </a:r>
          </a:p>
          <a:p>
            <a:endParaRPr lang="ru-RU" b="1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Число 36 делится на 6 или на 9</a:t>
            </a:r>
          </a:p>
          <a:p>
            <a:endParaRPr lang="ru-RU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r>
              <a:rPr lang="en-US" b="1" dirty="0">
                <a:solidFill>
                  <a:srgbClr val="333333"/>
                </a:solidFill>
                <a:latin typeface="Merriweather" panose="00000500000000000000" pitchFamily="2" charset="-52"/>
              </a:rPr>
              <a:t> </a:t>
            </a:r>
            <a:r>
              <a:rPr lang="ru-RU" b="1" dirty="0">
                <a:solidFill>
                  <a:srgbClr val="333333"/>
                </a:solidFill>
                <a:latin typeface="Merriweather" panose="00000500000000000000" pitchFamily="2" charset="-52"/>
              </a:rPr>
              <a:t>4</a:t>
            </a:r>
            <a:r>
              <a:rPr lang="en-US" b="1" dirty="0">
                <a:solidFill>
                  <a:srgbClr val="333333"/>
                </a:solidFill>
                <a:latin typeface="Merriweather" panose="00000500000000000000" pitchFamily="2" charset="-52"/>
              </a:rPr>
              <a:t>&gt;=6</a:t>
            </a:r>
            <a:endParaRPr lang="ru-RU" b="1" i="0" dirty="0">
              <a:solidFill>
                <a:srgbClr val="333333"/>
              </a:solidFill>
              <a:effectLst/>
              <a:latin typeface="Merriweather" panose="00000500000000000000" pitchFamily="2" charset="-52"/>
            </a:endParaRPr>
          </a:p>
          <a:p>
            <a:endParaRPr lang="en-US" b="0" i="0" dirty="0">
              <a:solidFill>
                <a:srgbClr val="333333"/>
              </a:solidFill>
              <a:effectLst/>
              <a:latin typeface="Merriweather" panose="00000500000000000000" pitchFamily="2" charset="-52"/>
            </a:endParaRP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Москва – столица России или самый маленький город в стране.</a:t>
            </a:r>
          </a:p>
          <a:p>
            <a:endParaRPr lang="ru-RU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r>
              <a:rPr lang="ru-RU" i="0" dirty="0" err="1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Сату́рн</a:t>
            </a:r>
            <a:r>
              <a:rPr lang="ru-RU" b="0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 — шестая планета по удалённости от Солнца или газовая планета-гигант.</a:t>
            </a:r>
          </a:p>
          <a:p>
            <a:endParaRPr lang="ru-RU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Млекопитающие –позвоночные животные или их детеныши не вскармливаются молоком </a:t>
            </a:r>
          </a:p>
          <a:p>
            <a:endParaRPr lang="en-US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endParaRPr lang="en-US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endParaRPr lang="en-US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endParaRPr lang="en-US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DDFFC0-840B-6E59-02D3-1EDCEA1BFCE3}"/>
              </a:ext>
            </a:extLst>
          </p:cNvPr>
          <p:cNvSpPr txBox="1"/>
          <p:nvPr/>
        </p:nvSpPr>
        <p:spPr>
          <a:xfrm>
            <a:off x="6096000" y="1943100"/>
            <a:ext cx="530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Merriweather" panose="00000500000000000000" pitchFamily="2" charset="-52"/>
              </a:rPr>
              <a:t>Результат логического сложения</a:t>
            </a:r>
            <a:r>
              <a:rPr lang="en-US" b="1" dirty="0">
                <a:latin typeface="Merriweather" panose="00000500000000000000" pitchFamily="2" charset="-52"/>
              </a:rPr>
              <a:t> A </a:t>
            </a:r>
            <a:r>
              <a:rPr lang="en-US" b="1" dirty="0">
                <a:solidFill>
                  <a:srgbClr val="333333"/>
                </a:solidFill>
                <a:latin typeface="Merriweather" panose="00000500000000000000" pitchFamily="2" charset="-52"/>
              </a:rPr>
              <a:t>v </a:t>
            </a:r>
            <a:r>
              <a:rPr lang="en-US" b="1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B</a:t>
            </a:r>
            <a:r>
              <a:rPr lang="ru-RU" b="1" dirty="0">
                <a:latin typeface="Merriweather" panose="00000500000000000000" pitchFamily="2" charset="-52"/>
              </a:rPr>
              <a:t> 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E86E8F-F9EA-C5F3-9782-A73CF2FB3243}"/>
              </a:ext>
            </a:extLst>
          </p:cNvPr>
          <p:cNvSpPr txBox="1"/>
          <p:nvPr/>
        </p:nvSpPr>
        <p:spPr>
          <a:xfrm>
            <a:off x="6369050" y="2412077"/>
            <a:ext cx="476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Merriweather" panose="00000500000000000000" pitchFamily="2" charset="-52"/>
              </a:rPr>
              <a:t>                        A(1) B(1)   A v </a:t>
            </a:r>
            <a:r>
              <a:rPr lang="en-US" b="1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B(1)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49792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BF4F9C40-DB86-B0FE-97FE-EE23E2785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t>13.04.2023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7F4A54E-051A-2D9E-7156-CC41BFD5F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596899"/>
            <a:ext cx="10248900" cy="619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4052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01697B-222E-836E-1DAB-B8CD55651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599" y="584200"/>
            <a:ext cx="11226801" cy="1319769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>
            <a:noAutofit/>
          </a:bodyPr>
          <a:lstStyle/>
          <a:p>
            <a:pPr algn="ctr"/>
            <a:r>
              <a:rPr lang="ru-RU" sz="2000" b="0" i="0" dirty="0">
                <a:solidFill>
                  <a:srgbClr val="202122"/>
                </a:solidFill>
                <a:effectLst/>
                <a:latin typeface="Merriweather" panose="00000500000000000000" pitchFamily="2" charset="-52"/>
              </a:rPr>
              <a:t>правило для отрицания звучит так: </a:t>
            </a:r>
            <a:br>
              <a:rPr lang="ru-RU" sz="2000" b="0" i="0" dirty="0">
                <a:solidFill>
                  <a:srgbClr val="202122"/>
                </a:solidFill>
                <a:effectLst/>
                <a:latin typeface="Merriweather" panose="00000500000000000000" pitchFamily="2" charset="-52"/>
              </a:rPr>
            </a:br>
            <a:r>
              <a:rPr lang="ru-RU" sz="2000" b="0" i="0" dirty="0">
                <a:solidFill>
                  <a:srgbClr val="202122"/>
                </a:solidFill>
                <a:effectLst/>
                <a:latin typeface="Merriweather" panose="00000500000000000000" pitchFamily="2" charset="-52"/>
              </a:rPr>
              <a:t>на выходе будет «1»</a:t>
            </a:r>
            <a:br>
              <a:rPr lang="ru-RU" sz="2000" b="0" i="0" dirty="0">
                <a:solidFill>
                  <a:srgbClr val="202122"/>
                </a:solidFill>
                <a:effectLst/>
                <a:latin typeface="Merriweather" panose="00000500000000000000" pitchFamily="2" charset="-52"/>
              </a:rPr>
            </a:br>
            <a:r>
              <a:rPr lang="ru-RU" sz="2000" b="0" i="0" dirty="0">
                <a:solidFill>
                  <a:srgbClr val="202122"/>
                </a:solidFill>
                <a:effectLst/>
                <a:latin typeface="Merriweather" panose="00000500000000000000" pitchFamily="2" charset="-52"/>
              </a:rPr>
              <a:t> </a:t>
            </a:r>
            <a:r>
              <a:rPr lang="ru-RU" sz="2000" b="0" i="0" u="none" strike="noStrike" dirty="0">
                <a:solidFill>
                  <a:srgbClr val="0645AD"/>
                </a:solidFill>
                <a:effectLst/>
                <a:latin typeface="Merriweather" panose="00000500000000000000" pitchFamily="2" charset="-52"/>
                <a:hlinkClick r:id="rId2" tooltip="Тогда и только тогда"/>
              </a:rPr>
              <a:t>тогда и только тогда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Merriweather" panose="00000500000000000000" pitchFamily="2" charset="-52"/>
              </a:rPr>
              <a:t>, когда на входе «0»,</a:t>
            </a:r>
            <a:br>
              <a:rPr lang="ru-RU" sz="2000" b="0" i="0" dirty="0">
                <a:solidFill>
                  <a:srgbClr val="202122"/>
                </a:solidFill>
                <a:effectLst/>
                <a:latin typeface="Merriweather" panose="00000500000000000000" pitchFamily="2" charset="-52"/>
              </a:rPr>
            </a:br>
            <a:r>
              <a:rPr lang="ru-RU" sz="2000" b="0" i="0" dirty="0">
                <a:solidFill>
                  <a:srgbClr val="202122"/>
                </a:solidFill>
                <a:effectLst/>
                <a:latin typeface="Merriweather" panose="00000500000000000000" pitchFamily="2" charset="-52"/>
              </a:rPr>
              <a:t>«0» тогда и только тогда, когда на входе «1».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605C5C3-A1FD-02A4-C8B6-FCA265C0C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93C13A7E-4C64-47B0-B355-B165BE4012BA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3C802E-0FDC-A51C-6778-7CA5B685F9A9}"/>
              </a:ext>
            </a:extLst>
          </p:cNvPr>
          <p:cNvSpPr txBox="1"/>
          <p:nvPr/>
        </p:nvSpPr>
        <p:spPr>
          <a:xfrm>
            <a:off x="819150" y="2444236"/>
            <a:ext cx="5486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                        </a:t>
            </a:r>
            <a:r>
              <a:rPr lang="ru-RU" b="1" dirty="0">
                <a:solidFill>
                  <a:srgbClr val="333333"/>
                </a:solidFill>
                <a:latin typeface="Merriweather" panose="00000500000000000000" pitchFamily="2" charset="-52"/>
              </a:rPr>
              <a:t>В</a:t>
            </a:r>
            <a:r>
              <a:rPr lang="ru-RU" b="1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ысказывание</a:t>
            </a:r>
          </a:p>
          <a:p>
            <a:endParaRPr lang="ru-RU" b="1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Merriweather" panose="00000500000000000000" pitchFamily="2" charset="-52"/>
              </a:rPr>
              <a:t>Число 36 делится на 6</a:t>
            </a:r>
          </a:p>
          <a:p>
            <a:endParaRPr lang="ru-RU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r>
              <a:rPr lang="ru-RU" dirty="0">
                <a:solidFill>
                  <a:srgbClr val="333333"/>
                </a:solidFill>
                <a:latin typeface="Merriweather" panose="00000500000000000000" pitchFamily="2" charset="-52"/>
              </a:rPr>
              <a:t>Рупия –денежная единица Израиля</a:t>
            </a:r>
          </a:p>
          <a:p>
            <a:endParaRPr lang="ru-RU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r>
              <a:rPr lang="ru-RU" dirty="0">
                <a:solidFill>
                  <a:srgbClr val="333333"/>
                </a:solidFill>
                <a:latin typeface="Merriweather" panose="00000500000000000000" pitchFamily="2" charset="-52"/>
              </a:rPr>
              <a:t>Ленин родился 22 апреля 1870 года</a:t>
            </a:r>
            <a:endParaRPr lang="en-US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endParaRPr lang="en-US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endParaRPr lang="en-US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endParaRPr lang="en-US" dirty="0">
              <a:solidFill>
                <a:srgbClr val="333333"/>
              </a:solidFill>
              <a:latin typeface="Merriweather" panose="00000500000000000000" pitchFamily="2" charset="-52"/>
            </a:endParaRPr>
          </a:p>
          <a:p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DDFFC0-840B-6E59-02D3-1EDCEA1BFCE3}"/>
              </a:ext>
            </a:extLst>
          </p:cNvPr>
          <p:cNvSpPr txBox="1"/>
          <p:nvPr/>
        </p:nvSpPr>
        <p:spPr>
          <a:xfrm>
            <a:off x="6184900" y="2417812"/>
            <a:ext cx="530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Merriweather" panose="00000500000000000000" pitchFamily="2" charset="-52"/>
              </a:rPr>
              <a:t>Результат логического отрицания</a:t>
            </a:r>
            <a:r>
              <a:rPr lang="en-US" b="1" dirty="0">
                <a:latin typeface="Merriweather" panose="00000500000000000000" pitchFamily="2" charset="-52"/>
              </a:rPr>
              <a:t>   </a:t>
            </a:r>
            <a:r>
              <a:rPr lang="ru-RU" b="1" dirty="0">
                <a:latin typeface="Merriweather" panose="00000500000000000000" pitchFamily="2" charset="-52"/>
              </a:rPr>
              <a:t> 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E86E8F-F9EA-C5F3-9782-A73CF2FB3243}"/>
              </a:ext>
            </a:extLst>
          </p:cNvPr>
          <p:cNvSpPr txBox="1"/>
          <p:nvPr/>
        </p:nvSpPr>
        <p:spPr>
          <a:xfrm>
            <a:off x="6184900" y="2861790"/>
            <a:ext cx="476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Merriweather" panose="00000500000000000000" pitchFamily="2" charset="-52"/>
              </a:rPr>
              <a:t>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5273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A136EED9-3A07-6E01-8C92-BE9734DD1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t>13.04.2023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3E888C4-F098-D7FF-770D-0772AFEF29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" t="19113" r="3125" b="13039"/>
          <a:stretch/>
        </p:blipFill>
        <p:spPr>
          <a:xfrm>
            <a:off x="1272359" y="68961"/>
            <a:ext cx="9040041" cy="4927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A48F2D-D12A-EFE5-3A1B-DD9521AFB7D0}"/>
              </a:ext>
            </a:extLst>
          </p:cNvPr>
          <p:cNvSpPr txBox="1"/>
          <p:nvPr/>
        </p:nvSpPr>
        <p:spPr>
          <a:xfrm>
            <a:off x="1511300" y="5233184"/>
            <a:ext cx="830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 ОПЕРАЦИИ: из лжи может следовать, что угодно, а из истины –только истина. </a:t>
            </a:r>
          </a:p>
        </p:txBody>
      </p:sp>
    </p:spTree>
    <p:extLst>
      <p:ext uri="{BB962C8B-B14F-4D97-AF65-F5344CB8AC3E}">
        <p14:creationId xmlns:p14="http://schemas.microsoft.com/office/powerpoint/2010/main" val="2634564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F4E9EC69-DC54-1F71-12C3-30A003A75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61CA5AF4-3618-86CE-09C6-6D9D35570D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545964"/>
            <a:ext cx="9791700" cy="558805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53920" tIns="31740" rIns="0" bIns="1587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sng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Merriweather" panose="00000500000000000000" pitchFamily="2" charset="-52"/>
                <a:cs typeface="Arial" panose="020B0604020202020204" pitchFamily="34" charset="0"/>
              </a:rPr>
              <a:t>«Житейский» смысл импликации. 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1" i="0" u="none" strike="noStrike" cap="none" normalizeH="0" baseline="0" dirty="0">
              <a:ln>
                <a:noFill/>
              </a:ln>
              <a:solidFill>
                <a:srgbClr val="202122"/>
              </a:solidFill>
              <a:effectLst/>
              <a:latin typeface="Merriweather" panose="00000500000000000000" pitchFamily="2" charset="-5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Merriweather" panose="00000500000000000000" pitchFamily="2" charset="-52"/>
                <a:cs typeface="Arial" panose="020B0604020202020204" pitchFamily="34" charset="0"/>
              </a:rPr>
              <a:t>Для более лёгкого понимания смысла прямой импликации и запоминания её таблицы истинности может пригодиться житейская модель: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erriweather" panose="00000500000000000000" pitchFamily="2" charset="-52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Merriweather" panose="00000500000000000000" pitchFamily="2" charset="-52"/>
                <a:cs typeface="Arial" panose="020B0604020202020204" pitchFamily="34" charset="0"/>
              </a:rPr>
              <a:t>А — начальник. Он может приказать «работай» (1) или сказать «делай что хочешь» (0).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Merriweather" panose="00000500000000000000" pitchFamily="2" charset="-52"/>
                <a:cs typeface="Arial" panose="020B0604020202020204" pitchFamily="34" charset="0"/>
              </a:rPr>
              <a:t>В — подчинённый. Он может работать (1) или бездельничать (0).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rgbClr val="202122"/>
              </a:solidFill>
              <a:effectLst/>
              <a:latin typeface="Merriweather" panose="00000500000000000000" pitchFamily="2" charset="-5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1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Merriweather" panose="00000500000000000000" pitchFamily="2" charset="-52"/>
                <a:cs typeface="Arial" panose="020B0604020202020204" pitchFamily="34" charset="0"/>
              </a:rPr>
              <a:t>В таком случае импликация — не что иное, как послушание подчинённого начальнику. По таблице истинности легко проверить, что послушания нет только тогда, когда начальник приказывает работать, а подчинённый бездельничает.</a:t>
            </a:r>
            <a:endParaRPr kumimoji="0" lang="ru-RU" altLang="ru-RU" sz="24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erriweather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5960144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F4E9EC69-DC54-1F71-12C3-30A003A75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t>13.04.2023</a:t>
            </a:fld>
            <a:endParaRPr lang="en-US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606D3B-56B1-F933-68C1-1EC350B647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839" r="-43" b="7373"/>
          <a:stretch/>
        </p:blipFill>
        <p:spPr>
          <a:xfrm>
            <a:off x="1739900" y="546100"/>
            <a:ext cx="76073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118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F4E9EC69-DC54-1F71-12C3-30A003A75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t>13.04.2023</a:t>
            </a:fld>
            <a:endParaRPr lang="en-US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562A1F1-7AA4-A43A-5A80-A8EE222DAA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9" b="9259"/>
          <a:stretch/>
        </p:blipFill>
        <p:spPr>
          <a:xfrm>
            <a:off x="1759045" y="717549"/>
            <a:ext cx="7816755" cy="5556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272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562972-3449-42D1-8185-B4BEFD52A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49300"/>
            <a:ext cx="11029616" cy="800100"/>
          </a:xfrm>
          <a:solidFill>
            <a:srgbClr val="00B0F0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rtlCol="0"/>
          <a:lstStyle/>
          <a:p>
            <a:pPr algn="ctr" rtl="0"/>
            <a:r>
              <a:rPr lang="ru" u="sng" dirty="0">
                <a:latin typeface="Arial Black" panose="020B0A04020102020204" pitchFamily="34" charset="0"/>
              </a:rPr>
              <a:t>Логика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CA75A4-0100-8BCB-39E2-C789B16E37C9}"/>
              </a:ext>
            </a:extLst>
          </p:cNvPr>
          <p:cNvSpPr txBox="1"/>
          <p:nvPr/>
        </p:nvSpPr>
        <p:spPr>
          <a:xfrm>
            <a:off x="1060450" y="1696015"/>
            <a:ext cx="100711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Способность к развитому </a:t>
            </a:r>
            <a:r>
              <a:rPr lang="ru-RU" sz="2800" b="1" dirty="0"/>
              <a:t>абстрактному</a:t>
            </a:r>
          </a:p>
          <a:p>
            <a:pPr algn="ctr"/>
            <a:r>
              <a:rPr lang="ru-RU" sz="2800" b="1" dirty="0"/>
              <a:t>мышлению</a:t>
            </a:r>
            <a:r>
              <a:rPr lang="ru-RU" sz="2800" dirty="0"/>
              <a:t>, которая, формируется логикой, и</a:t>
            </a:r>
          </a:p>
          <a:p>
            <a:pPr algn="ctr"/>
            <a:r>
              <a:rPr lang="ru-RU" sz="2800" dirty="0"/>
              <a:t>есть то, что отделяет нас от животных. Термин</a:t>
            </a:r>
          </a:p>
          <a:p>
            <a:pPr algn="ctr"/>
            <a:r>
              <a:rPr lang="ru-RU" sz="2800" b="1" dirty="0"/>
              <a:t>“логика” </a:t>
            </a:r>
            <a:r>
              <a:rPr lang="ru-RU" sz="2800" dirty="0"/>
              <a:t>происходит от греческого слова </a:t>
            </a:r>
            <a:r>
              <a:rPr lang="ru-RU" sz="2800" b="1" dirty="0" err="1"/>
              <a:t>logos</a:t>
            </a:r>
            <a:endParaRPr lang="ru-RU" sz="2800" b="1" dirty="0"/>
          </a:p>
          <a:p>
            <a:pPr algn="ctr"/>
            <a:r>
              <a:rPr lang="ru-RU" sz="2800" dirty="0"/>
              <a:t>– то есть </a:t>
            </a:r>
            <a:r>
              <a:rPr lang="ru-RU" sz="2800" b="1" dirty="0"/>
              <a:t>“мысль”, “разум”, “слово”.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ED359A-95C7-59F3-315E-42329C4A74E5}"/>
              </a:ext>
            </a:extLst>
          </p:cNvPr>
          <p:cNvSpPr txBox="1"/>
          <p:nvPr/>
        </p:nvSpPr>
        <p:spPr>
          <a:xfrm>
            <a:off x="2133600" y="4216400"/>
            <a:ext cx="8077200" cy="1815882"/>
          </a:xfrm>
          <a:prstGeom prst="rect">
            <a:avLst/>
          </a:prstGeom>
          <a:solidFill>
            <a:srgbClr val="0070C0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/>
              <a:t>Логика</a:t>
            </a:r>
            <a:r>
              <a:rPr lang="ru-RU" sz="2800" dirty="0"/>
              <a:t> – это наука о формах и способах</a:t>
            </a:r>
          </a:p>
          <a:p>
            <a:pPr algn="ctr"/>
            <a:r>
              <a:rPr lang="ru-RU" sz="2800" dirty="0"/>
              <a:t>мышления. Основными формами мышления</a:t>
            </a:r>
          </a:p>
          <a:p>
            <a:pPr algn="ctr"/>
            <a:r>
              <a:rPr lang="ru-RU" sz="2800" dirty="0"/>
              <a:t>являются: </a:t>
            </a:r>
            <a:r>
              <a:rPr lang="ru-RU" sz="2800" b="1" i="1" dirty="0"/>
              <a:t>понятие, высказывание и</a:t>
            </a:r>
          </a:p>
          <a:p>
            <a:pPr algn="ctr"/>
            <a:r>
              <a:rPr lang="ru-RU" sz="2800" b="1" i="1" dirty="0"/>
              <a:t>умозаключение.</a:t>
            </a:r>
          </a:p>
        </p:txBody>
      </p:sp>
    </p:spTree>
    <p:extLst>
      <p:ext uri="{BB962C8B-B14F-4D97-AF65-F5344CB8AC3E}">
        <p14:creationId xmlns:p14="http://schemas.microsoft.com/office/powerpoint/2010/main" val="263784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F4E9EC69-DC54-1F71-12C3-30A003A75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t>13.04.2023</a:t>
            </a:fld>
            <a:endParaRPr lang="en-US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687847-444A-6E3B-C88F-F60D77DA9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9" r="2189" b="6269"/>
          <a:stretch/>
        </p:blipFill>
        <p:spPr>
          <a:xfrm>
            <a:off x="1962329" y="685800"/>
            <a:ext cx="7687909" cy="524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4072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F4E9EC69-DC54-1F71-12C3-30A003A75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t>13.04.2023</a:t>
            </a:fld>
            <a:endParaRPr lang="en-US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C1ED47B-E9B8-BD7A-2022-696BCAC596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" b="19307"/>
          <a:stretch/>
        </p:blipFill>
        <p:spPr>
          <a:xfrm>
            <a:off x="2298700" y="595883"/>
            <a:ext cx="7228199" cy="44024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3E411E6-2F76-57E9-A05B-2143BE599ECA}"/>
              </a:ext>
            </a:extLst>
          </p:cNvPr>
          <p:cNvSpPr txBox="1"/>
          <p:nvPr/>
        </p:nvSpPr>
        <p:spPr>
          <a:xfrm>
            <a:off x="1531299" y="5295639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 операции: результат – истина, если операнды одинаковы.  </a:t>
            </a:r>
          </a:p>
        </p:txBody>
      </p:sp>
    </p:spTree>
    <p:extLst>
      <p:ext uri="{BB962C8B-B14F-4D97-AF65-F5344CB8AC3E}">
        <p14:creationId xmlns:p14="http://schemas.microsoft.com/office/powerpoint/2010/main" val="17899006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F4E9EC69-DC54-1F71-12C3-30A003A75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E411E6-2F76-57E9-A05B-2143BE599ECA}"/>
              </a:ext>
            </a:extLst>
          </p:cNvPr>
          <p:cNvSpPr txBox="1"/>
          <p:nvPr/>
        </p:nvSpPr>
        <p:spPr>
          <a:xfrm>
            <a:off x="1531299" y="5295639"/>
            <a:ext cx="876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05F0B4-53AA-0EBE-7B5D-37CFC92E8D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19" r="1299"/>
          <a:stretch/>
        </p:blipFill>
        <p:spPr>
          <a:xfrm>
            <a:off x="2203357" y="852871"/>
            <a:ext cx="7080344" cy="46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5525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F4E9EC69-DC54-1F71-12C3-30A003A75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E411E6-2F76-57E9-A05B-2143BE599ECA}"/>
              </a:ext>
            </a:extLst>
          </p:cNvPr>
          <p:cNvSpPr txBox="1"/>
          <p:nvPr/>
        </p:nvSpPr>
        <p:spPr>
          <a:xfrm>
            <a:off x="1531299" y="5295639"/>
            <a:ext cx="876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9CC2DE-6936-2F47-EB61-F7A71743F9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251" y="673100"/>
            <a:ext cx="8153497" cy="528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6548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E5F5B7E-AB2E-0E82-3F10-BA861DC17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692EF8B-D3DF-4216-96A1-1B1DE794B37A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59F6E1-F7C9-83B4-077D-E6557418ED87}"/>
              </a:ext>
            </a:extLst>
          </p:cNvPr>
          <p:cNvSpPr txBox="1"/>
          <p:nvPr/>
        </p:nvSpPr>
        <p:spPr>
          <a:xfrm>
            <a:off x="4824651" y="663575"/>
            <a:ext cx="474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Merriweather" panose="00000500000000000000" pitchFamily="2" charset="-52"/>
              </a:rPr>
              <a:t>Задания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FF8DC0-9403-2B8F-83CC-76E458FC5FFC}"/>
              </a:ext>
            </a:extLst>
          </p:cNvPr>
          <p:cNvSpPr txBox="1"/>
          <p:nvPr/>
        </p:nvSpPr>
        <p:spPr>
          <a:xfrm>
            <a:off x="1549400" y="1670110"/>
            <a:ext cx="97663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Merriweather" panose="00000500000000000000" pitchFamily="2" charset="-52"/>
              </a:rPr>
              <a:t>Даны два простых высказывания:</a:t>
            </a:r>
          </a:p>
          <a:p>
            <a:endParaRPr lang="ru-RU" sz="2400" dirty="0">
              <a:latin typeface="Merriweather" panose="00000500000000000000" pitchFamily="2" charset="-52"/>
            </a:endParaRPr>
          </a:p>
          <a:p>
            <a:r>
              <a:rPr lang="ru-RU" sz="2400" dirty="0">
                <a:latin typeface="Merriweather" panose="00000500000000000000" pitchFamily="2" charset="-52"/>
              </a:rPr>
              <a:t>А = {2 • 2 = 4},</a:t>
            </a:r>
          </a:p>
          <a:p>
            <a:endParaRPr lang="ru-RU" sz="2400" dirty="0">
              <a:latin typeface="Merriweather" panose="00000500000000000000" pitchFamily="2" charset="-52"/>
            </a:endParaRPr>
          </a:p>
          <a:p>
            <a:r>
              <a:rPr lang="ru-RU" sz="2400" dirty="0">
                <a:latin typeface="Merriweather" panose="00000500000000000000" pitchFamily="2" charset="-52"/>
              </a:rPr>
              <a:t>В = {2 • 2 = 5}.</a:t>
            </a:r>
          </a:p>
          <a:p>
            <a:endParaRPr lang="ru-RU" sz="2400" dirty="0">
              <a:latin typeface="Merriweather" panose="00000500000000000000" pitchFamily="2" charset="-52"/>
            </a:endParaRPr>
          </a:p>
          <a:p>
            <a:endParaRPr lang="ru-RU" sz="2400" dirty="0">
              <a:latin typeface="Merriweather" panose="00000500000000000000" pitchFamily="2" charset="-52"/>
            </a:endParaRPr>
          </a:p>
          <a:p>
            <a:r>
              <a:rPr lang="ru-RU" sz="2400" dirty="0">
                <a:latin typeface="Merriweather" panose="00000500000000000000" pitchFamily="2" charset="-52"/>
              </a:rPr>
              <a:t>Какие из высказываний истинны:</a:t>
            </a:r>
          </a:p>
          <a:p>
            <a:endParaRPr lang="ru-RU" sz="2400" dirty="0">
              <a:latin typeface="Merriweather" panose="00000500000000000000" pitchFamily="2" charset="-52"/>
            </a:endParaRPr>
          </a:p>
          <a:p>
            <a:r>
              <a:rPr lang="ru-RU" sz="2400" dirty="0">
                <a:latin typeface="Merriweather" panose="00000500000000000000" pitchFamily="2" charset="-52"/>
              </a:rPr>
              <a:t>а) А;     б) В;     в) A 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Courier New" panose="02070309020205020404" pitchFamily="49" charset="0"/>
              </a:rPr>
              <a:t>&amp;</a:t>
            </a:r>
            <a:r>
              <a:rPr lang="ru-RU" sz="2400" dirty="0">
                <a:latin typeface="Merriweather" panose="00000500000000000000" pitchFamily="2" charset="-52"/>
              </a:rPr>
              <a:t> В;     г) A v B ;</a:t>
            </a:r>
          </a:p>
          <a:p>
            <a:endParaRPr lang="ru-RU" sz="2400" dirty="0">
              <a:latin typeface="Merriweather" panose="00000500000000000000" pitchFamily="2" charset="-52"/>
            </a:endParaRPr>
          </a:p>
          <a:p>
            <a:r>
              <a:rPr lang="ru-RU" sz="2400" dirty="0">
                <a:latin typeface="Merriweather" panose="00000500000000000000" pitchFamily="2" charset="-52"/>
              </a:rPr>
              <a:t>д) ¬A;       </a:t>
            </a:r>
          </a:p>
        </p:txBody>
      </p:sp>
    </p:spTree>
    <p:extLst>
      <p:ext uri="{BB962C8B-B14F-4D97-AF65-F5344CB8AC3E}">
        <p14:creationId xmlns:p14="http://schemas.microsoft.com/office/powerpoint/2010/main" val="2468369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E5F5B7E-AB2E-0E82-3F10-BA861DC17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692EF8B-D3DF-4216-96A1-1B1DE794B37A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59F6E1-F7C9-83B4-077D-E6557418ED87}"/>
              </a:ext>
            </a:extLst>
          </p:cNvPr>
          <p:cNvSpPr txBox="1"/>
          <p:nvPr/>
        </p:nvSpPr>
        <p:spPr>
          <a:xfrm>
            <a:off x="4824651" y="663575"/>
            <a:ext cx="474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Merriweather" panose="00000500000000000000" pitchFamily="2" charset="-52"/>
              </a:rPr>
              <a:t>Задания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FF8DC0-9403-2B8F-83CC-76E458FC5FFC}"/>
              </a:ext>
            </a:extLst>
          </p:cNvPr>
          <p:cNvSpPr txBox="1"/>
          <p:nvPr/>
        </p:nvSpPr>
        <p:spPr>
          <a:xfrm>
            <a:off x="1549400" y="1670110"/>
            <a:ext cx="97663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Merriweather" panose="00000500000000000000" pitchFamily="2" charset="-52"/>
              </a:rPr>
              <a:t>Даны два простых высказывания:</a:t>
            </a:r>
          </a:p>
          <a:p>
            <a:endParaRPr lang="en-US" sz="2400" dirty="0">
              <a:latin typeface="Merriweather" panose="00000500000000000000" pitchFamily="2" charset="-52"/>
            </a:endParaRPr>
          </a:p>
          <a:p>
            <a:r>
              <a:rPr lang="ru-RU" sz="2000" dirty="0">
                <a:latin typeface="Merriweather" panose="00000500000000000000" pitchFamily="2" charset="-52"/>
              </a:rPr>
              <a:t>«Сейчас солнечная погода».</a:t>
            </a:r>
          </a:p>
          <a:p>
            <a:endParaRPr lang="ru-RU" sz="2000" dirty="0">
              <a:latin typeface="Merriweather" panose="00000500000000000000" pitchFamily="2" charset="-52"/>
            </a:endParaRPr>
          </a:p>
          <a:p>
            <a:r>
              <a:rPr lang="ru-RU" sz="2000" dirty="0">
                <a:latin typeface="Merriweather" panose="00000500000000000000" pitchFamily="2" charset="-52"/>
              </a:rPr>
              <a:t>«Коля идет гулять». </a:t>
            </a:r>
          </a:p>
          <a:p>
            <a:endParaRPr lang="ru-RU" sz="2000" dirty="0">
              <a:latin typeface="Merriweather" panose="00000500000000000000" pitchFamily="2" charset="-52"/>
            </a:endParaRPr>
          </a:p>
          <a:p>
            <a:r>
              <a:rPr lang="ru-RU" sz="2000" dirty="0">
                <a:latin typeface="Merriweather" panose="00000500000000000000" pitchFamily="2" charset="-52"/>
              </a:rPr>
              <a:t>Составить сложные высказывания: </a:t>
            </a:r>
          </a:p>
          <a:p>
            <a:endParaRPr lang="ru-RU" sz="2400" dirty="0">
              <a:latin typeface="Merriweather" panose="00000500000000000000" pitchFamily="2" charset="-52"/>
            </a:endParaRPr>
          </a:p>
          <a:p>
            <a:r>
              <a:rPr lang="ru-RU" sz="2400" dirty="0">
                <a:latin typeface="Merriweather" panose="00000500000000000000" pitchFamily="2" charset="-52"/>
              </a:rPr>
              <a:t>1) A 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Courier New" panose="02070309020205020404" pitchFamily="49" charset="0"/>
              </a:rPr>
              <a:t>&amp;</a:t>
            </a:r>
            <a:r>
              <a:rPr lang="ru-RU" sz="2400" dirty="0">
                <a:latin typeface="Merriweather" panose="00000500000000000000" pitchFamily="2" charset="-52"/>
              </a:rPr>
              <a:t> В;     2) A v B ;    3) ¬A </a:t>
            </a:r>
            <a:r>
              <a:rPr lang="en-US" sz="2400" dirty="0">
                <a:latin typeface="Merriweather" panose="00000500000000000000" pitchFamily="2" charset="-52"/>
              </a:rPr>
              <a:t>v B</a:t>
            </a:r>
            <a:r>
              <a:rPr lang="ru-RU" sz="2400" dirty="0">
                <a:latin typeface="Merriweather" panose="00000500000000000000" pitchFamily="2" charset="-52"/>
              </a:rPr>
              <a:t> </a:t>
            </a:r>
            <a:r>
              <a:rPr lang="en-US" sz="2400" dirty="0">
                <a:latin typeface="Merriweather" panose="00000500000000000000" pitchFamily="2" charset="-52"/>
              </a:rPr>
              <a:t> 4) A v </a:t>
            </a:r>
            <a:r>
              <a:rPr lang="ru-RU" sz="2400" dirty="0">
                <a:latin typeface="Merriweather" panose="00000500000000000000" pitchFamily="2" charset="-52"/>
              </a:rPr>
              <a:t>¬</a:t>
            </a:r>
            <a:r>
              <a:rPr lang="en-US" sz="2400" dirty="0">
                <a:latin typeface="Merriweather" panose="00000500000000000000" pitchFamily="2" charset="-52"/>
              </a:rPr>
              <a:t>B </a:t>
            </a:r>
            <a:r>
              <a:rPr lang="ru-RU" sz="2400" dirty="0">
                <a:latin typeface="Merriweather" panose="00000500000000000000" pitchFamily="2" charset="-52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33813492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E5F5B7E-AB2E-0E82-3F10-BA861DC17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692EF8B-D3DF-4216-96A1-1B1DE794B37A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59F6E1-F7C9-83B4-077D-E6557418ED87}"/>
              </a:ext>
            </a:extLst>
          </p:cNvPr>
          <p:cNvSpPr txBox="1"/>
          <p:nvPr/>
        </p:nvSpPr>
        <p:spPr>
          <a:xfrm>
            <a:off x="4824651" y="663575"/>
            <a:ext cx="474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Merriweather" panose="00000500000000000000" pitchFamily="2" charset="-52"/>
              </a:rPr>
              <a:t>Задания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FF8DC0-9403-2B8F-83CC-76E458FC5FFC}"/>
              </a:ext>
            </a:extLst>
          </p:cNvPr>
          <p:cNvSpPr txBox="1"/>
          <p:nvPr/>
        </p:nvSpPr>
        <p:spPr>
          <a:xfrm>
            <a:off x="746760" y="1417320"/>
            <a:ext cx="105689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Merriweather" panose="00000500000000000000" pitchFamily="2" charset="-52"/>
              </a:rPr>
              <a:t>Пусть А = « Диме нравятся уроки математики»,</a:t>
            </a:r>
          </a:p>
          <a:p>
            <a:r>
              <a:rPr lang="ru-RU" sz="2400" dirty="0">
                <a:latin typeface="Merriweather" panose="00000500000000000000" pitchFamily="2" charset="-52"/>
              </a:rPr>
              <a:t> </a:t>
            </a:r>
          </a:p>
          <a:p>
            <a:r>
              <a:rPr lang="ru-RU" sz="2400" dirty="0">
                <a:latin typeface="Merriweather" panose="00000500000000000000" pitchFamily="2" charset="-52"/>
              </a:rPr>
              <a:t>          а В = «Диме нравятся уроки химии». </a:t>
            </a:r>
            <a:endParaRPr lang="en-US" sz="2400" dirty="0">
              <a:latin typeface="Merriweather" panose="00000500000000000000" pitchFamily="2" charset="-52"/>
            </a:endParaRPr>
          </a:p>
          <a:p>
            <a:endParaRPr lang="ru-RU" sz="2400" dirty="0">
              <a:latin typeface="Merriweather" panose="00000500000000000000" pitchFamily="2" charset="-52"/>
            </a:endParaRPr>
          </a:p>
          <a:p>
            <a:endParaRPr lang="ru-RU" sz="2400" dirty="0">
              <a:latin typeface="Merriweather" panose="00000500000000000000" pitchFamily="2" charset="-52"/>
            </a:endParaRPr>
          </a:p>
          <a:p>
            <a:r>
              <a:rPr lang="ru-RU" sz="2400" dirty="0">
                <a:latin typeface="Merriweather" panose="00000500000000000000" pitchFamily="2" charset="-52"/>
              </a:rPr>
              <a:t>Выразите следующие формулы на обычном языке:</a:t>
            </a:r>
          </a:p>
          <a:p>
            <a:endParaRPr lang="ru-RU" sz="2400" dirty="0">
              <a:latin typeface="Merriweather" panose="00000500000000000000" pitchFamily="2" charset="-52"/>
            </a:endParaRPr>
          </a:p>
          <a:p>
            <a:r>
              <a:rPr lang="ru-RU" sz="2400" dirty="0">
                <a:latin typeface="Merriweather" panose="00000500000000000000" pitchFamily="2" charset="-52"/>
              </a:rPr>
              <a:t>1) A 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Courier New" panose="02070309020205020404" pitchFamily="49" charset="0"/>
              </a:rPr>
              <a:t>&amp;</a:t>
            </a:r>
            <a:r>
              <a:rPr lang="ru-RU" sz="2400" dirty="0">
                <a:latin typeface="Merriweather" panose="00000500000000000000" pitchFamily="2" charset="-52"/>
              </a:rPr>
              <a:t> В;     2) A v B ;    3) ¬A </a:t>
            </a:r>
            <a:r>
              <a:rPr lang="en-US" sz="2400" dirty="0">
                <a:latin typeface="Merriweather" panose="00000500000000000000" pitchFamily="2" charset="-52"/>
              </a:rPr>
              <a:t>v B;</a:t>
            </a:r>
            <a:r>
              <a:rPr lang="ru-RU" sz="2400" dirty="0">
                <a:latin typeface="Merriweather" panose="00000500000000000000" pitchFamily="2" charset="-52"/>
              </a:rPr>
              <a:t> </a:t>
            </a:r>
            <a:r>
              <a:rPr lang="en-US" sz="2400" dirty="0">
                <a:latin typeface="Merriweather" panose="00000500000000000000" pitchFamily="2" charset="-52"/>
              </a:rPr>
              <a:t>  4) A v </a:t>
            </a:r>
            <a:r>
              <a:rPr lang="ru-RU" sz="2400" dirty="0">
                <a:latin typeface="Merriweather" panose="00000500000000000000" pitchFamily="2" charset="-52"/>
              </a:rPr>
              <a:t>¬</a:t>
            </a:r>
            <a:r>
              <a:rPr lang="en-US" sz="2400" dirty="0">
                <a:latin typeface="Merriweather" panose="00000500000000000000" pitchFamily="2" charset="-52"/>
              </a:rPr>
              <a:t>B;  </a:t>
            </a:r>
            <a:r>
              <a:rPr lang="ru-RU" sz="2400" dirty="0">
                <a:latin typeface="Merriweather" panose="00000500000000000000" pitchFamily="2" charset="-52"/>
              </a:rPr>
              <a:t> 5) ¬A</a:t>
            </a:r>
            <a:r>
              <a:rPr lang="en-US" sz="2400" dirty="0">
                <a:latin typeface="Merriweather" panose="00000500000000000000" pitchFamily="2" charset="-52"/>
              </a:rPr>
              <a:t> v </a:t>
            </a:r>
            <a:r>
              <a:rPr lang="ru-RU" sz="2400" dirty="0">
                <a:latin typeface="Merriweather" panose="00000500000000000000" pitchFamily="2" charset="-52"/>
              </a:rPr>
              <a:t>¬</a:t>
            </a:r>
            <a:r>
              <a:rPr lang="en-US" sz="2400" dirty="0">
                <a:latin typeface="Merriweather" panose="00000500000000000000" pitchFamily="2" charset="-52"/>
              </a:rPr>
              <a:t>B</a:t>
            </a:r>
            <a:r>
              <a:rPr lang="ru-RU" sz="2400" dirty="0">
                <a:latin typeface="Merriweather" panose="00000500000000000000" pitchFamily="2" charset="-52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23878865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9EDD397-88C9-26A2-4601-E40769364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692EF8B-D3DF-4216-96A1-1B1DE794B37A}" type="datetime1">
              <a:rPr lang="ru-RU" smtClean="0"/>
              <a:t>13.04.2023</a:t>
            </a:fld>
            <a:endParaRPr lang="en-US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C8436C7-F472-2EA9-2D09-3D6588A31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720" y="834176"/>
            <a:ext cx="8100803" cy="531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365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058F4C0-DBF2-1134-0417-ACC3E4701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692EF8B-D3DF-4216-96A1-1B1DE794B37A}" type="datetime1">
              <a:rPr lang="ru-RU" smtClean="0"/>
              <a:t>13.04.2023</a:t>
            </a:fld>
            <a:endParaRPr 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F6B9B9B-21A9-64D0-EF21-AE8D1C84A2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" t="908" r="863" b="6918"/>
          <a:stretch/>
        </p:blipFill>
        <p:spPr>
          <a:xfrm>
            <a:off x="1508760" y="475990"/>
            <a:ext cx="9250680" cy="631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3680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813B0FA-2184-949F-6B33-3BFF45DD9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692EF8B-D3DF-4216-96A1-1B1DE794B37A}" type="datetime1">
              <a:rPr lang="ru-RU" smtClean="0"/>
              <a:t>13.04.2023</a:t>
            </a:fld>
            <a:endParaRPr 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63B7F9A-429B-6083-EEBC-33B0F72E90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66" r="2800" b="19600"/>
          <a:stretch/>
        </p:blipFill>
        <p:spPr>
          <a:xfrm>
            <a:off x="1082040" y="567709"/>
            <a:ext cx="9799320" cy="602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984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4F4269-6A94-BF1F-A9EA-1E3E959B8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91" y="676756"/>
            <a:ext cx="11029616" cy="859944"/>
          </a:xfrm>
          <a:solidFill>
            <a:srgbClr val="00B0F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/>
            <a:r>
              <a:rPr lang="ru-RU" b="1" dirty="0"/>
              <a:t>Высказывания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66A064-AE1F-5A16-E05E-6A33DD6DC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63C00E-9074-FAB3-2996-F26DCD68ACED}"/>
              </a:ext>
            </a:extLst>
          </p:cNvPr>
          <p:cNvSpPr txBox="1"/>
          <p:nvPr/>
        </p:nvSpPr>
        <p:spPr>
          <a:xfrm>
            <a:off x="1085849" y="1768584"/>
            <a:ext cx="97663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/>
              <a:t>Высказывание</a:t>
            </a:r>
            <a:r>
              <a:rPr lang="ru-RU" sz="2800" dirty="0"/>
              <a:t> – предложение на любом</a:t>
            </a:r>
          </a:p>
          <a:p>
            <a:pPr algn="ctr"/>
            <a:r>
              <a:rPr lang="ru-RU" sz="2800" dirty="0"/>
              <a:t>языке, содержание которого можно</a:t>
            </a:r>
          </a:p>
          <a:p>
            <a:pPr algn="ctr"/>
            <a:r>
              <a:rPr lang="ru-RU" sz="2800" dirty="0"/>
              <a:t>однозначно определить как </a:t>
            </a:r>
            <a:r>
              <a:rPr lang="ru-RU" sz="2800" b="1" dirty="0"/>
              <a:t>истинное (1) </a:t>
            </a:r>
            <a:r>
              <a:rPr lang="ru-RU" sz="2800" dirty="0"/>
              <a:t>или</a:t>
            </a:r>
          </a:p>
          <a:p>
            <a:pPr algn="ctr"/>
            <a:r>
              <a:rPr lang="ru-RU" sz="2800" b="1" dirty="0"/>
              <a:t>ложное (0).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5BBA5F-C0B0-1A2B-907C-16D4B100C88E}"/>
              </a:ext>
            </a:extLst>
          </p:cNvPr>
          <p:cNvSpPr txBox="1"/>
          <p:nvPr/>
        </p:nvSpPr>
        <p:spPr>
          <a:xfrm>
            <a:off x="1663700" y="4191000"/>
            <a:ext cx="8496300" cy="12003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400" dirty="0"/>
              <a:t>Простые высказывания обозначаются заглавными латинскими буквами – именами логических переменных, которые принимают только 2 значения: «истина» (1) и «ложь» (0)  .</a:t>
            </a:r>
          </a:p>
        </p:txBody>
      </p:sp>
    </p:spTree>
    <p:extLst>
      <p:ext uri="{BB962C8B-B14F-4D97-AF65-F5344CB8AC3E}">
        <p14:creationId xmlns:p14="http://schemas.microsoft.com/office/powerpoint/2010/main" val="21557448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B911D6C-CF50-35E4-29E3-99D509FE4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692EF8B-D3DF-4216-96A1-1B1DE794B37A}" type="datetime1">
              <a:rPr lang="ru-RU" smtClean="0"/>
              <a:t>13.04.2023</a:t>
            </a:fld>
            <a:endParaRPr 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F5EA4A-324B-D96F-B7AD-54412CC5C1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250" y="609466"/>
            <a:ext cx="8119030" cy="608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55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9EC1DA7-A718-4291-64C9-DCC6F1593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692EF8B-D3DF-4216-96A1-1B1DE794B37A}" type="datetime1">
              <a:rPr lang="ru-RU" smtClean="0"/>
              <a:t>13.04.2023</a:t>
            </a:fld>
            <a:endParaRPr 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87E949-B7C4-1437-A063-2B7677DA47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8" t="11413" r="5120" b="25550"/>
          <a:stretch/>
        </p:blipFill>
        <p:spPr>
          <a:xfrm>
            <a:off x="1356360" y="712626"/>
            <a:ext cx="9094390" cy="571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619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5E38FA-176B-4E6B-B262-3844B4E61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540916"/>
            <a:ext cx="10988508" cy="729084"/>
          </a:xfr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/>
            <a:r>
              <a:rPr lang="ru-RU" b="1" dirty="0"/>
              <a:t>Высказывания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A4E791-4A5C-B22A-2E6A-3FF7BC06F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54D47F-E789-83DD-95D6-F38F79B63EC5}"/>
              </a:ext>
            </a:extLst>
          </p:cNvPr>
          <p:cNvSpPr txBox="1"/>
          <p:nvPr/>
        </p:nvSpPr>
        <p:spPr>
          <a:xfrm>
            <a:off x="279400" y="1270000"/>
            <a:ext cx="1133140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В русском языке высказывания выражаются</a:t>
            </a:r>
          </a:p>
          <a:p>
            <a:pPr algn="ctr"/>
            <a:r>
              <a:rPr lang="ru-RU" sz="2000" b="1" dirty="0"/>
              <a:t>повествовательными предложениями:</a:t>
            </a:r>
          </a:p>
          <a:p>
            <a:endParaRPr lang="ru-RU" dirty="0"/>
          </a:p>
          <a:p>
            <a:pPr algn="ctr"/>
            <a:r>
              <a:rPr lang="ru-RU" sz="2000" b="1" i="1" dirty="0">
                <a:solidFill>
                  <a:srgbClr val="00B0F0"/>
                </a:solidFill>
              </a:rPr>
              <a:t>Ганимед – спутник Юпитера. </a:t>
            </a:r>
            <a:r>
              <a:rPr lang="en-US" sz="2000" b="1" i="1" dirty="0"/>
              <a:t>A (1)</a:t>
            </a:r>
            <a:endParaRPr lang="ru-RU" sz="2000" b="1" i="1" dirty="0">
              <a:solidFill>
                <a:srgbClr val="00B0F0"/>
              </a:solidFill>
            </a:endParaRPr>
          </a:p>
          <a:p>
            <a:pPr algn="ctr"/>
            <a:endParaRPr lang="ru-RU" sz="2000" b="1" i="1" dirty="0">
              <a:solidFill>
                <a:srgbClr val="00B0F0"/>
              </a:solidFill>
            </a:endParaRPr>
          </a:p>
          <a:p>
            <a:pPr algn="ctr"/>
            <a:r>
              <a:rPr lang="ru-RU" sz="2000" b="1" i="1" dirty="0">
                <a:solidFill>
                  <a:srgbClr val="00B0F0"/>
                </a:solidFill>
              </a:rPr>
              <a:t>Париж – столица Франции.</a:t>
            </a:r>
            <a:r>
              <a:rPr lang="en-US" sz="2000" b="1" i="1" dirty="0"/>
              <a:t> B (1)</a:t>
            </a:r>
            <a:endParaRPr lang="ru-RU" sz="2000" b="1" i="1" dirty="0"/>
          </a:p>
          <a:p>
            <a:pPr algn="ctr"/>
            <a:endParaRPr lang="ru-RU" sz="2000" b="1" i="1" dirty="0"/>
          </a:p>
          <a:p>
            <a:pPr algn="ctr"/>
            <a:r>
              <a:rPr lang="ru-RU" sz="2000" b="1" i="1" dirty="0">
                <a:solidFill>
                  <a:srgbClr val="00B0F0"/>
                </a:solidFill>
              </a:rPr>
              <a:t>Город Липецк основан в 1567 году  </a:t>
            </a:r>
            <a:r>
              <a:rPr lang="ru-RU" sz="2000" b="1" i="1" dirty="0"/>
              <a:t>С(0)</a:t>
            </a:r>
            <a:endParaRPr lang="ru-RU" sz="2000" b="1" i="1" dirty="0">
              <a:solidFill>
                <a:srgbClr val="00B0F0"/>
              </a:solidFill>
            </a:endParaRPr>
          </a:p>
          <a:p>
            <a:endParaRPr lang="ru-RU" dirty="0"/>
          </a:p>
          <a:p>
            <a:r>
              <a:rPr lang="ru-RU" sz="2000" dirty="0"/>
              <a:t>Но не всякое повествовательное предложение является</a:t>
            </a:r>
          </a:p>
          <a:p>
            <a:r>
              <a:rPr lang="ru-RU" sz="2000" dirty="0"/>
              <a:t>высказыванием. </a:t>
            </a:r>
            <a:r>
              <a:rPr lang="ru-RU" sz="2000" b="1" i="1" dirty="0">
                <a:solidFill>
                  <a:srgbClr val="FF0000"/>
                </a:solidFill>
              </a:rPr>
              <a:t>Побудительные, вопросительные предложения, оценочные суждения, математические выражения без знака равенства, высказываниями не являются.</a:t>
            </a:r>
          </a:p>
          <a:p>
            <a:endParaRPr lang="ru-RU" dirty="0"/>
          </a:p>
          <a:p>
            <a:r>
              <a:rPr lang="ru-RU" dirty="0"/>
              <a:t>Не беспокоить!</a:t>
            </a:r>
          </a:p>
          <a:p>
            <a:endParaRPr lang="ru-RU" dirty="0"/>
          </a:p>
          <a:p>
            <a:r>
              <a:rPr lang="ru-RU" dirty="0"/>
              <a:t>Закройте учебники.</a:t>
            </a:r>
          </a:p>
          <a:p>
            <a:endParaRPr lang="ru-RU" dirty="0"/>
          </a:p>
          <a:p>
            <a:r>
              <a:rPr lang="ru-RU" dirty="0"/>
              <a:t>Какой сегодня день недели?</a:t>
            </a:r>
          </a:p>
        </p:txBody>
      </p:sp>
    </p:spTree>
    <p:extLst>
      <p:ext uri="{BB962C8B-B14F-4D97-AF65-F5344CB8AC3E}">
        <p14:creationId xmlns:p14="http://schemas.microsoft.com/office/powerpoint/2010/main" val="3846135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DEAA55-078B-F011-E18C-0864DCE244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758344"/>
          </a:xfr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accent1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/>
            <a:r>
              <a:rPr lang="ru-RU" dirty="0"/>
              <a:t>Из списка выберите высказывания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443B17-B9DB-F3AF-C65D-40E1ED7A8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690D06-DBD5-7D18-5140-A7EB97F5974E}"/>
              </a:ext>
            </a:extLst>
          </p:cNvPr>
          <p:cNvSpPr txBox="1"/>
          <p:nvPr/>
        </p:nvSpPr>
        <p:spPr>
          <a:xfrm>
            <a:off x="838200" y="2022708"/>
            <a:ext cx="105537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идет дождь.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* 5 = 37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пришел к тебе с приветом, рассказать что солнце встало!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Ленин родился в 2022 году.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присутствуем на уроке рисования.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Маша красивая девочка.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x-3z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домашнее задание.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Лед – твердое состояние воды.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Стервятник – хищная птица.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Интеллектуальные способности блондинок ниже, чем брюнеток.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мужчин больше хороших водителей, чем среди женщин. </a:t>
            </a:r>
          </a:p>
        </p:txBody>
      </p:sp>
    </p:spTree>
    <p:extLst>
      <p:ext uri="{BB962C8B-B14F-4D97-AF65-F5344CB8AC3E}">
        <p14:creationId xmlns:p14="http://schemas.microsoft.com/office/powerpoint/2010/main" val="3014389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A31015-5849-EA4F-1EE4-F2BEE2059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90555"/>
            <a:ext cx="11029615" cy="7493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определите какие предложения из списка являются выражениями?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A1F7E0-789B-7194-5E23-7E634AE3E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1D8227-F83A-EB9D-2B26-70BE4CEC21BC}"/>
              </a:ext>
            </a:extLst>
          </p:cNvPr>
          <p:cNvSpPr txBox="1"/>
          <p:nvPr/>
        </p:nvSpPr>
        <p:spPr>
          <a:xfrm>
            <a:off x="1308100" y="1901825"/>
            <a:ext cx="9855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/>
              <a:t>Логика – наука о формах и способах мышления.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/>
              <a:t>В каком районе города  находится улица Неделина?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/>
              <a:t>Уважаемые ученики, запишите задание для практической работы.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/>
              <a:t>Летом среднемесячная температура выше, чем зимой.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/>
              <a:t>Жизнь прожить – не поле перейти!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/>
              <a:t>Переведите число в двоичную систему.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/>
              <a:t>5</a:t>
            </a:r>
            <a:r>
              <a:rPr lang="ru-RU" sz="2400" dirty="0"/>
              <a:t>Х + </a:t>
            </a:r>
            <a:r>
              <a:rPr lang="en-US" sz="2400" dirty="0"/>
              <a:t>10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/>
              <a:t>Юпитер вращается вокруг Земли.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dirty="0"/>
              <a:t>10 &lt; 15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619202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FFF2F4-5B1A-EF04-BDF9-E8460225CE5A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Алгебра логики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176537B-AA96-1817-F1B3-B7A4BDA81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EB9CE4-8965-8CC8-13B5-3E37DEF30903}"/>
              </a:ext>
            </a:extLst>
          </p:cNvPr>
          <p:cNvSpPr txBox="1"/>
          <p:nvPr/>
        </p:nvSpPr>
        <p:spPr>
          <a:xfrm>
            <a:off x="1054100" y="2397125"/>
            <a:ext cx="9499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ru-RU" sz="2400" b="1" dirty="0"/>
              <a:t>Алгебра логики позволяет определять</a:t>
            </a:r>
          </a:p>
          <a:p>
            <a:pPr algn="ctr"/>
            <a:r>
              <a:rPr lang="ru-RU" sz="2400" b="1" dirty="0"/>
              <a:t>истинность или ложность составных</a:t>
            </a:r>
          </a:p>
          <a:p>
            <a:pPr algn="ctr"/>
            <a:r>
              <a:rPr lang="ru-RU" sz="2400" b="1" dirty="0"/>
              <a:t>высказываний, не вникая в их содержание.</a:t>
            </a:r>
          </a:p>
          <a:p>
            <a:pPr algn="ctr"/>
            <a:endParaRPr lang="ru-RU" sz="2400" b="1" dirty="0"/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ru-RU" sz="2400" b="1" dirty="0"/>
              <a:t>Любое простое высказывание может</a:t>
            </a:r>
          </a:p>
          <a:p>
            <a:pPr algn="ctr"/>
            <a:r>
              <a:rPr lang="ru-RU" sz="2400" b="1" dirty="0"/>
              <a:t>принимать значение 0 (ложь) или 1</a:t>
            </a:r>
          </a:p>
          <a:p>
            <a:pPr algn="ctr"/>
            <a:r>
              <a:rPr lang="ru-RU" sz="2400" b="1" dirty="0"/>
              <a:t>(истина).</a:t>
            </a:r>
          </a:p>
          <a:p>
            <a:pPr marL="342900" indent="-342900" algn="ctr">
              <a:buFont typeface="Wingdings" panose="05000000000000000000" pitchFamily="2" charset="2"/>
              <a:buChar char="ü"/>
            </a:pPr>
            <a:endParaRPr lang="ru-RU" sz="2400" b="1" dirty="0"/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ru-RU" sz="2400" b="1" dirty="0"/>
              <a:t>Простое высказывание называют</a:t>
            </a:r>
          </a:p>
          <a:p>
            <a:pPr algn="ctr"/>
            <a:r>
              <a:rPr lang="ru-RU" sz="2400" b="1" dirty="0"/>
              <a:t>логическими переменными и обозначают</a:t>
            </a:r>
          </a:p>
          <a:p>
            <a:pPr algn="ctr"/>
            <a:r>
              <a:rPr lang="ru-RU" sz="2400" b="1" dirty="0"/>
              <a:t>заглавной латинской буквой – А, В, С и т.д.</a:t>
            </a:r>
          </a:p>
        </p:txBody>
      </p:sp>
    </p:spTree>
    <p:extLst>
      <p:ext uri="{BB962C8B-B14F-4D97-AF65-F5344CB8AC3E}">
        <p14:creationId xmlns:p14="http://schemas.microsoft.com/office/powerpoint/2010/main" val="1225365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4DD4F9-B8AA-CC44-8ADE-8E3DFAFCC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751994"/>
          </a:xfr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/>
              <a:t>Простые и сложные высказывания 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D747608-16B5-5698-F587-78100AD21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t>13.04.2023</a:t>
            </a:fld>
            <a:endParaRPr lang="en-US" dirty="0"/>
          </a:p>
        </p:txBody>
      </p:sp>
      <p:sp>
        <p:nvSpPr>
          <p:cNvPr id="6" name="Блок-схема: процесс 5">
            <a:extLst>
              <a:ext uri="{FF2B5EF4-FFF2-40B4-BE49-F238E27FC236}">
                <a16:creationId xmlns:a16="http://schemas.microsoft.com/office/drawing/2014/main" id="{AD5743D9-A6CF-651F-2226-36850A3A005F}"/>
              </a:ext>
            </a:extLst>
          </p:cNvPr>
          <p:cNvSpPr/>
          <p:nvPr/>
        </p:nvSpPr>
        <p:spPr>
          <a:xfrm>
            <a:off x="3886200" y="1572165"/>
            <a:ext cx="4419600" cy="666269"/>
          </a:xfrm>
          <a:prstGeom prst="flowChartProcess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Высказывания</a:t>
            </a:r>
          </a:p>
        </p:txBody>
      </p:sp>
      <p:sp>
        <p:nvSpPr>
          <p:cNvPr id="7" name="Блок-схема: альтернативный процесс 6">
            <a:extLst>
              <a:ext uri="{FF2B5EF4-FFF2-40B4-BE49-F238E27FC236}">
                <a16:creationId xmlns:a16="http://schemas.microsoft.com/office/drawing/2014/main" id="{53201E14-10E4-121B-3F09-05B6A936D83F}"/>
              </a:ext>
            </a:extLst>
          </p:cNvPr>
          <p:cNvSpPr/>
          <p:nvPr/>
        </p:nvSpPr>
        <p:spPr>
          <a:xfrm>
            <a:off x="1066800" y="2713855"/>
            <a:ext cx="3721100" cy="82184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ПРОСТЫЕ</a:t>
            </a:r>
          </a:p>
        </p:txBody>
      </p:sp>
      <p:sp>
        <p:nvSpPr>
          <p:cNvPr id="8" name="Блок-схема: альтернативный процесс 7">
            <a:extLst>
              <a:ext uri="{FF2B5EF4-FFF2-40B4-BE49-F238E27FC236}">
                <a16:creationId xmlns:a16="http://schemas.microsoft.com/office/drawing/2014/main" id="{B787017F-447B-BF23-BF2B-92A4450BB913}"/>
              </a:ext>
            </a:extLst>
          </p:cNvPr>
          <p:cNvSpPr/>
          <p:nvPr/>
        </p:nvSpPr>
        <p:spPr>
          <a:xfrm>
            <a:off x="7167800" y="2717345"/>
            <a:ext cx="3721100" cy="69118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СЛОЖНЫЕ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CE81A199-1D06-9E59-9EC7-C8407A755F04}"/>
              </a:ext>
            </a:extLst>
          </p:cNvPr>
          <p:cNvCxnSpPr>
            <a:cxnSpLocks/>
          </p:cNvCxnSpPr>
          <p:nvPr/>
        </p:nvCxnSpPr>
        <p:spPr>
          <a:xfrm flipH="1">
            <a:off x="3146425" y="2235296"/>
            <a:ext cx="3028950" cy="44680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E965FA9E-8768-D716-EEC0-EBA8AB5EBF6F}"/>
              </a:ext>
            </a:extLst>
          </p:cNvPr>
          <p:cNvCxnSpPr>
            <a:cxnSpLocks/>
          </p:cNvCxnSpPr>
          <p:nvPr/>
        </p:nvCxnSpPr>
        <p:spPr>
          <a:xfrm>
            <a:off x="6196250" y="2235296"/>
            <a:ext cx="3008550" cy="4735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19D8AE5-C47D-FFF4-A45B-EEB9A6BA060B}"/>
              </a:ext>
            </a:extLst>
          </p:cNvPr>
          <p:cNvSpPr txBox="1"/>
          <p:nvPr/>
        </p:nvSpPr>
        <p:spPr>
          <a:xfrm>
            <a:off x="4178302" y="4730696"/>
            <a:ext cx="2844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       </a:t>
            </a:r>
            <a:r>
              <a:rPr lang="ru-RU" sz="2000" b="1" dirty="0"/>
              <a:t>Логические связки</a:t>
            </a:r>
          </a:p>
        </p:txBody>
      </p:sp>
      <p:sp>
        <p:nvSpPr>
          <p:cNvPr id="15" name="Блок-схема: процесс 14">
            <a:extLst>
              <a:ext uri="{FF2B5EF4-FFF2-40B4-BE49-F238E27FC236}">
                <a16:creationId xmlns:a16="http://schemas.microsoft.com/office/drawing/2014/main" id="{E96E2EA2-6D2F-9E84-3760-FE8A955BCCFF}"/>
              </a:ext>
            </a:extLst>
          </p:cNvPr>
          <p:cNvSpPr/>
          <p:nvPr/>
        </p:nvSpPr>
        <p:spPr>
          <a:xfrm>
            <a:off x="8080850" y="3556722"/>
            <a:ext cx="2028350" cy="69118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И</a:t>
            </a:r>
          </a:p>
        </p:txBody>
      </p:sp>
      <p:sp>
        <p:nvSpPr>
          <p:cNvPr id="16" name="Блок-схема: процесс 15">
            <a:extLst>
              <a:ext uri="{FF2B5EF4-FFF2-40B4-BE49-F238E27FC236}">
                <a16:creationId xmlns:a16="http://schemas.microsoft.com/office/drawing/2014/main" id="{F6321E5F-86CC-3622-E958-5F2343E4E60F}"/>
              </a:ext>
            </a:extLst>
          </p:cNvPr>
          <p:cNvSpPr/>
          <p:nvPr/>
        </p:nvSpPr>
        <p:spPr>
          <a:xfrm>
            <a:off x="8080850" y="6081495"/>
            <a:ext cx="2028350" cy="69118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процесс 16">
            <a:extLst>
              <a:ext uri="{FF2B5EF4-FFF2-40B4-BE49-F238E27FC236}">
                <a16:creationId xmlns:a16="http://schemas.microsoft.com/office/drawing/2014/main" id="{3EFDD2F9-D911-FB8C-8EBE-F6435BE229EE}"/>
              </a:ext>
            </a:extLst>
          </p:cNvPr>
          <p:cNvSpPr/>
          <p:nvPr/>
        </p:nvSpPr>
        <p:spPr>
          <a:xfrm>
            <a:off x="8080850" y="5196196"/>
            <a:ext cx="2028350" cy="69118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НЕВЕРНО, что…</a:t>
            </a:r>
          </a:p>
        </p:txBody>
      </p:sp>
      <p:sp>
        <p:nvSpPr>
          <p:cNvPr id="18" name="Блок-схема: процесс 17">
            <a:extLst>
              <a:ext uri="{FF2B5EF4-FFF2-40B4-BE49-F238E27FC236}">
                <a16:creationId xmlns:a16="http://schemas.microsoft.com/office/drawing/2014/main" id="{8A66E8CE-CE30-105D-9F45-93C65AF8A02D}"/>
              </a:ext>
            </a:extLst>
          </p:cNvPr>
          <p:cNvSpPr/>
          <p:nvPr/>
        </p:nvSpPr>
        <p:spPr>
          <a:xfrm>
            <a:off x="8080850" y="4361414"/>
            <a:ext cx="2028350" cy="69118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ИЛИ</a:t>
            </a:r>
          </a:p>
        </p:txBody>
      </p:sp>
      <p:cxnSp>
        <p:nvCxnSpPr>
          <p:cNvPr id="24" name="Соединитель: уступ 23">
            <a:extLst>
              <a:ext uri="{FF2B5EF4-FFF2-40B4-BE49-F238E27FC236}">
                <a16:creationId xmlns:a16="http://schemas.microsoft.com/office/drawing/2014/main" id="{A94E6946-4C8B-ECC0-6E9C-7436C0BF1F9A}"/>
              </a:ext>
            </a:extLst>
          </p:cNvPr>
          <p:cNvCxnSpPr>
            <a:stCxn id="8" idx="1"/>
            <a:endCxn id="16" idx="1"/>
          </p:cNvCxnSpPr>
          <p:nvPr/>
        </p:nvCxnSpPr>
        <p:spPr>
          <a:xfrm rot="10800000" flipH="1" flipV="1">
            <a:off x="7167800" y="3062939"/>
            <a:ext cx="913050" cy="3364150"/>
          </a:xfrm>
          <a:prstGeom prst="bentConnector3">
            <a:avLst>
              <a:gd name="adj1" fmla="val -25037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: уступ 25">
            <a:extLst>
              <a:ext uri="{FF2B5EF4-FFF2-40B4-BE49-F238E27FC236}">
                <a16:creationId xmlns:a16="http://schemas.microsoft.com/office/drawing/2014/main" id="{F2F75627-4834-BC72-3BF9-ABBE7FA4F56F}"/>
              </a:ext>
            </a:extLst>
          </p:cNvPr>
          <p:cNvCxnSpPr>
            <a:stCxn id="8" idx="1"/>
            <a:endCxn id="18" idx="1"/>
          </p:cNvCxnSpPr>
          <p:nvPr/>
        </p:nvCxnSpPr>
        <p:spPr>
          <a:xfrm rot="10800000" flipH="1" flipV="1">
            <a:off x="7167800" y="3062938"/>
            <a:ext cx="913050" cy="1644069"/>
          </a:xfrm>
          <a:prstGeom prst="bentConnector3">
            <a:avLst>
              <a:gd name="adj1" fmla="val -25037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Соединитель: уступ 29">
            <a:extLst>
              <a:ext uri="{FF2B5EF4-FFF2-40B4-BE49-F238E27FC236}">
                <a16:creationId xmlns:a16="http://schemas.microsoft.com/office/drawing/2014/main" id="{FB71E841-92FB-323D-7A08-6611E75199B6}"/>
              </a:ext>
            </a:extLst>
          </p:cNvPr>
          <p:cNvCxnSpPr>
            <a:stCxn id="8" idx="1"/>
            <a:endCxn id="17" idx="1"/>
          </p:cNvCxnSpPr>
          <p:nvPr/>
        </p:nvCxnSpPr>
        <p:spPr>
          <a:xfrm rot="10800000" flipH="1" flipV="1">
            <a:off x="7167800" y="3062938"/>
            <a:ext cx="913050" cy="2478851"/>
          </a:xfrm>
          <a:prstGeom prst="bentConnector3">
            <a:avLst>
              <a:gd name="adj1" fmla="val -25037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BB3EEF38-3968-1AB4-0D6E-3E5CDBB8EB86}"/>
              </a:ext>
            </a:extLst>
          </p:cNvPr>
          <p:cNvSpPr txBox="1"/>
          <p:nvPr/>
        </p:nvSpPr>
        <p:spPr>
          <a:xfrm>
            <a:off x="8335762" y="6239248"/>
            <a:ext cx="1773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>
                <a:solidFill>
                  <a:schemeClr val="bg1"/>
                </a:solidFill>
              </a:rPr>
              <a:t>ЕСЛИ..,то</a:t>
            </a:r>
            <a:r>
              <a:rPr lang="ru-RU" sz="2000" b="1" dirty="0">
                <a:solidFill>
                  <a:schemeClr val="bg1"/>
                </a:solidFill>
              </a:rPr>
              <a:t>….</a:t>
            </a:r>
          </a:p>
        </p:txBody>
      </p:sp>
      <p:cxnSp>
        <p:nvCxnSpPr>
          <p:cNvPr id="37" name="Соединитель: уступ 36">
            <a:extLst>
              <a:ext uri="{FF2B5EF4-FFF2-40B4-BE49-F238E27FC236}">
                <a16:creationId xmlns:a16="http://schemas.microsoft.com/office/drawing/2014/main" id="{081A8A67-5ABC-E5FA-00F8-2A4A25960F17}"/>
              </a:ext>
            </a:extLst>
          </p:cNvPr>
          <p:cNvCxnSpPr>
            <a:stCxn id="8" idx="1"/>
            <a:endCxn id="15" idx="1"/>
          </p:cNvCxnSpPr>
          <p:nvPr/>
        </p:nvCxnSpPr>
        <p:spPr>
          <a:xfrm rot="10800000" flipH="1" flipV="1">
            <a:off x="7167800" y="3062938"/>
            <a:ext cx="913050" cy="839377"/>
          </a:xfrm>
          <a:prstGeom prst="bentConnector3">
            <a:avLst>
              <a:gd name="adj1" fmla="val -25037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7205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B93784-099D-BDC7-59A1-69E98FA1D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D31D385-4207-3FFD-87BA-31E7D6A0C5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86" y="68962"/>
            <a:ext cx="11367828" cy="6720077"/>
          </a:xfrm>
        </p:spPr>
      </p:pic>
      <p:sp>
        <p:nvSpPr>
          <p:cNvPr id="4" name="Дата 3">
            <a:extLst>
              <a:ext uri="{FF2B5EF4-FFF2-40B4-BE49-F238E27FC236}">
                <a16:creationId xmlns:a16="http://schemas.microsoft.com/office/drawing/2014/main" id="{3CC20706-997E-4D31-92BE-2394D5C80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t>13.04.2023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532923"/>
      </p:ext>
    </p:extLst>
  </p:cSld>
  <p:clrMapOvr>
    <a:masterClrMapping/>
  </p:clrMapOvr>
</p:sld>
</file>

<file path=ppt/theme/theme1.xml><?xml version="1.0" encoding="utf-8"?>
<a:theme xmlns:a="http://schemas.openxmlformats.org/drawingml/2006/main" name="ДивидендVTI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Dividend">
      <a:majorFont>
        <a:latin typeface="Franklin Gothic Demi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798998_TF33552983" id="{160FF37C-0DDC-4D2E-AEAD-253EF6364DF1}" vid="{EC99DBC3-C858-4F3A-82DD-48D686A36DB8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{234D0368-FA27-4D90-A5C5-178206FD9362}tf33552983_win32</Template>
  <TotalTime>462</TotalTime>
  <Words>966</Words>
  <Application>Microsoft Office PowerPoint</Application>
  <PresentationFormat>Широкоэкранный</PresentationFormat>
  <Paragraphs>202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2" baseType="lpstr">
      <vt:lpstr>Arial Black</vt:lpstr>
      <vt:lpstr>Calibri</vt:lpstr>
      <vt:lpstr>Corbel</vt:lpstr>
      <vt:lpstr>Courier New</vt:lpstr>
      <vt:lpstr>Franklin Gothic Book</vt:lpstr>
      <vt:lpstr>Franklin Gothic Demi</vt:lpstr>
      <vt:lpstr>Merriweather</vt:lpstr>
      <vt:lpstr>Times New Roman</vt:lpstr>
      <vt:lpstr>Wingdings</vt:lpstr>
      <vt:lpstr>Wingdings 2</vt:lpstr>
      <vt:lpstr>ДивидендVTI</vt:lpstr>
      <vt:lpstr>Логика и логические основы компьютера</vt:lpstr>
      <vt:lpstr>Логика</vt:lpstr>
      <vt:lpstr>Высказывания</vt:lpstr>
      <vt:lpstr>Высказывания</vt:lpstr>
      <vt:lpstr>Из списка выберите высказывания</vt:lpstr>
      <vt:lpstr>определите какие предложения из списка являются выражениями?</vt:lpstr>
      <vt:lpstr>Алгебра логики</vt:lpstr>
      <vt:lpstr>Простые и сложные высказывания </vt:lpstr>
      <vt:lpstr>Презентация PowerPoint</vt:lpstr>
      <vt:lpstr>Презентация PowerPoint</vt:lpstr>
      <vt:lpstr>Определите результат конъюнкции  (логического умножения) «И» </vt:lpstr>
      <vt:lpstr>Презентация PowerPoint</vt:lpstr>
      <vt:lpstr>Определите результат Дизъюнкции  (логического сложения) «Или» </vt:lpstr>
      <vt:lpstr>Презентация PowerPoint</vt:lpstr>
      <vt:lpstr>правило для отрицания звучит так:  на выходе будет «1»  тогда и только тогда, когда на входе «0», «0» тогда и только тогда, когда на входе «1».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Логика и логические основы компьютера</dc:title>
  <dc:creator>Александр Бырька</dc:creator>
  <cp:lastModifiedBy>Александр Бырька</cp:lastModifiedBy>
  <cp:revision>19</cp:revision>
  <dcterms:created xsi:type="dcterms:W3CDTF">2023-04-09T05:46:29Z</dcterms:created>
  <dcterms:modified xsi:type="dcterms:W3CDTF">2023-04-13T09:06:17Z</dcterms:modified>
</cp:coreProperties>
</file>