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33.xml" ContentType="application/vnd.openxmlformats-officedocument.presentationml.slide+xml"/>
  <Override PartName="/ppt/slides/slide8.xml" ContentType="application/vnd.openxmlformats-officedocument.presentationml.slide+xml"/>
  <Override PartName="/ppt/slides/slide35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4.xml" ContentType="application/vnd.openxmlformats-officedocument.presentationml.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slides/slide39.xml" ContentType="application/vnd.openxmlformats-officedocument.presentationml.slide+xml"/>
  <Override PartName="/ppt/viewProps.xml" ContentType="application/vnd.openxmlformats-officedocument.presentationml.viewProps+xml"/>
  <Override PartName="/ppt/slides/slide38.xml" ContentType="application/vnd.openxmlformats-officedocument.presentationml.slide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s/slide34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</p:sldIdLst>
  <p:sldSz cx="12193587" cy="6858000"/>
  <p:notesSz cx="12193587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presProps" Target="presProps.xml" /><Relationship Id="rId44" Type="http://schemas.openxmlformats.org/officeDocument/2006/relationships/tableStyles" Target="tableStyles.xml" /><Relationship Id="rId45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verTx" userDrawn="1">
  <p:cSld name="Title, Content over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27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1825200"/>
            <a:ext cx="105156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4098240"/>
            <a:ext cx="105156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fourObj" userDrawn="1">
  <p:cSld name="Title, 4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30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2656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409824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26560" y="409824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, 6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35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182520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4393440" y="182520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7949160" y="182520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409824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4393440" y="409824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7949160" y="4098240"/>
            <a:ext cx="33858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x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6" name="PlaceHolder 2" hidden="0"/>
          <p:cNvSpPr>
            <a:spLocks noGrp="1"/>
          </p:cNvSpPr>
          <p:nvPr isPhoto="0" userDrawn="0">
            <p:ph type="subTitle" hasCustomPrompt="0"/>
          </p:nvPr>
        </p:nvSpPr>
        <p:spPr bwMode="auto">
          <a:xfrm>
            <a:off x="838080" y="1825200"/>
            <a:ext cx="10515600" cy="4351320"/>
          </a:xfrm>
          <a:prstGeom prst="rect">
            <a:avLst/>
          </a:prstGeom>
        </p:spPr>
        <p:txBody>
          <a:bodyPr lIns="0" tIns="0" rIns="0" bIns="0" anchor="ctr">
            <a:noAutofit/>
          </a:bodyPr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,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8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1825200"/>
            <a:ext cx="1051560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itle, 2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0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1825200"/>
            <a:ext cx="513144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26560" y="1825200"/>
            <a:ext cx="513144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nly" userDrawn="1">
  <p:cSld name="Centere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laceHolder 1" hidden="0"/>
          <p:cNvSpPr>
            <a:spLocks noGrp="1"/>
          </p:cNvSpPr>
          <p:nvPr isPhoto="0" userDrawn="0">
            <p:ph type="subTitle" hasCustomPrompt="0"/>
          </p:nvPr>
        </p:nvSpPr>
        <p:spPr bwMode="auto">
          <a:xfrm>
            <a:off x="838080" y="365040"/>
            <a:ext cx="10515600" cy="6145560"/>
          </a:xfrm>
          <a:prstGeom prst="rect">
            <a:avLst/>
          </a:prstGeom>
        </p:spPr>
        <p:txBody>
          <a:bodyPr lIns="0" tIns="0" rIns="0" bIns="0" anchor="ctr">
            <a:noAutofit/>
          </a:bodyPr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AndObj" userDrawn="1">
  <p:cSld name="Title, 2 Content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5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26560" y="1825200"/>
            <a:ext cx="513144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409824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AndTwoObj" userDrawn="1">
  <p:cSld name="Title Content and 2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9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1825200"/>
            <a:ext cx="513144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2656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26560" y="409824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OverTx" userDrawn="1">
  <p:cSld name="Title, 2 Content over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23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6226560" y="1825200"/>
            <a:ext cx="513144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4098240"/>
            <a:ext cx="10515600" cy="2075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4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0" name="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080" y="365040"/>
            <a:ext cx="10515600" cy="132552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defRPr/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Click to edit the title text format</a:t>
            </a: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" name="PlaceHolder 2" hidden="0"/>
          <p:cNvSpPr>
            <a:spLocks noGrp="1"/>
          </p:cNvSpPr>
          <p:nvPr isPhoto="0" userDrawn="0">
            <p:ph type="body" hasCustomPrompt="0"/>
          </p:nvPr>
        </p:nvSpPr>
        <p:spPr bwMode="auto">
          <a:xfrm>
            <a:off x="838080" y="1825200"/>
            <a:ext cx="10515600" cy="43513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685800" lvl="1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1143000" lvl="2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1600200" lvl="3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057400" lvl="4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057400" lvl="5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057400" lvl="6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3" hidden="0"/>
          <p:cNvSpPr>
            <a:spLocks noGrp="1"/>
          </p:cNvSpPr>
          <p:nvPr isPhoto="0" userDrawn="0">
            <p:ph type="dt" hasCustomPrompt="0"/>
          </p:nvPr>
        </p:nvSpPr>
        <p:spPr bwMode="auto">
          <a:xfrm>
            <a:off x="838080" y="6356520"/>
            <a:ext cx="274320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4" hidden="0"/>
          <p:cNvSpPr>
            <a:spLocks noGrp="1"/>
          </p:cNvSpPr>
          <p:nvPr isPhoto="0" userDrawn="0">
            <p:ph type="ftr" hasCustomPrompt="0"/>
          </p:nvPr>
        </p:nvSpPr>
        <p:spPr bwMode="auto">
          <a:xfrm>
            <a:off x="4038480" y="6356520"/>
            <a:ext cx="411480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5" hidden="0"/>
          <p:cNvSpPr>
            <a:spLocks noGrp="1"/>
          </p:cNvSpPr>
          <p:nvPr isPhoto="0" userDrawn="0">
            <p:ph type="sldNum" hasCustomPrompt="0"/>
          </p:nvPr>
        </p:nvSpPr>
        <p:spPr bwMode="auto">
          <a:xfrm>
            <a:off x="8610480" y="6356520"/>
            <a:ext cx="274320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E69AB35F-E692-4AC8-98B6-712744D5E53D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t/>
            </a:fld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" name="TextShape 1" hidden="0"/>
          <p:cNvSpPr txBox="1"/>
          <p:nvPr isPhoto="0" userDrawn="0"/>
        </p:nvSpPr>
        <p:spPr bwMode="auto">
          <a:xfrm>
            <a:off x="1025280" y="1316160"/>
            <a:ext cx="9894600" cy="18288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 strike="noStrike" spc="-1">
                <a:solidFill>
                  <a:srgbClr val="000000"/>
                </a:solidFill>
                <a:latin typeface="Calibri Light"/>
              </a:rPr>
              <a:t>Организация учебно-исследовательской и проектной деятельности в основной и старшей школе</a:t>
            </a:r>
            <a:endParaRPr lang="en-US" sz="40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42" name="TextShape 2" hidden="0"/>
          <p:cNvSpPr txBox="1"/>
          <p:nvPr isPhoto="0" userDrawn="0"/>
        </p:nvSpPr>
        <p:spPr bwMode="auto">
          <a:xfrm>
            <a:off x="1508040" y="3082680"/>
            <a:ext cx="9144000" cy="165564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Дудина Наталья Викториновна,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учитель истории и обществознания</a:t>
            </a:r>
            <a:endParaRPr lang="ru-RU" sz="2400" b="0" strike="noStrike" spc="0">
              <a:solidFill>
                <a:srgbClr val="000000"/>
              </a:solidFill>
              <a:latin typeface="Calibri"/>
            </a:endParaRPr>
          </a:p>
          <a:p>
            <a:pPr algn="ctr">
              <a:spcBef>
                <a:spcPts val="9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399" algn="l"/>
              </a:tabLst>
              <a:defRPr/>
            </a:pPr>
            <a:r>
              <a:rPr lang="en-US" sz="2400" b="0" strike="noStrike" spc="0">
                <a:solidFill>
                  <a:srgbClr val="000000"/>
                </a:solidFill>
                <a:latin typeface="Calibri"/>
              </a:rPr>
              <a:t>МБОУ СОШ № 8 г. Нижний Тагил</a:t>
            </a:r>
            <a:endParaRPr lang="en-US" sz="2400" b="0" strike="noStrike" spc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" name="TextShape 1" hidden="0"/>
          <p:cNvSpPr txBox="1"/>
          <p:nvPr isPhoto="0" userDrawn="0"/>
        </p:nvSpPr>
        <p:spPr bwMode="auto">
          <a:xfrm>
            <a:off x="609120" y="456840"/>
            <a:ext cx="11277720" cy="1173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Необходимые в решении исследовательских задач умения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9" name="TextShape 2" hidden="0"/>
          <p:cNvSpPr txBox="1"/>
          <p:nvPr isPhoto="0" userDrawn="0"/>
        </p:nvSpPr>
        <p:spPr bwMode="auto">
          <a:xfrm>
            <a:off x="609480" y="1905120"/>
            <a:ext cx="10972800" cy="45720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умение видеть проблемы;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умение задавать вопросы;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умение выдвигать гипотезы;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умение давать определение понятиям;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умение классифицировать;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умение наблюдать;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умение проводить эксперименты;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умение делать выводы и умозаключения;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умение структурировать материал;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умение доказывать и защищать свои идеи.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" name="TextShape 1" hidden="0"/>
          <p:cNvSpPr txBox="1"/>
          <p:nvPr isPhoto="0" userDrawn="0"/>
        </p:nvSpPr>
        <p:spPr bwMode="auto">
          <a:xfrm>
            <a:off x="545760" y="365040"/>
            <a:ext cx="11341079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Поэтапность формирования исследовательских умений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61" name="TextShape 2" hidden="0"/>
          <p:cNvSpPr txBox="1"/>
          <p:nvPr isPhoto="0" userDrawn="0"/>
        </p:nvSpPr>
        <p:spPr bwMode="auto">
          <a:xfrm>
            <a:off x="838080" y="1825200"/>
            <a:ext cx="10515600" cy="43513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7F1601"/>
              </a:buClr>
              <a:buFont typeface="Wingdings"/>
              <a:buChar char="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7F1601"/>
                </a:solidFill>
                <a:latin typeface="Calibri"/>
              </a:rPr>
              <a:t>умение наблюдать;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7F1601"/>
              </a:buClr>
              <a:buFont typeface="Wingdings"/>
              <a:buChar char="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7F1601"/>
                </a:solidFill>
                <a:latin typeface="Calibri"/>
              </a:rPr>
              <a:t>умение задавать вопросы;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7F1601"/>
              </a:buClr>
              <a:buFont typeface="Wingdings"/>
              <a:buChar char="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7F1601"/>
                </a:solidFill>
                <a:latin typeface="Calibri"/>
              </a:rPr>
              <a:t>умение классифицировать;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7F1601"/>
              </a:buClr>
              <a:buFont typeface="Wingdings"/>
              <a:buChar char="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7F1601"/>
                </a:solidFill>
                <a:latin typeface="Calibri"/>
              </a:rPr>
              <a:t>умение структурировать материал;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7F1601"/>
              </a:buClr>
              <a:buFont typeface="Wingdings"/>
              <a:buChar char="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7F1601"/>
                </a:solidFill>
                <a:latin typeface="Calibri"/>
              </a:rPr>
              <a:t>умение делать выводы и умозаключения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;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563C1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563C1"/>
                </a:solidFill>
                <a:latin typeface="Calibri"/>
              </a:rPr>
              <a:t>умение видеть проблемы;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563C1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563C1"/>
                </a:solidFill>
                <a:latin typeface="Calibri"/>
              </a:rPr>
              <a:t>умение проводить эксперименты;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563C1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563C1"/>
                </a:solidFill>
                <a:latin typeface="Calibri"/>
              </a:rPr>
              <a:t>умение доказывать и защищать свои идеи</a:t>
            </a:r>
            <a:r>
              <a:rPr lang="ru-RU" sz="2000" b="0" strike="noStrike" spc="-1">
                <a:solidFill>
                  <a:srgbClr val="0563C1"/>
                </a:solidFill>
                <a:latin typeface="Arial"/>
              </a:rPr>
              <a:t>;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умение выдвигать гипотезы;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Wingdings"/>
              <a:buChar char="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умение давать определение понятиям</a:t>
            </a: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.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" name="TextShape 1" hidden="0"/>
          <p:cNvSpPr txBox="1"/>
          <p:nvPr isPhoto="0" userDrawn="0"/>
        </p:nvSpPr>
        <p:spPr bwMode="auto">
          <a:xfrm>
            <a:off x="812879" y="228600"/>
            <a:ext cx="9499680" cy="923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Задания учащимся в процессе исследования 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63" name="TextShape 2" hidden="0"/>
          <p:cNvSpPr txBox="1"/>
          <p:nvPr isPhoto="0" userDrawn="0"/>
        </p:nvSpPr>
        <p:spPr bwMode="auto">
          <a:xfrm>
            <a:off x="609480" y="1523880"/>
            <a:ext cx="10972800" cy="47246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Подумать самостоятельно, аргументировать свою точку зрения на основе личного опыта.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Просмотреть книги и издания периодической печати по теме, обобщить.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Спросить у других людей, систематизировать информацию.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Просмотреть телематериалы / видеоматериалы и выделить проблему.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Использовать Интернет для поиска информации и оценки её достоверности.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Понаблюдать, выделить этапы процесса (явления).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Сделать фотографии, зарисовки, модели.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Провести эксперимент, дать характеристику последовательности действий.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Подготовить отчет, проанализировать ход и качество выполнения работы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" name="TextShape 1" hidden="0"/>
          <p:cNvSpPr txBox="1"/>
          <p:nvPr isPhoto="0" userDrawn="0"/>
        </p:nvSpPr>
        <p:spPr bwMode="auto">
          <a:xfrm>
            <a:off x="507960" y="75960"/>
            <a:ext cx="11074320" cy="10969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Схема проведения исследования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65" name="TextShape 2" hidden="0"/>
          <p:cNvSpPr txBox="1"/>
          <p:nvPr isPhoto="0" userDrawn="0"/>
        </p:nvSpPr>
        <p:spPr bwMode="auto">
          <a:xfrm>
            <a:off x="609480" y="1295280"/>
            <a:ext cx="10972800" cy="51818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609480" indent="-60948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1.   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Актуализация проблемы.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609480" indent="-60948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2.  Определение сферы исследования.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609480" indent="-60948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3.  Выбор темы исследования.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609480" indent="-60948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4.  Выработка гипотезы.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609480" indent="-60948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5.  Выявление и систематизация подходов к решению.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609480" indent="-60948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6.  Определение последовательности проведения исследования.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609480" indent="-60948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7.  Сбор и обработка информации.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609480" indent="-60948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8.   Анализ и обобщение полученных материалов.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609480" indent="-60948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9.   Подготовка отчета.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609480" indent="-60948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10. Доклад.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609480" indent="-60948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11. Обсуждение итогов завершенной работы.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6" name="TextShape 1" hidden="0"/>
          <p:cNvSpPr txBox="1"/>
          <p:nvPr isPhoto="0" userDrawn="0"/>
        </p:nvSpPr>
        <p:spPr bwMode="auto">
          <a:xfrm>
            <a:off x="932040" y="182520"/>
            <a:ext cx="10058400" cy="1371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Подготовка к защите исследовательской работы 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67" name="TextShape 2" hidden="0"/>
          <p:cNvSpPr txBox="1"/>
          <p:nvPr isPhoto="0" userDrawn="0"/>
        </p:nvSpPr>
        <p:spPr bwMode="auto">
          <a:xfrm>
            <a:off x="609480" y="1447560"/>
            <a:ext cx="10972800" cy="51051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457200" indent="-4572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Четко сформулировать тему, при необходимости внести уточнения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Выделить основные понятия и дать им определения.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Выстроить по порядку (ранжировать) основные идеи, описать ход осуществленного исследования.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Предложить примеры, сравнения и сопоставления.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Классифицировать (разбить на группы) основные предметы, процессы, явления и события.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Выявить и обозначить все замеченные тобой парадоксы.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Сделать выводы и умозаключения.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Указать возможные пути дальнейшего изучения.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Подготовить текст сообщения.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Приготовить рисунки, схемы, чертежи и макеты.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Приготовиться к ответам на вопросы.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8" name="TextShape 1" hidden="0"/>
          <p:cNvSpPr txBox="1"/>
          <p:nvPr isPhoto="0" userDrawn="0"/>
        </p:nvSpPr>
        <p:spPr bwMode="auto">
          <a:xfrm>
            <a:off x="1346040" y="676080"/>
            <a:ext cx="9499680" cy="2981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5400" b="0" strike="noStrike" spc="-1">
                <a:solidFill>
                  <a:srgbClr val="000000"/>
                </a:solidFill>
                <a:latin typeface="Arial"/>
                <a:ea typeface="Trebuchet MS"/>
              </a:rPr>
              <a:t>Организация проектной деятельности</a:t>
            </a:r>
            <a:endParaRPr lang="en-US" sz="5400" b="0" strike="noStrike" spc="-1">
              <a:solidFill>
                <a:srgbClr val="000000"/>
              </a:solidFill>
              <a:latin typeface="Calibri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9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Исторические основы метода проекта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70" name="TextShape 2" hidden="0"/>
          <p:cNvSpPr txBox="1"/>
          <p:nvPr isPhoto="0" userDrawn="0"/>
        </p:nvSpPr>
        <p:spPr bwMode="auto">
          <a:xfrm>
            <a:off x="838080" y="1825200"/>
            <a:ext cx="10515600" cy="43513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Гуманистические философские идеи Дж.Дьюи, а также его ученика В.Х.Килпатрика  (США). Начало 20 века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Идеи – использование практических методов в обучении для решения  проблем знакомых и понятных ребенку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Получение  реального, практически значимого и ощутимого  результата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Идеи Джона Дьюи</a:t>
            </a: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72" name="TextShape 2" hidden="0"/>
          <p:cNvSpPr txBox="1"/>
          <p:nvPr isPhoto="0" userDrawn="0"/>
        </p:nvSpPr>
        <p:spPr bwMode="auto">
          <a:xfrm>
            <a:off x="838080" y="1825200"/>
            <a:ext cx="10515600" cy="43513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«С точки зрения ребёнка самый большой недостаток школы происходит от невозможности для него свободно, в полной степени использовать опыт, приобретённый вне школы, в самой школе - и, наоборот, с другой стороны он оказывается неспособным применить в повседневной жизни то, чему научился в школе» </a:t>
            </a: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из книги «Школа и общество»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9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0" strike="noStrike" spc="-1">
                <a:solidFill>
                  <a:srgbClr val="000000"/>
                </a:solidFill>
                <a:latin typeface="Calibri Light"/>
              </a:rPr>
              <a:t>В.Килпатрик</a:t>
            </a:r>
            <a:r>
              <a:rPr lang="ru-RU" sz="4400" b="0" i="1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в работе  «Метод проектов» (1918),  определил это понятие как «от души выполняемый замысел»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Цели проектной деятельности</a:t>
            </a: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74" name="TextShape 2" hidden="0"/>
          <p:cNvSpPr txBox="1"/>
          <p:nvPr isPhoto="0" userDrawn="0"/>
        </p:nvSpPr>
        <p:spPr bwMode="auto">
          <a:xfrm>
            <a:off x="609480" y="2006640"/>
            <a:ext cx="10972800" cy="38606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571320" indent="-57132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Успешность, альтернативная учебной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571320" indent="-57132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Формирование комплекса УУД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571320" indent="-57132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Реализация междисциплинарных программ «Работа с текстом.Работа с информацией», «Развитие речи»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571320" indent="-57132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Творческие общеучебные умения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571320" indent="-57132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Применение полученных знаний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571320" indent="-57132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Привлечение родителей, иных субъектов деятельности 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571320" indent="-57132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571320" indent="-57132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571320" indent="-57132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Ведущие признаки проектной технологии(метода проектов)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76" name="TextShape 2" hidden="0"/>
          <p:cNvSpPr txBox="1"/>
          <p:nvPr isPhoto="0" userDrawn="0"/>
        </p:nvSpPr>
        <p:spPr bwMode="auto">
          <a:xfrm>
            <a:off x="838080" y="1825200"/>
            <a:ext cx="10515600" cy="43513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533160" indent="-53316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Прагматическая направленность учебно-познавательной деятельности школьников на результат (продукт), который получается при решении личностно значимой и социально обусловленной проблемы.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533160" indent="-53316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Замысел проекта и его результат хорошо продуман, ясен и понятен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533160" indent="-53316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Принципиально меняется характер взаимодействия учителя и ученика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" name="TextShape 1" hidden="0"/>
          <p:cNvSpPr txBox="1"/>
          <p:nvPr isPhoto="0" userDrawn="0"/>
        </p:nvSpPr>
        <p:spPr bwMode="auto">
          <a:xfrm>
            <a:off x="838080" y="365040"/>
            <a:ext cx="1097784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Требования к проектной и учебно-исследовательской деятельности (по тексту ФГОС ООО)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44" name="TextShape 2" hidden="0"/>
          <p:cNvSpPr txBox="1"/>
          <p:nvPr isPhoto="0" userDrawn="0"/>
        </p:nvSpPr>
        <p:spPr bwMode="auto">
          <a:xfrm>
            <a:off x="838080" y="1825200"/>
            <a:ext cx="10515600" cy="43513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Требования к результатам освоения ООП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  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«к получению нового знания в рамках учебного предмета, </a:t>
            </a:r>
            <a:r>
              <a:rPr lang="ru-RU" sz="2800" b="0" strike="noStrike" spc="-1">
                <a:solidFill>
                  <a:srgbClr val="FF0000"/>
                </a:solidFill>
                <a:latin typeface="Calibri"/>
              </a:rPr>
              <a:t>его преобразованию и применению в учебных, учебно-проектных и социально-проектных ситуациях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» (п.8 ФГОС ООО)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«</a:t>
            </a:r>
            <a:r>
              <a:rPr lang="ru-RU" sz="2800" b="0" strike="noStrike" spc="-1">
                <a:solidFill>
                  <a:srgbClr val="FF0000"/>
                </a:solidFill>
                <a:latin typeface="Calibri"/>
              </a:rPr>
              <a:t>при итоговом оценивании результатов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освоения обучающимися основной образовательной программы основного общего образования </a:t>
            </a:r>
            <a:r>
              <a:rPr lang="ru-RU" sz="2800" b="0" strike="noStrike" spc="-1">
                <a:solidFill>
                  <a:srgbClr val="FF0000"/>
                </a:solidFill>
                <a:latin typeface="Calibri"/>
              </a:rPr>
              <a:t>должны учитываться сформированность умений выполнения проектной деятельности 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и способность к решению учебно-практических и учебно-познавательных задач»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  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(п.12 ФГОС ООО).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" name="TextShape 1" hidden="0"/>
          <p:cNvSpPr txBox="1"/>
          <p:nvPr isPhoto="0" userDrawn="0"/>
        </p:nvSpPr>
        <p:spPr bwMode="auto">
          <a:xfrm>
            <a:off x="812879" y="277560"/>
            <a:ext cx="11074320" cy="13222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Действия учителя при реализации проектной технологии 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78" name="TextShape 2" hidden="0"/>
          <p:cNvSpPr txBox="1"/>
          <p:nvPr isPhoto="0" userDrawn="0"/>
        </p:nvSpPr>
        <p:spPr bwMode="auto">
          <a:xfrm>
            <a:off x="838080" y="1825200"/>
            <a:ext cx="10515600" cy="43513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• </a:t>
            </a: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помогает ученику определить цель деятельности;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• </a:t>
            </a: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рекомендует источники получения информации;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• </a:t>
            </a: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раскрывает возможные формы деятельности;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• </a:t>
            </a: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содействует прогнозированию результатов выполнения проекта;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• </a:t>
            </a: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создаёт условия для активности школьника;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• </a:t>
            </a: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является партнёром;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• </a:t>
            </a:r>
            <a:r>
              <a:rPr lang="ru-RU" sz="2400" b="0" strike="noStrike" spc="-1">
                <a:solidFill>
                  <a:srgbClr val="404040"/>
                </a:solidFill>
                <a:latin typeface="Calibri"/>
              </a:rPr>
              <a:t>помогает ученику оценить полученный результат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" name="TextShape 1" hidden="0"/>
          <p:cNvSpPr txBox="1"/>
          <p:nvPr isPhoto="0" userDrawn="0"/>
        </p:nvSpPr>
        <p:spPr bwMode="auto">
          <a:xfrm>
            <a:off x="406080" y="14040"/>
            <a:ext cx="11582280" cy="1871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Возможные результаты (продукт) проектной деятельности школьников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80" name="TextShape 2" hidden="0"/>
          <p:cNvSpPr txBox="1"/>
          <p:nvPr isPhoto="0" userDrawn="0"/>
        </p:nvSpPr>
        <p:spPr bwMode="auto">
          <a:xfrm>
            <a:off x="609480" y="1971360"/>
            <a:ext cx="5384880" cy="44816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альбом, фотоальбом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анализ опроса,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бизнес-план,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видеоклип,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видеофильм,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выставка,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газета,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гербарий,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журнал,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законопроект,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«книжка-раскладушка»,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коллаж,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TextShape 3" hidden="0"/>
          <p:cNvSpPr txBox="1"/>
          <p:nvPr isPhoto="0" userDrawn="0"/>
        </p:nvSpPr>
        <p:spPr bwMode="auto">
          <a:xfrm>
            <a:off x="5587920" y="1971720"/>
            <a:ext cx="6269039" cy="46260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коллекция,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концерт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костюм,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макет,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памятка, инструкция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система школьного самоуправления,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сказка, былина,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сувенир-поделка,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сценарий праздника, утренника,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спектакль, капустник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учебное пособие, карточка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энциклопедия, книга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2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</a:rPr>
              <a:t>Направления проектной деятельности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83" name="TextShape 2" hidden="0"/>
          <p:cNvSpPr txBox="1"/>
          <p:nvPr isPhoto="0" userDrawn="0"/>
        </p:nvSpPr>
        <p:spPr bwMode="auto">
          <a:xfrm>
            <a:off x="838080" y="1825200"/>
            <a:ext cx="5181840" cy="43513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исследовательское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инженерное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прикладное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информационное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социальное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игровое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творческое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TextShape 3" hidden="0"/>
          <p:cNvSpPr txBox="1"/>
          <p:nvPr isPhoto="0" userDrawn="0"/>
        </p:nvSpPr>
        <p:spPr bwMode="auto">
          <a:xfrm>
            <a:off x="5387760" y="1825200"/>
            <a:ext cx="5965560" cy="43513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Особенности исследовательского проекта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Исследование – результат – использование результата как основы для проекта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Проект – исследование как способ получения или обработки информации  – информация как продукт проектной деятельности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5" name="TextShape 1" hidden="0"/>
          <p:cNvSpPr txBox="1"/>
          <p:nvPr isPhoto="0" userDrawn="0"/>
        </p:nvSpPr>
        <p:spPr bwMode="auto">
          <a:xfrm>
            <a:off x="711000" y="274320"/>
            <a:ext cx="10870920" cy="10969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Технология организации проектной деятельности школьников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86" name="TextShape 2" hidden="0"/>
          <p:cNvSpPr txBox="1"/>
          <p:nvPr isPhoto="0" userDrawn="0"/>
        </p:nvSpPr>
        <p:spPr bwMode="auto">
          <a:xfrm>
            <a:off x="623879" y="1449360"/>
            <a:ext cx="11041200" cy="485928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88000"/>
          </a:bodyPr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404040"/>
                </a:solidFill>
                <a:latin typeface="Calibri"/>
              </a:rPr>
              <a:t>Предварительная подготовка учителя</a:t>
            </a: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включает поиск ответов на следующие вопросы: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Какая проблема вызовет интерес у учащихся?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Какова степень свободы школьников при принятии решений?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Какие результаты можно ожидать? Какой получим продукт?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Сколько времени потребуется для выполнения проекта?       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Какие материалы потребуются для его реализации?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12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Какие знания потребуются учащимся для выполнения проекта,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12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     </a:t>
            </a: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каким умениям надо будет их научить?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На каких этапах проекта сделать основной акцент с точки зрения формирования УУД?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120000"/>
              </a:lnSpc>
              <a:spcBef>
                <a:spcPts val="998"/>
              </a:spcBef>
              <a:buClr>
                <a:srgbClr val="404040"/>
              </a:buClr>
              <a:buFont typeface="Wingdings 2"/>
              <a:buChar char="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404040"/>
                </a:solidFill>
                <a:latin typeface="Calibri"/>
              </a:rPr>
              <a:t>Есть ли необходимость промежуточного контроля? Когда и в какой форме он будет организован?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7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Технология организации проектной деятельности школьников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88" name="TextShape 2" hidden="0"/>
          <p:cNvSpPr txBox="1"/>
          <p:nvPr isPhoto="0" userDrawn="0"/>
        </p:nvSpPr>
        <p:spPr bwMode="auto">
          <a:xfrm>
            <a:off x="838080" y="1825200"/>
            <a:ext cx="10515600" cy="43513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Предварительная подготовка учителя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Планирование проектной деятельности учителем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Включение проектной деятельности в рабочую программу по предмету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Включение проектной деятельности в план воспитательной работы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Включение проектной деятельности в программу внеурочной деятельности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Согласование в ОУ сроков и количества предлагаемых проектов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Составление календарного графика работы над проектами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" name="TextShape 1" hidden="0"/>
          <p:cNvSpPr txBox="1"/>
          <p:nvPr isPhoto="0" userDrawn="0"/>
        </p:nvSpPr>
        <p:spPr bwMode="auto">
          <a:xfrm>
            <a:off x="239400" y="277920"/>
            <a:ext cx="11712600" cy="1139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Технология организации проектной деятельности школьников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90" name="TextShape 2" hidden="0"/>
          <p:cNvSpPr txBox="1"/>
          <p:nvPr isPhoto="0" userDrawn="0"/>
        </p:nvSpPr>
        <p:spPr bwMode="auto">
          <a:xfrm>
            <a:off x="609480" y="1773360"/>
            <a:ext cx="10972800" cy="45511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 </a:t>
            </a: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Этапы организации  непосредственной проектной деятельности школьников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: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1. Выбор темы и задачи проекта.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2. Выдвижение первоначальных идей.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3. Выбор лучшей идеи.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4. Планирование проектного задания.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5. Непосредственное выполнение проекта.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6. Оценка его и защита.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" name="TextShape 1" hidden="0"/>
          <p:cNvSpPr txBox="1"/>
          <p:nvPr isPhoto="0" userDrawn="0"/>
        </p:nvSpPr>
        <p:spPr bwMode="auto">
          <a:xfrm>
            <a:off x="1219320" y="277560"/>
            <a:ext cx="10362960" cy="1398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Этап 1.</a:t>
            </a:r>
            <a:br>
              <a:rPr/>
            </a:b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Выбор темы и задачи проекта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92" name="TextShape 2" hidden="0"/>
          <p:cNvSpPr txBox="1"/>
          <p:nvPr isPhoto="0" userDrawn="0"/>
        </p:nvSpPr>
        <p:spPr bwMode="auto">
          <a:xfrm>
            <a:off x="1117080" y="1600200"/>
            <a:ext cx="10363320" cy="45259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  </a:t>
            </a: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Задача на этапе выбора темы проекта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выявить вопросы (проблемы) вызывающие интерес 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выявить потребности конкретных людей или отдельных групп  - для кого будет подготовлен проект, как планируем его использовать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3" name="TextShape 1" hidden="0"/>
          <p:cNvSpPr txBox="1"/>
          <p:nvPr isPhoto="0" userDrawn="0"/>
        </p:nvSpPr>
        <p:spPr bwMode="auto">
          <a:xfrm>
            <a:off x="583920" y="421920"/>
            <a:ext cx="5181480" cy="575460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77000"/>
          </a:bodyPr>
          <a:p>
            <a:pPr algn="ctr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Исследовательские работы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Мой календарь погоды: наблюдение изменения основных элементов погоды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Отражение природных особенностей в народном фольклоре …(страны)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Родная природа в поэзии.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По следам поисков капитана Гранта.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О чем говорят названия европейских столиц.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Исследование географических составляющих в названиях улиц района (Топонимика улиц).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Демографиче</a:t>
            </a:r>
            <a:r>
              <a:rPr lang="en-US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c</a:t>
            </a: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кий портрет школы на основе школьной переписи.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Изучение географии продуктов питания, поставляемых в магазины в м/р школы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География трудоустройства выпускников школы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TextShape 2" hidden="0"/>
          <p:cNvSpPr txBox="1"/>
          <p:nvPr isPhoto="0" userDrawn="0"/>
        </p:nvSpPr>
        <p:spPr bwMode="auto">
          <a:xfrm>
            <a:off x="6411600" y="393840"/>
            <a:ext cx="5181480" cy="5783039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88000"/>
          </a:bodyPr>
          <a:p>
            <a:pPr algn="ctr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1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Проектные работы</a:t>
            </a: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Сказки о минералах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Атлас сказочных земель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Правила поведения на природе. Памятка.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Записки путешественника (сборник)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 </a:t>
            </a: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Памятные знаки нашего района/Культурное  наследие нашего района (картосхема для школьного музея)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 </a:t>
            </a: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Создание экологической тропы в …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 </a:t>
            </a: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Нижний Тагил во сне и наяву (видеофильм)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Лирический словарик географии      по описанию атмосферных процессов и явлений в литературе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 Light"/>
                <a:ea typeface="Times New Roman"/>
              </a:rPr>
              <a:t>Проект создания туристического маршрута (по территории России)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7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5" name="TextShape 1" hidden="0"/>
          <p:cNvSpPr txBox="1"/>
          <p:nvPr isPhoto="0" userDrawn="0"/>
        </p:nvSpPr>
        <p:spPr bwMode="auto">
          <a:xfrm>
            <a:off x="1149120" y="460439"/>
            <a:ext cx="11714040" cy="1139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Результат этапа - проектное задание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96" name="TextShape 2" hidden="0"/>
          <p:cNvSpPr txBox="1"/>
          <p:nvPr isPhoto="0" userDrawn="0"/>
        </p:nvSpPr>
        <p:spPr bwMode="auto">
          <a:xfrm>
            <a:off x="1219320" y="1599840"/>
            <a:ext cx="10261440" cy="453708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школьники формулируют: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название проекта;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его функции (какие потребности человека будут удовлетворены);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предполагаемый пользователь;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результат (продукт) проекта.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7" name="TextShape 1" hidden="0"/>
          <p:cNvSpPr txBox="1"/>
          <p:nvPr isPhoto="0" userDrawn="0"/>
        </p:nvSpPr>
        <p:spPr bwMode="auto">
          <a:xfrm>
            <a:off x="1117440" y="260280"/>
            <a:ext cx="10739520" cy="1139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Этап 2.</a:t>
            </a:r>
            <a:br>
              <a:rPr/>
            </a:b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Выдвижение первоначальных идей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98" name="TextShape 2" hidden="0"/>
          <p:cNvSpPr txBox="1"/>
          <p:nvPr isPhoto="0" userDrawn="0"/>
        </p:nvSpPr>
        <p:spPr bwMode="auto">
          <a:xfrm>
            <a:off x="1219320" y="1773360"/>
            <a:ext cx="10362960" cy="43574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  </a:t>
            </a: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Идея проекта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- понимание цели и пути её достижения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начальное размышление  учащихся о том, как можно реализовать те или иные потребности людей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чем больше выдвигается идей, тем лучше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основа этапа – «мозговой штурм».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5" name="TextShape 1" hidden="0"/>
          <p:cNvSpPr txBox="1"/>
          <p:nvPr isPhoto="0" userDrawn="0"/>
        </p:nvSpPr>
        <p:spPr bwMode="auto">
          <a:xfrm>
            <a:off x="344520" y="365040"/>
            <a:ext cx="1150776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Требования к проектной и учебно-исследовательской деятельности (по тексту ФГОС ООО)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46" name="TextShape 2" hidden="0"/>
          <p:cNvSpPr txBox="1"/>
          <p:nvPr isPhoto="0" userDrawn="0"/>
        </p:nvSpPr>
        <p:spPr bwMode="auto">
          <a:xfrm>
            <a:off x="487080" y="1839600"/>
            <a:ext cx="11364840" cy="48337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FF0000"/>
                </a:solidFill>
                <a:latin typeface="Calibri"/>
              </a:rPr>
              <a:t>Метапредметные результаты</a:t>
            </a: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 освоения основной образовательной программы основного общего образования должны отражать: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1) умение самостоятельно определять цели своего обучения, ставить и формулировать для себя новые задачи в учебе и познавательной деятельности, развивать мотивы и интересы своей познавательной деятельности;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2) умение самостоятельно планировать пути достижения целей, в том числе альтернативные, осознанно выбирать наиболее эффективные способы решения учебных и познавательных задач;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3) умение соотносить свои действия с планируемыми результатами, осуществлять контроль своей деятельности в процессе достижения результата, определять способы действий в рамках предложенных условий и требований, корректировать свои действия в соответствии с изменяющейся ситуацией;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4) умение оценивать правильность выполнения учебной задачи, собственные возможности ее решения;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5) владение основами самоконтроля, самооценки, принятия решений и осуществления осознанного выбора в учебной и познавательной деятельности;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6) умение определять понятия, создавать обобщения, устанавливать аналогии, классифицировать, самостоятельно выбирать основания и критерии для классификации, устанавливать причинно-следственные связи, строить логическое рассуждение, умозаключение (индуктивное, дедуктивное и по аналогии) и делать выводы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7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     </a:t>
            </a: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(п.10 ФГОС ООО)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Этап 3. Выбор лучшей идеи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00" name="TextShape 2" hidden="0"/>
          <p:cNvSpPr txBox="1"/>
          <p:nvPr isPhoto="0" userDrawn="0"/>
        </p:nvSpPr>
        <p:spPr bwMode="auto">
          <a:xfrm>
            <a:off x="609480" y="1699920"/>
            <a:ext cx="10972800" cy="453708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Задача учащихся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– создать систему критериев оценки проекта и выбрать лучшую идею.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800" b="1" strike="noStrike" spc="-1">
                <a:solidFill>
                  <a:srgbClr val="000000"/>
                </a:solidFill>
                <a:latin typeface="Calibri"/>
              </a:rPr>
              <a:t>Задача учителя</a:t>
            </a: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— помочь школьникам отобрать и оценить выдвинутые идеи на основе анализа критериев оценки проекта.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Приёмы выбора лучшей идеи</a:t>
            </a:r>
            <a:endParaRPr lang="en-US" sz="4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02" name="TextShape 2" hidden="0"/>
          <p:cNvSpPr txBox="1"/>
          <p:nvPr isPhoto="0" userDrawn="0"/>
        </p:nvSpPr>
        <p:spPr bwMode="auto">
          <a:xfrm>
            <a:off x="609480" y="1557360"/>
            <a:ext cx="10972800" cy="45734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457200" indent="-4572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Качественная оценка идей.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Синтезирование новой идеи посредством комбинации лучших характеристик нескольких предыдущих идей.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«Матрица принятия решений».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3" name="TextShape 1" hidden="0"/>
          <p:cNvSpPr txBox="1"/>
          <p:nvPr isPhoto="0" userDrawn="0"/>
        </p:nvSpPr>
        <p:spPr bwMode="auto">
          <a:xfrm>
            <a:off x="1117080" y="277920"/>
            <a:ext cx="10834920" cy="1139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Этап 4. </a:t>
            </a:r>
            <a:br>
              <a:rPr/>
            </a:b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Планирование проектного задания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04" name="TextShape 2" hidden="0"/>
          <p:cNvSpPr txBox="1"/>
          <p:nvPr isPhoto="0" userDrawn="0"/>
        </p:nvSpPr>
        <p:spPr bwMode="auto">
          <a:xfrm>
            <a:off x="914040" y="1806480"/>
            <a:ext cx="9931320" cy="405288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  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Итогом является </a:t>
            </a: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технологическая карта проекта,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фиксирующая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необходимые ресурсы: временные, финансовые, трудовые, материальные, информационные;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способы выполнения отдельных операций;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план-график выполнения отдельных работ по изготовлению продукта.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5" name="TextShape 1" hidden="0"/>
          <p:cNvSpPr txBox="1"/>
          <p:nvPr isPhoto="0" userDrawn="0"/>
        </p:nvSpPr>
        <p:spPr bwMode="auto">
          <a:xfrm>
            <a:off x="588960" y="12708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</a:rPr>
              <a:t>Технологическая карта проекта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graphicFrame>
        <p:nvGraphicFramePr>
          <p:cNvPr id="106" name="Table 2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474840" y="1473120"/>
          <a:ext cx="11221920" cy="5075280"/>
        </p:xfrm>
        <a:graphic>
          <a:graphicData uri="http://schemas.openxmlformats.org/drawingml/2006/table">
            <a:tbl>
              <a:tblPr firstRow="0" firstCol="0" lastRow="0" lastCol="0" bandRow="0" bandCol="0"/>
              <a:tblGrid>
                <a:gridCol w="2981160"/>
                <a:gridCol w="1596960"/>
                <a:gridCol w="2428920"/>
                <a:gridCol w="4214880"/>
              </a:tblGrid>
              <a:tr h="631079">
                <a:tc gridSpan="3"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«…..   »   (название проекта)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Содержание, необходимые ресурсы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631079">
                <a:tc gridSpan="3"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Смысл проектной деятельности.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Кому адресован проект. Его цель.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 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631079">
                <a:tc rowSpan="2"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Результат проектной деятельности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 gridSpan="2"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Продукт проектной деятельности.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 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262160">
                <a:tc vMerge="1"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Критерии оценки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1.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2.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3.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en-US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n</a:t>
                      </a: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.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15720">
                <a:tc rowSpan="4"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Что необходимо для выполнения проекта: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 gridSpan="2">
                  <a:txBody>
                    <a:bodyPr/>
                    <a:p>
                      <a:pPr algn="just">
                        <a:lnSpc>
                          <a:spcPct val="114999"/>
                        </a:lnSpc>
                        <a:spcAft>
                          <a:spcPts val="998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Источники информации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 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15719">
                <a:tc vMerge="1"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Приборы и материалы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 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631080">
                <a:tc vMerge="1"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Необходимые умения, способы работы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 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42719">
                <a:tc vMerge="1"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Время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 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16080">
                <a:tc rowSpan="4"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План работы над проектом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Этап 1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Дата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 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15719">
                <a:tc vMerge="1"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Этап 2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Дата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 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15719">
                <a:tc vMerge="1"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Этап 3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Дата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 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15719">
                <a:tc vMerge="1"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Этап</a:t>
                      </a:r>
                      <a:r>
                        <a:rPr lang="en-US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 n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Дата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14999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Calibri Light"/>
                          <a:ea typeface="Times New Roman"/>
                        </a:rPr>
                        <a:t> 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760" marR="68760">
                    <a:lnL w="576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7" name="TextShape 1" hidden="0"/>
          <p:cNvSpPr txBox="1"/>
          <p:nvPr isPhoto="0" userDrawn="0"/>
        </p:nvSpPr>
        <p:spPr bwMode="auto">
          <a:xfrm>
            <a:off x="1117080" y="277920"/>
            <a:ext cx="10834920" cy="1139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4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Этап 5. Непосредственное выполнение проекта</a:t>
            </a:r>
            <a:endParaRPr lang="en-US" sz="34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08" name="TextShape 2" hidden="0"/>
          <p:cNvSpPr txBox="1"/>
          <p:nvPr isPhoto="0" userDrawn="0"/>
        </p:nvSpPr>
        <p:spPr bwMode="auto">
          <a:xfrm>
            <a:off x="1219320" y="1773360"/>
            <a:ext cx="10362960" cy="43574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Задача учащихся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– выполнение проекта в соответствии с технологической картой и оформление отчёта.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Задачи учителя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: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координация деятельности,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развитие рабочих контактов участников,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индивидуальные или групповые консультации,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организация и проведение промежуточных отчетов (при необходимости).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9" name="TextShape 1" hidden="0"/>
          <p:cNvSpPr txBox="1"/>
          <p:nvPr isPhoto="0" userDrawn="0"/>
        </p:nvSpPr>
        <p:spPr bwMode="auto">
          <a:xfrm>
            <a:off x="1320840" y="457200"/>
            <a:ext cx="9499680" cy="923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Отчет  по проекту включает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10" name="TextShape 2" hidden="0"/>
          <p:cNvSpPr txBox="1"/>
          <p:nvPr isPhoto="0" userDrawn="0"/>
        </p:nvSpPr>
        <p:spPr bwMode="auto">
          <a:xfrm>
            <a:off x="609480" y="2057040"/>
            <a:ext cx="10871280" cy="38019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обоснование выбора темы,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описание проекта и хода работы над ним, 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представляют рисунки и эскизы, макеты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итоги, выводы по проекту.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Проект может быть представлен родителям, младшим школьникам. общественности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1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Этап 6. </a:t>
            </a:r>
            <a:br>
              <a:rPr/>
            </a:b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Оценка проекта и его защита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12" name="TextShape 2" hidden="0"/>
          <p:cNvSpPr txBox="1"/>
          <p:nvPr isPhoto="0" userDrawn="0"/>
        </p:nvSpPr>
        <p:spPr bwMode="auto">
          <a:xfrm>
            <a:off x="812520" y="1828800"/>
            <a:ext cx="10769400" cy="449568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Содержание этапа: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самооценка и рефлексия,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защита выполненных проектов,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экспертная оценка проекта,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предложения по совершенствованию деятельности.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Общие принципы оценки проектов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14" name="TextShape 2" hidden="0"/>
          <p:cNvSpPr txBox="1"/>
          <p:nvPr isPhoto="0" userDrawn="0"/>
        </p:nvSpPr>
        <p:spPr bwMode="auto">
          <a:xfrm>
            <a:off x="812520" y="1806480"/>
            <a:ext cx="10032840" cy="45943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Оценка проекта должна носить стимулирующий характер. Должен быть поощрён каждый, кто участвовал в выполнении проектов.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Для оценки проектов предлагаются номинации.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Оценка проекта складывается из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самооценки автора (участника) проекта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оценки участия в проекте каждого со стороны  группы (класса)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экспертной оценки (учителя, оппонентов, рецензентов проекта) по критериям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TextShape 1" hidden="0"/>
          <p:cNvSpPr txBox="1"/>
          <p:nvPr isPhoto="0" userDrawn="0"/>
        </p:nvSpPr>
        <p:spPr bwMode="auto">
          <a:xfrm>
            <a:off x="609480" y="277560"/>
            <a:ext cx="10972800" cy="919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Самооценка и рефлексия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16" name="TextShape 2" hidden="0"/>
          <p:cNvSpPr txBox="1"/>
          <p:nvPr isPhoto="0" userDrawn="0"/>
        </p:nvSpPr>
        <p:spPr bwMode="auto">
          <a:xfrm>
            <a:off x="609480" y="1341360"/>
            <a:ext cx="10972800" cy="51120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Примерные вопросы для учащихся: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Почему вы начали разрабатывать этот проект?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На удовлетворение какой потребности людей он направлен?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Соответствует ли критериям выбранная вами идея?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Соответствовал ли результат проработки идеи тому проекту, который вы собирались выполнять?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Насколько хорошо вы спланировали и использовали время?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Что бы могло быть сделано по-другому, если бы вы снова начали разрабатывать этот проект?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Каково мнение людей, которые будут использовать (примут участие) ваш проект?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Как улучшить проект, каковы направления дальнейшего исследования?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7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Защита выполненных проектов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18" name="TextShape 2" hidden="0"/>
          <p:cNvSpPr txBox="1"/>
          <p:nvPr isPhoto="0" userDrawn="0"/>
        </p:nvSpPr>
        <p:spPr bwMode="auto">
          <a:xfrm>
            <a:off x="914040" y="1599840"/>
            <a:ext cx="11037960" cy="49244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 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Учащиеся представляют выполненный проект. Возможные формы представления проекта: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устный отчет,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устный отчет с демонстрацией моделей, презентаций, рисунков;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выставка, концерт, спектакль, праздник;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письменный отчет.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" name="TextShape 1" hidden="0"/>
          <p:cNvSpPr txBox="1"/>
          <p:nvPr isPhoto="0" userDrawn="0"/>
        </p:nvSpPr>
        <p:spPr bwMode="auto">
          <a:xfrm>
            <a:off x="837720" y="365040"/>
            <a:ext cx="1095372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Требования к проектной и учебно-исследовательской деятельности (по тексту ФГОС ООО)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48" name="TextShape 2" hidden="0"/>
          <p:cNvSpPr txBox="1"/>
          <p:nvPr isPhoto="0" userDrawn="0"/>
        </p:nvSpPr>
        <p:spPr bwMode="auto">
          <a:xfrm>
            <a:off x="812520" y="1806480"/>
            <a:ext cx="10032840" cy="46418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Программа формирования  </a:t>
            </a:r>
            <a:r>
              <a:rPr lang="en-US" sz="22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УУД</a:t>
            </a:r>
            <a:r>
              <a:rPr lang="en-US" sz="22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 должна включать</a:t>
            </a:r>
            <a:endParaRPr lang="en-US" sz="2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«</a:t>
            </a:r>
            <a:r>
              <a:rPr lang="ru-RU" sz="2200" b="0" strike="noStrike" spc="-1">
                <a:solidFill>
                  <a:srgbClr val="FF0000"/>
                </a:solidFill>
                <a:latin typeface="Calibri"/>
              </a:rPr>
              <a:t>формирование у обучающихся основ культуры исследовательской и проектной деятельности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 и навыков разработки, реализации и общественной презентации обучающимися результатов исследования, предметного или межпредметного учебного проекта, направленного на решение научной, личностно и (или) социально значимой проблемы»</a:t>
            </a:r>
            <a:endParaRPr lang="en-US" sz="2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«описание особенностей реализации основных направлений учебно-исследовательской и проектной деятельности обучающихся </a:t>
            </a:r>
            <a:r>
              <a:rPr lang="ru-RU" sz="2200" b="0" strike="noStrike" spc="-1">
                <a:solidFill>
                  <a:srgbClr val="FF0000"/>
                </a:solidFill>
                <a:latin typeface="Calibri"/>
              </a:rPr>
              <a:t>(исследовательское, инженерное, прикладное, информационное, социальное, игровое, творческое направление проектов), 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а также форм организации учебно-исследовательской и проектной деятельности в рамках урочной и внеурочной деятельности по каждому из направлений»</a:t>
            </a:r>
            <a:endParaRPr lang="en-US" sz="2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80000"/>
              </a:lnSpc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(п.18.2.1 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  <a:ea typeface="Trebuchet MS"/>
              </a:rPr>
              <a:t>ФГОС ООО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 )</a:t>
            </a:r>
            <a:endParaRPr lang="en-US" sz="2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9" name="TextShape 1" hidden="0"/>
          <p:cNvSpPr txBox="1"/>
          <p:nvPr isPhoto="0" userDrawn="0"/>
        </p:nvSpPr>
        <p:spPr bwMode="auto">
          <a:xfrm>
            <a:off x="609480" y="277560"/>
            <a:ext cx="10972800" cy="9903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План выступления на защите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20" name="TextShape 2" hidden="0"/>
          <p:cNvSpPr txBox="1"/>
          <p:nvPr isPhoto="0" userDrawn="0"/>
        </p:nvSpPr>
        <p:spPr bwMode="auto">
          <a:xfrm>
            <a:off x="609480" y="1412640"/>
            <a:ext cx="10972800" cy="50403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Почему ты начал разрабатывать этот проект? Для кого он предназначен?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Было ли проведено предварительно исследование?  Интервьюирование потенциальных пользователей? Если да, то что было выявлено?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Какова основная идея проекта? Какие ещё идеи у тебя были? Почему ты их отверг?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Какими критериями ты руководствовался? Соответствует ли им выбранная идея?             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Какие использовались материалы? Достаточными ли знаниями и умениями ты обладал или пришлось чему-то учиться? Сколько времени тебе потребовалось? Какое оборудование ты использовал? Кто тебе помогал?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Каковы этапы выполнения проекта? В чём они заключались?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Какие комментарии ты получил относительно проекта от пользователей или посторонних людей?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lnSpc>
                <a:spcPct val="80000"/>
              </a:lnSpc>
              <a:spcBef>
                <a:spcPts val="998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Как улучшить проект, каковы направления дальнейшего исследования?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49" name="Table 1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368280" y="1305000"/>
          <a:ext cx="11406240" cy="5211720"/>
        </p:xfrm>
        <a:graphic>
          <a:graphicData uri="http://schemas.openxmlformats.org/drawingml/2006/table">
            <a:tbl>
              <a:tblPr firstRow="0" firstCol="0" lastRow="0" lastCol="0" bandRow="0" bandCol="0"/>
              <a:tblGrid>
                <a:gridCol w="5761080"/>
                <a:gridCol w="5645160"/>
              </a:tblGrid>
              <a:tr h="70632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spcBef>
                          <a:spcPts val="448"/>
                        </a:spcBef>
                        <a:spcAft>
                          <a:spcPts val="598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1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Проектная деятельность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2040" marR="122040">
                    <a:lnL w="1368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1368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spcBef>
                          <a:spcPts val="448"/>
                        </a:spcBef>
                        <a:spcAft>
                          <a:spcPts val="598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1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Учебно-исследовательская  деятельность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2040" marR="122040">
                    <a:lnL w="5760" algn="ctr">
                      <a:solidFill>
                        <a:srgbClr val="000000"/>
                      </a:solidFill>
                    </a:lnL>
                    <a:lnR w="13680" algn="ctr">
                      <a:solidFill>
                        <a:srgbClr val="000000"/>
                      </a:solidFill>
                    </a:lnR>
                    <a:lnT w="1368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4634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Bef>
                          <a:spcPts val="448"/>
                        </a:spcBef>
                        <a:spcAft>
                          <a:spcPts val="598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Проект направлен на получение </a:t>
                      </a:r>
                      <a:r>
                        <a:rPr lang="ru-RU" sz="1800" b="1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конкретного запланированного  результата </a:t>
                      </a:r>
                      <a:r>
                        <a:rPr lang="ru-RU" sz="1800" b="0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– продукта, обладающего определенными свойствами, и который необходим для конкретного использования.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2040" marR="122040">
                    <a:lnL w="1368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Bef>
                          <a:spcPts val="448"/>
                        </a:spcBef>
                        <a:spcAft>
                          <a:spcPts val="598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В ходе исследования организуется </a:t>
                      </a:r>
                      <a:r>
                        <a:rPr lang="ru-RU" sz="1800" b="1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поиск в какой-то области</a:t>
                      </a:r>
                      <a:r>
                        <a:rPr lang="ru-RU" sz="1800" b="0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, формулируются отдельные характеристики итогов работы.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2040" marR="122040">
                    <a:lnL w="5760" algn="ctr">
                      <a:solidFill>
                        <a:srgbClr val="000000"/>
                      </a:solidFill>
                    </a:lnL>
                    <a:lnR w="1368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28636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Bef>
                          <a:spcPts val="448"/>
                        </a:spcBef>
                        <a:spcAft>
                          <a:spcPts val="598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Реализацию проектных работ предваряет </a:t>
                      </a:r>
                      <a:r>
                        <a:rPr lang="ru-RU" sz="1800" b="1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представление о будущем проекте, планирование процесса создания продукта и реализации этого плана</a:t>
                      </a:r>
                      <a:r>
                        <a:rPr lang="ru-RU" sz="1800" b="0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. Результат проекта должен быть точно соотнесен со всеми характеристиками, сформулированными в его замысле.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2040" marR="122040">
                    <a:lnL w="1368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Bef>
                          <a:spcPts val="448"/>
                        </a:spcBef>
                        <a:spcAft>
                          <a:spcPts val="598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 </a:t>
                      </a:r>
                      <a:r>
                        <a:rPr lang="ru-RU" sz="1800" b="1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Исследование может вывести на результаты, которые не предполагались. </a:t>
                      </a:r>
                      <a:r>
                        <a:rPr lang="ru-RU" sz="1800" b="0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Логика построения исследовательской деятельности включает формулировку проблемы исследования, выдвижение гипотезы (для решения этой проблемы) и последующую экспериментальную или модельную проверку выдвинутых предположений. 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2040" marR="122040">
                    <a:lnL w="5760" algn="ctr">
                      <a:solidFill>
                        <a:srgbClr val="000000"/>
                      </a:solidFill>
                    </a:lnL>
                    <a:lnR w="1368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576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7574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Bef>
                          <a:spcPts val="448"/>
                        </a:spcBef>
                        <a:spcAft>
                          <a:spcPts val="598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Направлен на формирование </a:t>
                      </a:r>
                      <a:r>
                        <a:rPr lang="ru-RU" sz="1800" b="1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всего комплекса УУД.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2040" marR="122040">
                    <a:lnL w="13680" algn="ctr">
                      <a:solidFill>
                        <a:srgbClr val="000000"/>
                      </a:solidFill>
                    </a:lnL>
                    <a:lnR w="576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1368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Bef>
                          <a:spcPts val="448"/>
                        </a:spcBef>
                        <a:spcAft>
                          <a:spcPts val="598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lang="ru-RU" sz="1800" b="0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Формируются прежде всего </a:t>
                      </a:r>
                      <a:r>
                        <a:rPr lang="ru-RU" sz="1800" b="1" strike="noStrike" spc="-1">
                          <a:solidFill>
                            <a:srgbClr val="404040"/>
                          </a:solidFill>
                          <a:latin typeface="Arial"/>
                        </a:rPr>
                        <a:t>познавательные УУД.</a:t>
                      </a:r>
                      <a:endParaRPr lang="en-U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2040" marR="122040">
                    <a:lnL w="5760" algn="ctr">
                      <a:solidFill>
                        <a:srgbClr val="000000"/>
                      </a:solidFill>
                    </a:lnL>
                    <a:lnR w="13680" algn="ctr">
                      <a:solidFill>
                        <a:srgbClr val="000000"/>
                      </a:solidFill>
                    </a:lnR>
                    <a:lnT w="5760" algn="ctr">
                      <a:solidFill>
                        <a:srgbClr val="000000"/>
                      </a:solidFill>
                    </a:lnT>
                    <a:lnB w="13680" algn="ctr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0" name="TextShape 2" hidden="0"/>
          <p:cNvSpPr txBox="1"/>
          <p:nvPr isPhoto="0" userDrawn="0"/>
        </p:nvSpPr>
        <p:spPr bwMode="auto">
          <a:xfrm>
            <a:off x="527040" y="188640"/>
            <a:ext cx="10972800" cy="9982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Специфика  проектной и исследовательской деятельности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" name="TextShape 1" hidden="0"/>
          <p:cNvSpPr txBox="1"/>
          <p:nvPr isPhoto="0" userDrawn="0"/>
        </p:nvSpPr>
        <p:spPr bwMode="auto">
          <a:xfrm>
            <a:off x="609120" y="609480"/>
            <a:ext cx="11379240" cy="5562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Calibri Light"/>
                <a:ea typeface="Trebuchet MS"/>
              </a:rPr>
              <a:t>Учебно-исследовательская деятельность </a:t>
            </a: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– </a:t>
            </a:r>
            <a:br>
              <a:rPr/>
            </a:b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это деятельность в целях изучения окружающего мира, открытия новых знаний и способов работы. </a:t>
            </a:r>
            <a:br>
              <a:rPr/>
            </a:br>
            <a:br>
              <a:rPr/>
            </a:br>
            <a:br>
              <a:rPr/>
            </a:b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2" name="TextShape 1" hidden="0"/>
          <p:cNvSpPr txBox="1"/>
          <p:nvPr isPhoto="0" userDrawn="0"/>
        </p:nvSpPr>
        <p:spPr bwMode="auto">
          <a:xfrm>
            <a:off x="507960" y="152280"/>
            <a:ext cx="9499680" cy="1524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Учебно-исследовательская деятельность предполагает: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3" name="TextShape 2" hidden="0"/>
          <p:cNvSpPr txBox="1"/>
          <p:nvPr isPhoto="0" userDrawn="0"/>
        </p:nvSpPr>
        <p:spPr bwMode="auto">
          <a:xfrm>
            <a:off x="304560" y="1752480"/>
            <a:ext cx="11683800" cy="47246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выполнение учащимися учебных исследовательских задач с заранее неизвестным для обучающихся решением,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обеспечивает условия для развития ценностного, интеллектуального и творческого потенциала,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является средством активизации, формирования интереса к изучаемому материалу,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позволяет формировать предметные и общие умения, универсальные учебные действия.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" name="TextShape 1" hidden="0"/>
          <p:cNvSpPr txBox="1"/>
          <p:nvPr isPhoto="0" userDrawn="0"/>
        </p:nvSpPr>
        <p:spPr bwMode="auto"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Цели исследовательской деятельности</a:t>
            </a:r>
            <a:r>
              <a:rPr lang="ru-RU" sz="2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  </a:t>
            </a:r>
            <a:endParaRPr lang="en-US" sz="2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5" name="TextShape 2" hidden="0"/>
          <p:cNvSpPr txBox="1"/>
          <p:nvPr isPhoto="0" userDrawn="0"/>
        </p:nvSpPr>
        <p:spPr bwMode="auto">
          <a:xfrm>
            <a:off x="838080" y="1825200"/>
            <a:ext cx="10515600" cy="43513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приобретение учащимся функционального навыка исследования как </a:t>
            </a:r>
            <a:r>
              <a:rPr lang="ru-RU" sz="2400" b="0" strike="noStrike" spc="-1">
                <a:solidFill>
                  <a:srgbClr val="FF0000"/>
                </a:solidFill>
                <a:latin typeface="Calibri"/>
              </a:rPr>
              <a:t>универсального способа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освоения действительности,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развитие мышления,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активизация личностной позиции учащегося в образовательном процессе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" name="TextShape 1" hidden="0"/>
          <p:cNvSpPr txBox="1"/>
          <p:nvPr isPhoto="0" userDrawn="0"/>
        </p:nvSpPr>
        <p:spPr bwMode="auto">
          <a:xfrm>
            <a:off x="711360" y="676080"/>
            <a:ext cx="10464480" cy="1228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0" strike="noStrike" spc="-1">
                <a:solidFill>
                  <a:srgbClr val="000000"/>
                </a:solidFill>
                <a:latin typeface="Calibri Light"/>
                <a:ea typeface="Trebuchet MS"/>
              </a:rPr>
              <a:t>Значимость исследовательской деятельности учащихся</a:t>
            </a:r>
            <a:endParaRPr lang="en-US" sz="3600" b="0" strike="noStrike" spc="-1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7" name="TextShape 2" hidden="0"/>
          <p:cNvSpPr txBox="1"/>
          <p:nvPr isPhoto="0" userDrawn="0"/>
        </p:nvSpPr>
        <p:spPr bwMode="auto">
          <a:xfrm>
            <a:off x="609480" y="2135160"/>
            <a:ext cx="10972800" cy="39909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значимость проектирования исследования, как логической цепочки универсальных действий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FF0000"/>
                </a:solidFill>
                <a:latin typeface="Calibri"/>
              </a:rPr>
              <a:t>вопрос – предположение – поиск аргументов -вывод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развитие субъект-субъектных отношений 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влияние на повышение качества образования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классификация задач по сложности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R7-Office/7.0.1.62</Application>
  <DocSecurity>0</DocSecurity>
  <PresentationFormat/>
  <Paragraphs>0</Paragraphs>
  <Slides>40</Slides>
  <Notes>40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учебно-исследовательской и проектной деятельности в основной и старшей школе</dc:title>
  <dc:subject/>
  <dc:creator>user</dc:creator>
  <cp:keywords/>
  <dc:description/>
  <dc:identifier/>
  <dc:language>en-US</dc:language>
  <cp:lastModifiedBy>Наталья Дудина</cp:lastModifiedBy>
  <cp:revision>19</cp:revision>
  <dcterms:created xsi:type="dcterms:W3CDTF">2016-01-21T16:01:32Z</dcterms:created>
  <dcterms:modified xsi:type="dcterms:W3CDTF">2022-04-30T07:47:33Z</dcterms:modified>
  <cp:category/>
  <cp:contentStatus/>
  <cp:version/>
</cp:coreProperties>
</file>