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516" y="-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17D9E-F9A6-48B0-B244-7C2FDFA3DDC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CA67-FF5D-4009-9EED-D81900BD0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236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17D9E-F9A6-48B0-B244-7C2FDFA3DDC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CA67-FF5D-4009-9EED-D81900BD0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205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17D9E-F9A6-48B0-B244-7C2FDFA3DDC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CA67-FF5D-4009-9EED-D81900BD0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988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17D9E-F9A6-48B0-B244-7C2FDFA3DDC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CA67-FF5D-4009-9EED-D81900BD0CC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535868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17D9E-F9A6-48B0-B244-7C2FDFA3DDC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CA67-FF5D-4009-9EED-D81900BD0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1823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17D9E-F9A6-48B0-B244-7C2FDFA3DDC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CA67-FF5D-4009-9EED-D81900BD0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5455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17D9E-F9A6-48B0-B244-7C2FDFA3DDC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CA67-FF5D-4009-9EED-D81900BD0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2542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17D9E-F9A6-48B0-B244-7C2FDFA3DDC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CA67-FF5D-4009-9EED-D81900BD0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3037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17D9E-F9A6-48B0-B244-7C2FDFA3DDC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CA67-FF5D-4009-9EED-D81900BD0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816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17D9E-F9A6-48B0-B244-7C2FDFA3DDC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CA67-FF5D-4009-9EED-D81900BD0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023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17D9E-F9A6-48B0-B244-7C2FDFA3DDC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CA67-FF5D-4009-9EED-D81900BD0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146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17D9E-F9A6-48B0-B244-7C2FDFA3DDC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CA67-FF5D-4009-9EED-D81900BD0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338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17D9E-F9A6-48B0-B244-7C2FDFA3DDC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CA67-FF5D-4009-9EED-D81900BD0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542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17D9E-F9A6-48B0-B244-7C2FDFA3DDC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CA67-FF5D-4009-9EED-D81900BD0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473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17D9E-F9A6-48B0-B244-7C2FDFA3DDC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CA67-FF5D-4009-9EED-D81900BD0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601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17D9E-F9A6-48B0-B244-7C2FDFA3DDC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CA67-FF5D-4009-9EED-D81900BD0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567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17D9E-F9A6-48B0-B244-7C2FDFA3DDC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CA67-FF5D-4009-9EED-D81900BD0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825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0F17D9E-F9A6-48B0-B244-7C2FDFA3DDC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3CA67-FF5D-4009-9EED-D81900BD0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01268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Обучение технике спринтерского бега в школе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4221088"/>
            <a:ext cx="4968552" cy="864096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195888" y="500448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14625" y="511561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/>
              <a:t>Разработала: </a:t>
            </a:r>
            <a:r>
              <a:rPr lang="ru-RU" dirty="0" smtClean="0"/>
              <a:t> учитель физической культуры Анкудинова </a:t>
            </a:r>
            <a:r>
              <a:rPr lang="ru-RU" dirty="0"/>
              <a:t>Татьяна Николаевна ГБОУ Лицей 389 «ЦЭО</a:t>
            </a:r>
            <a:r>
              <a:rPr lang="ru-RU" dirty="0" smtClean="0"/>
              <a:t>» Кировского района Санкт-Петербург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966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Обучение технике спринтерского бега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Технику бега принято делить на следующие фазы:</a:t>
            </a:r>
          </a:p>
          <a:p>
            <a:r>
              <a:rPr lang="ru-RU" dirty="0" smtClean="0"/>
              <a:t>Старт</a:t>
            </a:r>
          </a:p>
          <a:p>
            <a:r>
              <a:rPr lang="ru-RU" dirty="0" smtClean="0"/>
              <a:t>Стартовый разгон</a:t>
            </a:r>
          </a:p>
          <a:p>
            <a:r>
              <a:rPr lang="ru-RU" dirty="0" smtClean="0"/>
              <a:t>Бег по дистанции</a:t>
            </a:r>
          </a:p>
          <a:p>
            <a:r>
              <a:rPr lang="ru-RU" dirty="0" smtClean="0"/>
              <a:t>Финиширование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852936"/>
            <a:ext cx="3810000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55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4797152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effectLst/>
                <a:latin typeface="Arial"/>
                <a:ea typeface="Times New Roman"/>
                <a:cs typeface="Times New Roman"/>
              </a:rPr>
              <a:t>Методика обучения технике высокого старта</a:t>
            </a:r>
            <a:r>
              <a:rPr lang="ru-RU" sz="1100" b="1" dirty="0">
                <a:ea typeface="Calibri"/>
                <a:cs typeface="Times New Roman"/>
              </a:rPr>
              <a:t/>
            </a:r>
            <a:br>
              <a:rPr lang="ru-RU" sz="1100" b="1" dirty="0">
                <a:ea typeface="Calibri"/>
                <a:cs typeface="Times New Roman"/>
              </a:rPr>
            </a:br>
            <a:r>
              <a:rPr lang="ru-RU" sz="1600" dirty="0" smtClean="0">
                <a:effectLst/>
                <a:latin typeface="Arial"/>
                <a:ea typeface="Times New Roman"/>
                <a:cs typeface="Times New Roman"/>
              </a:rPr>
              <a:t>По команде: «На старт!» учащийся подходит к стартовой линии, ставит сильнейшую ногу</a:t>
            </a:r>
            <a:r>
              <a:rPr lang="ru-RU" sz="1600" dirty="0">
                <a:ea typeface="Calibri"/>
                <a:cs typeface="Times New Roman"/>
              </a:rPr>
              <a:t/>
            </a:r>
            <a:br>
              <a:rPr lang="ru-RU" sz="1600" dirty="0">
                <a:ea typeface="Calibri"/>
                <a:cs typeface="Times New Roman"/>
              </a:rPr>
            </a:br>
            <a:r>
              <a:rPr lang="ru-RU" sz="1600" dirty="0" smtClean="0">
                <a:effectLst/>
                <a:latin typeface="Arial"/>
                <a:ea typeface="Times New Roman"/>
                <a:cs typeface="Times New Roman"/>
              </a:rPr>
              <a:t>носком к линии, не переступая ее, другую отставляет назад, упираясь носком в грунт.</a:t>
            </a:r>
            <a:r>
              <a:rPr lang="ru-RU" sz="1600" dirty="0">
                <a:ea typeface="Calibri"/>
                <a:cs typeface="Times New Roman"/>
              </a:rPr>
              <a:t/>
            </a:r>
            <a:br>
              <a:rPr lang="ru-RU" sz="1600" dirty="0">
                <a:ea typeface="Calibri"/>
                <a:cs typeface="Times New Roman"/>
              </a:rPr>
            </a:br>
            <a:r>
              <a:rPr lang="ru-RU" sz="1600" dirty="0" smtClean="0">
                <a:effectLst/>
                <a:latin typeface="Arial"/>
                <a:ea typeface="Times New Roman"/>
                <a:cs typeface="Times New Roman"/>
              </a:rPr>
              <a:t>Плечо и рука, разноименные выставленной вперед ноге, выносятся вперед, другая рука </a:t>
            </a:r>
            <a:r>
              <a:rPr lang="ru-RU" sz="1600" dirty="0">
                <a:ea typeface="Calibri"/>
                <a:cs typeface="Times New Roman"/>
              </a:rPr>
              <a:t/>
            </a:r>
            <a:br>
              <a:rPr lang="ru-RU" sz="1600" dirty="0">
                <a:ea typeface="Calibri"/>
                <a:cs typeface="Times New Roman"/>
              </a:rPr>
            </a:br>
            <a:r>
              <a:rPr lang="ru-RU" sz="1600" dirty="0" smtClean="0">
                <a:effectLst/>
                <a:latin typeface="Arial"/>
                <a:ea typeface="Times New Roman"/>
                <a:cs typeface="Times New Roman"/>
              </a:rPr>
              <a:t>отведена назад. </a:t>
            </a:r>
            <a:r>
              <a:rPr lang="ru-RU" sz="1600" dirty="0">
                <a:ea typeface="Calibri"/>
                <a:cs typeface="Times New Roman"/>
              </a:rPr>
              <a:t/>
            </a:r>
            <a:br>
              <a:rPr lang="ru-RU" sz="1600" dirty="0">
                <a:ea typeface="Calibri"/>
                <a:cs typeface="Times New Roman"/>
              </a:rPr>
            </a:br>
            <a:r>
              <a:rPr lang="ru-RU" sz="1600" dirty="0" smtClean="0">
                <a:effectLst/>
                <a:latin typeface="Arial"/>
                <a:ea typeface="Times New Roman"/>
                <a:cs typeface="Times New Roman"/>
              </a:rPr>
              <a:t>По команде: «Внимание</a:t>
            </a:r>
            <a:r>
              <a:rPr lang="ru-RU" sz="1600" b="1" dirty="0" smtClean="0">
                <a:effectLst/>
                <a:latin typeface="Arial"/>
                <a:ea typeface="Times New Roman"/>
                <a:cs typeface="Times New Roman"/>
              </a:rPr>
              <a:t>!</a:t>
            </a:r>
            <a:r>
              <a:rPr lang="ru-RU" sz="1600" dirty="0" smtClean="0">
                <a:effectLst/>
                <a:latin typeface="Arial"/>
                <a:ea typeface="Times New Roman"/>
                <a:cs typeface="Times New Roman"/>
              </a:rPr>
              <a:t>»</a:t>
            </a:r>
            <a:r>
              <a:rPr lang="ru-RU" sz="1600" b="1" dirty="0" smtClean="0">
                <a:effectLst/>
                <a:latin typeface="Arial"/>
                <a:ea typeface="Times New Roman"/>
                <a:cs typeface="Times New Roman"/>
              </a:rPr>
              <a:t> </a:t>
            </a:r>
            <a:r>
              <a:rPr lang="ru-RU" sz="1600" dirty="0" smtClean="0">
                <a:effectLst/>
                <a:latin typeface="Arial"/>
                <a:ea typeface="Times New Roman"/>
                <a:cs typeface="Times New Roman"/>
              </a:rPr>
              <a:t>ученик сгибает обе ноги таким образом, чтобы вес тела</a:t>
            </a:r>
            <a:r>
              <a:rPr lang="ru-RU" sz="1600" dirty="0">
                <a:ea typeface="Calibri"/>
                <a:cs typeface="Times New Roman"/>
              </a:rPr>
              <a:t/>
            </a:r>
            <a:br>
              <a:rPr lang="ru-RU" sz="1600" dirty="0">
                <a:ea typeface="Calibri"/>
                <a:cs typeface="Times New Roman"/>
              </a:rPr>
            </a:br>
            <a:r>
              <a:rPr lang="ru-RU" sz="1600" dirty="0" smtClean="0">
                <a:effectLst/>
                <a:latin typeface="Arial"/>
                <a:ea typeface="Times New Roman"/>
                <a:cs typeface="Times New Roman"/>
              </a:rPr>
              <a:t>распределялся в направлении впереди стоящей ноги (туловище наклонено вперед).</a:t>
            </a:r>
            <a:r>
              <a:rPr lang="ru-RU" sz="1600" dirty="0">
                <a:ea typeface="Calibri"/>
                <a:cs typeface="Times New Roman"/>
              </a:rPr>
              <a:t/>
            </a:r>
            <a:br>
              <a:rPr lang="ru-RU" sz="1600" dirty="0">
                <a:ea typeface="Calibri"/>
                <a:cs typeface="Times New Roman"/>
              </a:rPr>
            </a:br>
            <a:r>
              <a:rPr lang="ru-RU" sz="1600" dirty="0" smtClean="0">
                <a:effectLst/>
                <a:latin typeface="Arial"/>
                <a:ea typeface="Times New Roman"/>
                <a:cs typeface="Times New Roman"/>
              </a:rPr>
              <a:t>По команде: «Марш!» ученик отталкивается от грунта впереди стоящей ногой, </a:t>
            </a:r>
            <a:r>
              <a:rPr lang="ru-RU" sz="1600" dirty="0">
                <a:ea typeface="Calibri"/>
                <a:cs typeface="Times New Roman"/>
              </a:rPr>
              <a:t/>
            </a:r>
            <a:br>
              <a:rPr lang="ru-RU" sz="1600" dirty="0">
                <a:ea typeface="Calibri"/>
                <a:cs typeface="Times New Roman"/>
              </a:rPr>
            </a:br>
            <a:r>
              <a:rPr lang="ru-RU" sz="1600" dirty="0" smtClean="0">
                <a:effectLst/>
                <a:latin typeface="Arial"/>
                <a:ea typeface="Times New Roman"/>
                <a:cs typeface="Times New Roman"/>
              </a:rPr>
              <a:t>маховая нога (сзади стоящая) активно выносится вперед от бедра, руки работают </a:t>
            </a:r>
            <a:r>
              <a:rPr lang="ru-RU" sz="1600" dirty="0">
                <a:ea typeface="Calibri"/>
                <a:cs typeface="Times New Roman"/>
              </a:rPr>
              <a:t/>
            </a:r>
            <a:br>
              <a:rPr lang="ru-RU" sz="1600" dirty="0">
                <a:ea typeface="Calibri"/>
                <a:cs typeface="Times New Roman"/>
              </a:rPr>
            </a:br>
            <a:r>
              <a:rPr lang="ru-RU" sz="1600" dirty="0" smtClean="0">
                <a:effectLst/>
                <a:latin typeface="Arial"/>
                <a:ea typeface="Times New Roman"/>
                <a:cs typeface="Times New Roman"/>
              </a:rPr>
              <a:t>перекрестно.</a:t>
            </a:r>
            <a:r>
              <a:rPr lang="ru-RU" sz="1600" dirty="0">
                <a:ea typeface="Calibri"/>
                <a:cs typeface="Times New Roman"/>
              </a:rPr>
              <a:t/>
            </a:r>
            <a:br>
              <a:rPr lang="ru-RU" sz="1600" dirty="0">
                <a:ea typeface="Calibri"/>
                <a:cs typeface="Times New Roman"/>
              </a:rPr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5825651"/>
              </p:ext>
            </p:extLst>
          </p:nvPr>
        </p:nvGraphicFramePr>
        <p:xfrm>
          <a:off x="457200" y="3360261"/>
          <a:ext cx="8229600" cy="36576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077072"/>
            <a:ext cx="3312368" cy="202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16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Особенности спринтерского бега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1000" b="1" dirty="0" smtClean="0"/>
          </a:p>
          <a:p>
            <a:r>
              <a:rPr lang="ru-RU" sz="1800" dirty="0" smtClean="0"/>
              <a:t>Спринтерский бег, несмотря на его кажущуюся простоту, − это одна из наиболее сложных дисциплин в беге. За короткий промежуток времени, который спортсмен проводит на дистанции, он должен выложиться полностью, продемонстрировать свои лучшие скоростные качества и отличную координацию движений.</a:t>
            </a:r>
          </a:p>
          <a:p>
            <a:r>
              <a:rPr lang="ru-RU" sz="1800" dirty="0" smtClean="0"/>
              <a:t>Чтобы одержать победу в соревновании, необходимо пройти дистанцию на самой высокой скорости, не снижая ее до самого финиша. Такие забеги требуют высокой скоростной выносливости, умения ориентироваться на дорожке и соблюдения правил техники бега на короткие дистанции.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61614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Польза для здоровья от спринтерского бега следующая: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Выработка выносливости, координации движений и ловкости;</a:t>
            </a:r>
            <a:endParaRPr lang="ru-RU" sz="12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Нагрузка на сердце позволяет эффективно тренировать всю сердечно сосудистую систему, однако перед началом занятий рекомендуется провести обследование у врача для получения разрешения занятий именно таким видом бега. Для спринта необходимо иметь хорошую физическую форму и беговую подготовку.</a:t>
            </a:r>
            <a:endParaRPr lang="ru-RU" sz="12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Эффективность работы легких вследствие высокой нагрузки позволяет снабдить кислородом все органы и ткани вашего организма, а также наиболее активно вывести продукты обмена и шлаки.</a:t>
            </a:r>
            <a:endParaRPr lang="ru-RU" sz="12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Поднятие тонуса мышц и поддержание их в максимально развитом и развитом состоянии также является следствием занятий спринтерским бегом.</a:t>
            </a:r>
            <a:endParaRPr lang="ru-RU" sz="1200" dirty="0">
              <a:ea typeface="Calibri"/>
              <a:cs typeface="Times New Roman"/>
            </a:endParaRPr>
          </a:p>
          <a:p>
            <a:r>
              <a:rPr lang="ru-RU" sz="1400" dirty="0" smtClean="0">
                <a:effectLst/>
                <a:latin typeface="Times New Roman"/>
                <a:ea typeface="Times New Roman"/>
              </a:rPr>
              <a:t>Спринтерский бег очень полезен с целью похудения, поскольку такой уровень нагрузки способствует скорейшему сжиганию жировых отложений в вашем теле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01888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77</TotalTime>
  <Words>257</Words>
  <Application>Microsoft Office PowerPoint</Application>
  <PresentationFormat>Экран (4:3)</PresentationFormat>
  <Paragraphs>19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Arial</vt:lpstr>
      <vt:lpstr>Calibri</vt:lpstr>
      <vt:lpstr>Century Gothic</vt:lpstr>
      <vt:lpstr>Symbol</vt:lpstr>
      <vt:lpstr>Times New Roman</vt:lpstr>
      <vt:lpstr>Wingdings 3</vt:lpstr>
      <vt:lpstr>Ион</vt:lpstr>
      <vt:lpstr>Обучение технике спринтерского бега в школе</vt:lpstr>
      <vt:lpstr>Обучение технике спринтерского бега</vt:lpstr>
      <vt:lpstr>Методика обучения технике высокого старта По команде: «На старт!» учащийся подходит к стартовой линии, ставит сильнейшую ногу носком к линии, не переступая ее, другую отставляет назад, упираясь носком в грунт. Плечо и рука, разноименные выставленной вперед ноге, выносятся вперед, другая рука  отведена назад.  По команде: «Внимание!» ученик сгибает обе ноги таким образом, чтобы вес тела распределялся в направлении впереди стоящей ноги (туловище наклонено вперед). По команде: «Марш!» ученик отталкивается от грунта впереди стоящей ногой,  маховая нога (сзади стоящая) активно выносится вперед от бедра, руки работают  перекрестно. </vt:lpstr>
      <vt:lpstr>Особенности спринтерского бега</vt:lpstr>
      <vt:lpstr>Польза для здоровья от спринтерского бега следующая: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Обучение технике спринтерского бега в школе</dc:title>
  <dc:creator>User</dc:creator>
  <cp:lastModifiedBy>Учитель</cp:lastModifiedBy>
  <cp:revision>9</cp:revision>
  <dcterms:created xsi:type="dcterms:W3CDTF">2015-01-27T18:32:39Z</dcterms:created>
  <dcterms:modified xsi:type="dcterms:W3CDTF">2022-04-30T08:13:37Z</dcterms:modified>
</cp:coreProperties>
</file>