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7" r:id="rId1"/>
    <p:sldMasterId id="2147483715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174193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1545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2272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60979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232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9437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008709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5227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5414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00567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0041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07443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6353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7846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373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716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6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224785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147625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102948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546921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224169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5280242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6425522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9987885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5590308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81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9358783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151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232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946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2875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9087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750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318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282621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5929730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48177" y="3771174"/>
            <a:ext cx="5540814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3748345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5464547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3124201"/>
            <a:ext cx="6620968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8712676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6441784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3673046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1855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3056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схема или организационная диаграмма" type="dgm">
  <p:cSld name="Заголовок, схема или организационная диаграмм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>
            <a:spLocks noGrp="1"/>
          </p:cNvSpPr>
          <p:nvPr>
            <p:ph type="dgm" idx="2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86295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два объекта над текстом" type="twoObjOverTx">
  <p:cSld name="Заголовок и два объекта над текстом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2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2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3"/>
          </p:nvPr>
        </p:nvSpPr>
        <p:spPr>
          <a:xfrm>
            <a:off x="457200" y="3924300"/>
            <a:ext cx="8229600" cy="2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357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498762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783177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311628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769847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845030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897380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81612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4000"/>
                </a:schemeClr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66000">
                <a:schemeClr val="accent1">
                  <a:lumMod val="60000"/>
                  <a:lumOff val="40000"/>
                  <a:alpha val="0"/>
                </a:schemeClr>
              </a:gs>
              <a:gs pos="31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1000"/>
                </a:schemeClr>
              </a:gs>
              <a:gs pos="75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8000"/>
                </a:schemeClr>
              </a:gs>
              <a:gs pos="72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74964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Teko"/>
              <a:buNone/>
            </a:pPr>
            <a:r>
              <a:rPr lang="en-US" sz="5400" b="0" i="0" u="none">
                <a:solidFill>
                  <a:schemeClr val="lt2"/>
                </a:solidFill>
                <a:latin typeface="Teko"/>
                <a:ea typeface="Teko"/>
                <a:cs typeface="Teko"/>
                <a:sym typeface="Teko"/>
              </a:rPr>
              <a:t>Методика развития силы</a:t>
            </a:r>
            <a:endParaRPr/>
          </a:p>
        </p:txBody>
      </p:sp>
      <p:sp>
        <p:nvSpPr>
          <p:cNvPr id="111" name="Google Shape;111;p16"/>
          <p:cNvSpPr txBox="1">
            <a:spLocks noGrp="1"/>
          </p:cNvSpPr>
          <p:nvPr>
            <p:ph type="subTitle" idx="1"/>
          </p:nvPr>
        </p:nvSpPr>
        <p:spPr>
          <a:xfrm>
            <a:off x="0" y="3962400"/>
            <a:ext cx="91440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60"/>
              <a:buNone/>
            </a:pPr>
            <a:endParaRPr sz="3200" b="0" i="0" u="none"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lvl="0" indent="0" algn="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rPr lang="en-US" sz="1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                                                                         </a:t>
            </a:r>
            <a:r>
              <a:rPr lang="en-US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Выполнила</a:t>
            </a:r>
            <a:r>
              <a:rPr lang="ru-RU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: </a:t>
            </a:r>
            <a:r>
              <a:rPr lang="ru-RU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Учитель физической культуры Анкудинова Т.Н</a:t>
            </a:r>
            <a:r>
              <a:rPr lang="en-US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r>
              <a:rPr lang="ru-RU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</a:p>
          <a:p>
            <a:pPr marL="0" lvl="0" indent="0" algn="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rPr lang="ru-RU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ГБОУ лицей №389  «ЦЭО»</a:t>
            </a:r>
          </a:p>
          <a:p>
            <a:pPr marL="0" lvl="0" indent="0" algn="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rPr lang="ru-RU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ru-RU" sz="1800" b="0" i="0" u="none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Кировского р</a:t>
            </a:r>
            <a:r>
              <a:rPr lang="ru-RU" sz="1800"/>
              <a:t>а</a:t>
            </a:r>
            <a:r>
              <a:rPr lang="ru-RU" sz="1800" b="0" i="0" u="none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йона </a:t>
            </a:r>
            <a:r>
              <a:rPr lang="ru-RU" sz="1800" b="0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Санкт-Петербург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lang="en-US" sz="4000" b="1" i="1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Задачи развития силовых способностей.</a:t>
            </a: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sp>
        <p:nvSpPr>
          <p:cNvPr id="175" name="Google Shape;175;p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2173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Общее гармоническое развитие всех мышечных групп опорно-двигательного аппарата человека. </a:t>
            </a:r>
            <a:endParaRPr/>
          </a:p>
        </p:txBody>
      </p:sp>
      <p:sp>
        <p:nvSpPr>
          <p:cNvPr id="177" name="Google Shape;177;p25"/>
          <p:cNvSpPr txBox="1">
            <a:spLocks noGrp="1"/>
          </p:cNvSpPr>
          <p:nvPr>
            <p:ph type="body" idx="2"/>
          </p:nvPr>
        </p:nvSpPr>
        <p:spPr>
          <a:xfrm>
            <a:off x="533400" y="5181600"/>
            <a:ext cx="82296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Создание условий и возможностей (базы) для дальнейшего совершенствования силовых способностей в рамках занятий. </a:t>
            </a:r>
            <a:endParaRPr/>
          </a:p>
        </p:txBody>
      </p:sp>
      <p:sp>
        <p:nvSpPr>
          <p:cNvPr id="176" name="Google Shape;176;p25"/>
          <p:cNvSpPr txBox="1">
            <a:spLocks noGrp="1"/>
          </p:cNvSpPr>
          <p:nvPr>
            <p:ph type="body" idx="3"/>
          </p:nvPr>
        </p:nvSpPr>
        <p:spPr>
          <a:xfrm>
            <a:off x="4648200" y="1600200"/>
            <a:ext cx="4038600" cy="2173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Разностороннее развитие силовых способностей в единстве с освоением жизненно важных двигательных действий.</a:t>
            </a:r>
            <a:r>
              <a:rPr lang="en-US"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Arimo"/>
              <a:buNone/>
            </a:pPr>
            <a:r>
              <a:rPr lang="en-US" sz="3600" b="1" i="1" u="none">
                <a:solidFill>
                  <a:schemeClr val="lt2"/>
                </a:solidFill>
                <a:latin typeface="Arimo"/>
                <a:ea typeface="Arimo"/>
                <a:cs typeface="Arimo"/>
                <a:sym typeface="Arimo"/>
              </a:rPr>
              <a:t>Силовые способности проявляются:</a:t>
            </a:r>
            <a:endParaRPr/>
          </a:p>
        </p:txBody>
      </p:sp>
      <p:sp>
        <p:nvSpPr>
          <p:cNvPr id="183" name="Google Shape;183;p26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■"/>
            </a:pPr>
            <a:r>
              <a:rPr lang="en-US" sz="25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1) при относительно медленных сокращениях мышц, в упражнениях, выполняемых с околопредельными, предельными отягощениями (например, при приседаниях со штангой достаточно большого веса);</a:t>
            </a:r>
            <a:br>
              <a:rPr lang="en-US" sz="25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</a:b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■"/>
            </a:pPr>
            <a:r>
              <a:rPr lang="en-US" sz="25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2) при мышечных напряжениях изометрического (статического) типа (без изменения длины мышцы). В соответствии с этим различают: 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■"/>
            </a:pPr>
            <a:r>
              <a:rPr lang="en-US" sz="25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медленную силу 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■"/>
            </a:pPr>
            <a:r>
              <a:rPr lang="en-US" sz="25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статическую силу.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>
            <a:spLocks noGrp="1"/>
          </p:cNvSpPr>
          <p:nvPr>
            <p:ph type="title"/>
          </p:nvPr>
        </p:nvSpPr>
        <p:spPr>
          <a:xfrm>
            <a:off x="457200" y="444500"/>
            <a:ext cx="8075612" cy="91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lang="en-US" sz="4000" b="1" i="1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Физические качества, средства и методы их развития учащихся.</a:t>
            </a: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grpSp>
        <p:nvGrpSpPr>
          <p:cNvPr id="189" name="Google Shape;189;p27"/>
          <p:cNvGrpSpPr/>
          <p:nvPr/>
        </p:nvGrpSpPr>
        <p:grpSpPr>
          <a:xfrm>
            <a:off x="2123185" y="2193871"/>
            <a:ext cx="4748700" cy="4483642"/>
            <a:chOff x="1512" y="1229"/>
            <a:chExt cx="2738" cy="2604"/>
          </a:xfrm>
        </p:grpSpPr>
        <p:sp>
          <p:nvSpPr>
            <p:cNvPr id="190" name="Google Shape;190;p27"/>
            <p:cNvSpPr/>
            <p:nvPr/>
          </p:nvSpPr>
          <p:spPr>
            <a:xfrm>
              <a:off x="2158" y="1229"/>
              <a:ext cx="1445" cy="144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4892" y="60000"/>
                  </a:moveTo>
                  <a:lnTo>
                    <a:pt x="14892" y="60000"/>
                  </a:lnTo>
                  <a:cubicBezTo>
                    <a:pt x="14892" y="43912"/>
                    <a:pt x="23502" y="29047"/>
                    <a:pt x="37474" y="21013"/>
                  </a:cubicBezTo>
                  <a:cubicBezTo>
                    <a:pt x="51446" y="12979"/>
                    <a:pt x="68654" y="12997"/>
                    <a:pt x="82609" y="21061"/>
                  </a:cubicBezTo>
                  <a:cubicBezTo>
                    <a:pt x="96564" y="29124"/>
                    <a:pt x="105142" y="44007"/>
                    <a:pt x="105108" y="60095"/>
                  </a:cubicBezTo>
                  <a:lnTo>
                    <a:pt x="120000" y="60127"/>
                  </a:lnTo>
                  <a:lnTo>
                    <a:pt x="105108" y="60095"/>
                  </a:lnTo>
                  <a:lnTo>
                    <a:pt x="90215" y="60064"/>
                  </a:lnTo>
                  <a:lnTo>
                    <a:pt x="105108" y="60095"/>
                  </a:lnTo>
                  <a:lnTo>
                    <a:pt x="105108" y="60095"/>
                  </a:lnTo>
                  <a:cubicBezTo>
                    <a:pt x="105142" y="44007"/>
                    <a:pt x="96564" y="29124"/>
                    <a:pt x="82609" y="21061"/>
                  </a:cubicBezTo>
                  <a:cubicBezTo>
                    <a:pt x="68654" y="12997"/>
                    <a:pt x="51446" y="12979"/>
                    <a:pt x="37474" y="21013"/>
                  </a:cubicBezTo>
                  <a:cubicBezTo>
                    <a:pt x="23502" y="29047"/>
                    <a:pt x="14892" y="43912"/>
                    <a:pt x="14892" y="60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91" name="Google Shape;191;p27"/>
            <p:cNvSpPr/>
            <p:nvPr/>
          </p:nvSpPr>
          <p:spPr>
            <a:xfrm rot="4320000">
              <a:off x="2617" y="1562"/>
              <a:ext cx="1445" cy="144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5000" y="60000"/>
                  </a:moveTo>
                  <a:lnTo>
                    <a:pt x="15000" y="60000"/>
                  </a:lnTo>
                  <a:cubicBezTo>
                    <a:pt x="15000" y="43881"/>
                    <a:pt x="23589" y="28988"/>
                    <a:pt x="37527" y="20938"/>
                  </a:cubicBezTo>
                  <a:cubicBezTo>
                    <a:pt x="51465" y="12888"/>
                    <a:pt x="68632" y="12906"/>
                    <a:pt x="82554" y="20985"/>
                  </a:cubicBezTo>
                  <a:cubicBezTo>
                    <a:pt x="96476" y="29064"/>
                    <a:pt x="105033" y="43974"/>
                    <a:pt x="105000" y="60094"/>
                  </a:cubicBezTo>
                  <a:lnTo>
                    <a:pt x="120000" y="60125"/>
                  </a:lnTo>
                  <a:lnTo>
                    <a:pt x="105000" y="60094"/>
                  </a:lnTo>
                  <a:lnTo>
                    <a:pt x="90000" y="60062"/>
                  </a:lnTo>
                  <a:lnTo>
                    <a:pt x="105000" y="60094"/>
                  </a:lnTo>
                  <a:cubicBezTo>
                    <a:pt x="105033" y="43974"/>
                    <a:pt x="96476" y="29064"/>
                    <a:pt x="82554" y="20985"/>
                  </a:cubicBezTo>
                  <a:cubicBezTo>
                    <a:pt x="68632" y="12906"/>
                    <a:pt x="51465" y="12888"/>
                    <a:pt x="37527" y="20938"/>
                  </a:cubicBezTo>
                  <a:cubicBezTo>
                    <a:pt x="23589" y="28988"/>
                    <a:pt x="15000" y="43881"/>
                    <a:pt x="15000" y="60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92" name="Google Shape;192;p27"/>
            <p:cNvSpPr/>
            <p:nvPr/>
          </p:nvSpPr>
          <p:spPr>
            <a:xfrm rot="8640000">
              <a:off x="2441" y="2101"/>
              <a:ext cx="1445" cy="144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4967" y="60000"/>
                  </a:moveTo>
                  <a:lnTo>
                    <a:pt x="14967" y="60000"/>
                  </a:lnTo>
                  <a:cubicBezTo>
                    <a:pt x="14967" y="43912"/>
                    <a:pt x="23562" y="29047"/>
                    <a:pt x="37511" y="21013"/>
                  </a:cubicBezTo>
                  <a:cubicBezTo>
                    <a:pt x="51459" y="12979"/>
                    <a:pt x="68639" y="12997"/>
                    <a:pt x="82571" y="21060"/>
                  </a:cubicBezTo>
                  <a:cubicBezTo>
                    <a:pt x="96503" y="29124"/>
                    <a:pt x="105067" y="44006"/>
                    <a:pt x="105033" y="60095"/>
                  </a:cubicBezTo>
                  <a:lnTo>
                    <a:pt x="120000" y="60126"/>
                  </a:lnTo>
                  <a:lnTo>
                    <a:pt x="105033" y="60095"/>
                  </a:lnTo>
                  <a:lnTo>
                    <a:pt x="90067" y="60063"/>
                  </a:lnTo>
                  <a:lnTo>
                    <a:pt x="105033" y="60095"/>
                  </a:lnTo>
                  <a:lnTo>
                    <a:pt x="105033" y="60095"/>
                  </a:lnTo>
                  <a:cubicBezTo>
                    <a:pt x="105067" y="44006"/>
                    <a:pt x="96503" y="29124"/>
                    <a:pt x="82571" y="21060"/>
                  </a:cubicBezTo>
                  <a:cubicBezTo>
                    <a:pt x="68639" y="12997"/>
                    <a:pt x="51459" y="12979"/>
                    <a:pt x="37511" y="21013"/>
                  </a:cubicBezTo>
                  <a:cubicBezTo>
                    <a:pt x="23562" y="29047"/>
                    <a:pt x="14967" y="43912"/>
                    <a:pt x="14967" y="60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93" name="Google Shape;193;p27"/>
            <p:cNvSpPr/>
            <p:nvPr/>
          </p:nvSpPr>
          <p:spPr>
            <a:xfrm rot="-8640000">
              <a:off x="1875" y="2101"/>
              <a:ext cx="1445" cy="144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4967" y="60000"/>
                  </a:moveTo>
                  <a:lnTo>
                    <a:pt x="14967" y="60000"/>
                  </a:lnTo>
                  <a:cubicBezTo>
                    <a:pt x="14967" y="43912"/>
                    <a:pt x="23562" y="29047"/>
                    <a:pt x="37511" y="21013"/>
                  </a:cubicBezTo>
                  <a:cubicBezTo>
                    <a:pt x="51459" y="12979"/>
                    <a:pt x="68639" y="12997"/>
                    <a:pt x="82571" y="21060"/>
                  </a:cubicBezTo>
                  <a:cubicBezTo>
                    <a:pt x="96503" y="29124"/>
                    <a:pt x="105067" y="44006"/>
                    <a:pt x="105033" y="60095"/>
                  </a:cubicBezTo>
                  <a:lnTo>
                    <a:pt x="120000" y="60126"/>
                  </a:lnTo>
                  <a:lnTo>
                    <a:pt x="105033" y="60095"/>
                  </a:lnTo>
                  <a:lnTo>
                    <a:pt x="90067" y="60063"/>
                  </a:lnTo>
                  <a:lnTo>
                    <a:pt x="105033" y="60095"/>
                  </a:lnTo>
                  <a:lnTo>
                    <a:pt x="105033" y="60095"/>
                  </a:lnTo>
                  <a:cubicBezTo>
                    <a:pt x="105067" y="44006"/>
                    <a:pt x="96503" y="29124"/>
                    <a:pt x="82571" y="21060"/>
                  </a:cubicBezTo>
                  <a:cubicBezTo>
                    <a:pt x="68639" y="12997"/>
                    <a:pt x="51459" y="12979"/>
                    <a:pt x="37511" y="21013"/>
                  </a:cubicBezTo>
                  <a:cubicBezTo>
                    <a:pt x="23562" y="29047"/>
                    <a:pt x="14967" y="43912"/>
                    <a:pt x="14967" y="60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94" name="Google Shape;194;p27"/>
            <p:cNvSpPr/>
            <p:nvPr/>
          </p:nvSpPr>
          <p:spPr>
            <a:xfrm rot="-4320000">
              <a:off x="1700" y="1562"/>
              <a:ext cx="1445" cy="144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5000" y="60000"/>
                  </a:moveTo>
                  <a:lnTo>
                    <a:pt x="15000" y="60000"/>
                  </a:lnTo>
                  <a:cubicBezTo>
                    <a:pt x="15000" y="43881"/>
                    <a:pt x="23589" y="28988"/>
                    <a:pt x="37527" y="20938"/>
                  </a:cubicBezTo>
                  <a:cubicBezTo>
                    <a:pt x="51465" y="12888"/>
                    <a:pt x="68632" y="12906"/>
                    <a:pt x="82554" y="20985"/>
                  </a:cubicBezTo>
                  <a:cubicBezTo>
                    <a:pt x="96476" y="29064"/>
                    <a:pt x="105033" y="43974"/>
                    <a:pt x="105000" y="60094"/>
                  </a:cubicBezTo>
                  <a:lnTo>
                    <a:pt x="120000" y="60125"/>
                  </a:lnTo>
                  <a:lnTo>
                    <a:pt x="105000" y="60094"/>
                  </a:lnTo>
                  <a:lnTo>
                    <a:pt x="90000" y="60062"/>
                  </a:lnTo>
                  <a:lnTo>
                    <a:pt x="105000" y="60094"/>
                  </a:lnTo>
                  <a:cubicBezTo>
                    <a:pt x="105033" y="43974"/>
                    <a:pt x="96476" y="29064"/>
                    <a:pt x="82554" y="20985"/>
                  </a:cubicBezTo>
                  <a:cubicBezTo>
                    <a:pt x="68632" y="12906"/>
                    <a:pt x="51465" y="12888"/>
                    <a:pt x="37527" y="20938"/>
                  </a:cubicBezTo>
                  <a:cubicBezTo>
                    <a:pt x="23589" y="28988"/>
                    <a:pt x="15000" y="43881"/>
                    <a:pt x="15000" y="60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95" name="Google Shape;195;p27"/>
            <p:cNvSpPr txBox="1"/>
            <p:nvPr/>
          </p:nvSpPr>
          <p:spPr>
            <a:xfrm>
              <a:off x="3252" y="1291"/>
              <a:ext cx="531" cy="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aramond"/>
                <a:buNone/>
              </a:pPr>
              <a:r>
                <a:rPr lang="en-US" sz="14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Сила</a:t>
              </a:r>
              <a:endParaRPr/>
            </a:p>
          </p:txBody>
        </p:sp>
        <p:sp>
          <p:nvSpPr>
            <p:cNvPr id="196" name="Google Shape;196;p27"/>
            <p:cNvSpPr txBox="1"/>
            <p:nvPr/>
          </p:nvSpPr>
          <p:spPr>
            <a:xfrm>
              <a:off x="1585" y="2502"/>
              <a:ext cx="531" cy="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aramond"/>
                <a:buNone/>
              </a:pPr>
              <a:r>
                <a:rPr lang="en-US" sz="14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Ловкость</a:t>
              </a:r>
              <a:endParaRPr/>
            </a:p>
          </p:txBody>
        </p:sp>
        <p:sp>
          <p:nvSpPr>
            <p:cNvPr id="197" name="Google Shape;197;p27"/>
            <p:cNvSpPr txBox="1"/>
            <p:nvPr/>
          </p:nvSpPr>
          <p:spPr>
            <a:xfrm>
              <a:off x="1979" y="1291"/>
              <a:ext cx="531" cy="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aramond"/>
                <a:buNone/>
              </a:pPr>
              <a:r>
                <a:rPr lang="en-US" sz="14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Подвижность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aramond"/>
                <a:buNone/>
              </a:pPr>
              <a:r>
                <a:rPr lang="en-US" sz="14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в суставах</a:t>
              </a:r>
              <a:endParaRPr/>
            </a:p>
          </p:txBody>
        </p:sp>
        <p:sp>
          <p:nvSpPr>
            <p:cNvPr id="198" name="Google Shape;198;p27"/>
            <p:cNvSpPr txBox="1"/>
            <p:nvPr/>
          </p:nvSpPr>
          <p:spPr>
            <a:xfrm>
              <a:off x="2615" y="3250"/>
              <a:ext cx="531" cy="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aramond"/>
                <a:buNone/>
              </a:pPr>
              <a:r>
                <a:rPr lang="en-US" sz="14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Выносливость</a:t>
              </a:r>
              <a:endParaRPr/>
            </a:p>
          </p:txBody>
        </p:sp>
        <p:sp>
          <p:nvSpPr>
            <p:cNvPr id="199" name="Google Shape;199;p27"/>
            <p:cNvSpPr txBox="1"/>
            <p:nvPr/>
          </p:nvSpPr>
          <p:spPr>
            <a:xfrm>
              <a:off x="3645" y="2502"/>
              <a:ext cx="531" cy="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aramond"/>
                <a:buNone/>
              </a:pPr>
              <a:r>
                <a:rPr lang="en-US" sz="14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Быстрота</a:t>
              </a:r>
              <a:endParaRPr/>
            </a:p>
          </p:txBody>
        </p:sp>
      </p:grpSp>
      <p:sp>
        <p:nvSpPr>
          <p:cNvPr id="200" name="Google Shape;200;p27"/>
          <p:cNvSpPr txBox="1"/>
          <p:nvPr/>
        </p:nvSpPr>
        <p:spPr>
          <a:xfrm>
            <a:off x="3276600" y="3581400"/>
            <a:ext cx="3124200" cy="1127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Garamond"/>
              <a:buNone/>
            </a:pPr>
            <a:r>
              <a:rPr lang="en-US" sz="1700" b="0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Под физическими качествами понимают качественные особенности двигательного действия: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Tahoma"/>
              <a:buNone/>
            </a:pPr>
            <a:r>
              <a:rPr lang="en-US" sz="3600" b="1" i="1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Понятия физических качеств</a:t>
            </a:r>
            <a:endParaRPr/>
          </a:p>
        </p:txBody>
      </p:sp>
      <p:sp>
        <p:nvSpPr>
          <p:cNvPr id="206" name="Google Shape;206;p28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Сила</a:t>
            </a: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- это способность преодолевать внешнее сопротивление или противодействовать ему за счет мышечных напряжений.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Быстрота</a:t>
            </a: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- это комплекс функциональных свойств человека, обеспечивающих выполнение двигательных действий в минимальный для данных условий отрезок времени.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Выносливость</a:t>
            </a: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- способность человека к длительному выполнению какой-либо двигательной деятельности без снижения ее эффективности.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Гибкость</a:t>
            </a: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- комплекс морфологических свойств опорно-двигательного аппарата, обусловливающих подвижность отдельных звеньев человеческого тела относительно друг друга.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Ловкость</a:t>
            </a: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- это способность быстро, точно, экономно и находчиво решать различные двигательные задачи в изменяющихся условиях.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9"/>
          <p:cNvSpPr txBox="1">
            <a:spLocks noGrp="1"/>
          </p:cNvSpPr>
          <p:nvPr>
            <p:ph type="title"/>
          </p:nvPr>
        </p:nvSpPr>
        <p:spPr>
          <a:xfrm>
            <a:off x="457200" y="298450"/>
            <a:ext cx="8075612" cy="1119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Tahoma"/>
              <a:buNone/>
            </a:pPr>
            <a:r>
              <a:rPr lang="en-US" sz="4800" b="1" i="1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Методика развития силы</a:t>
            </a:r>
            <a:endParaRPr/>
          </a:p>
        </p:txBody>
      </p:sp>
      <p:sp>
        <p:nvSpPr>
          <p:cNvPr id="212" name="Google Shape;212;p29"/>
          <p:cNvSpPr txBox="1"/>
          <p:nvPr/>
        </p:nvSpPr>
        <p:spPr>
          <a:xfrm>
            <a:off x="457200" y="1447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Tahoma"/>
              <a:buNone/>
            </a:pPr>
            <a:r>
              <a:rPr lang="en-US" sz="32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Упражнения для развития силы</a:t>
            </a:r>
            <a:endParaRPr/>
          </a:p>
        </p:txBody>
      </p:sp>
      <p:pic>
        <p:nvPicPr>
          <p:cNvPr id="213" name="Google Shape;213;p29" descr="565d74dde83be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2667000"/>
            <a:ext cx="342900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9" descr="im05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05400" y="2667000"/>
            <a:ext cx="3065462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0"/>
          <p:cNvSpPr txBox="1"/>
          <p:nvPr/>
        </p:nvSpPr>
        <p:spPr>
          <a:xfrm>
            <a:off x="533400" y="3810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Tahoma"/>
              <a:buNone/>
            </a:pPr>
            <a:r>
              <a:rPr lang="en-US" sz="32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Упражнения для развития силы</a:t>
            </a:r>
            <a:endParaRPr/>
          </a:p>
        </p:txBody>
      </p:sp>
      <p:pic>
        <p:nvPicPr>
          <p:cNvPr id="220" name="Google Shape;220;p30" descr="gimnastika-posle-udaleniya-molochnoj-zhelezy1-1024x9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1371600"/>
            <a:ext cx="3962400" cy="3681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0" descr="img_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56262" y="1371600"/>
            <a:ext cx="3163887" cy="510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Цель:</a:t>
            </a: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 1.Помочь студентам развить свою физическую силу без вреда своему здоровью.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2. Выявить, как происходит этот процесс.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3. Установить актуальность данной проблемы, а также пробудить у студентов желание заниматься спортом.  </a:t>
            </a:r>
            <a:endParaRPr/>
          </a:p>
        </p:txBody>
      </p:sp>
      <p:sp>
        <p:nvSpPr>
          <p:cNvPr id="117" name="Google Shape;117;p17"/>
          <p:cNvSpPr txBox="1"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Задачи:</a:t>
            </a: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  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1.Теоретически обосновать проблему развития силы школьников.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2. Рассмотреть современные аспекты силовой подготовки.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3. Выявить особенности развития силы в подростковом возрасте.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4. Узнать, как правильно нужно развивать свои физические качества, а именно силу, и научить этому учащихся.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>
            <a:spLocks noGrp="1"/>
          </p:cNvSpPr>
          <p:nvPr>
            <p:ph type="ctrTitle"/>
          </p:nvPr>
        </p:nvSpPr>
        <p:spPr>
          <a:xfrm>
            <a:off x="685800" y="228600"/>
            <a:ext cx="7772400" cy="192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600"/>
              <a:buFont typeface="Arimo"/>
              <a:buNone/>
            </a:pPr>
            <a:r>
              <a:rPr lang="en-US" sz="6600" b="1" i="0" u="sng">
                <a:solidFill>
                  <a:schemeClr val="lt2"/>
                </a:solidFill>
                <a:latin typeface="Arimo"/>
                <a:ea typeface="Arimo"/>
                <a:cs typeface="Arimo"/>
                <a:sym typeface="Arimo"/>
              </a:rPr>
              <a:t>Теоретическая часть</a:t>
            </a:r>
            <a:r>
              <a:rPr lang="en-US" sz="48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pic>
        <p:nvPicPr>
          <p:cNvPr id="123" name="Google Shape;123;p18" descr="enc_entry_47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7800" y="2795587"/>
            <a:ext cx="6172200" cy="347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9"/>
          <p:cNvSpPr txBox="1">
            <a:spLocks noGrp="1"/>
          </p:cNvSpPr>
          <p:nvPr>
            <p:ph type="title"/>
          </p:nvPr>
        </p:nvSpPr>
        <p:spPr>
          <a:xfrm>
            <a:off x="0" y="1219200"/>
            <a:ext cx="91440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Tahoma"/>
              <a:buNone/>
            </a:pPr>
            <a:r>
              <a:rPr lang="en-US" sz="2100" b="0" i="1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Сила</a:t>
            </a:r>
            <a:r>
              <a:rPr lang="en-US" sz="1600" b="1" i="1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 </a:t>
            </a:r>
            <a:r>
              <a:rPr lang="en-US" sz="16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- это</a:t>
            </a:r>
            <a:r>
              <a:rPr lang="en-US" sz="1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способность человека преодолевать внешнее сопротивление или противостоять ему за счет мышечных усилий.</a:t>
            </a: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grpSp>
        <p:nvGrpSpPr>
          <p:cNvPr id="129" name="Google Shape;129;p19"/>
          <p:cNvGrpSpPr/>
          <p:nvPr/>
        </p:nvGrpSpPr>
        <p:grpSpPr>
          <a:xfrm>
            <a:off x="381000" y="2133600"/>
            <a:ext cx="8229600" cy="4525962"/>
            <a:chOff x="288" y="1017"/>
            <a:chExt cx="2880" cy="720"/>
          </a:xfrm>
        </p:grpSpPr>
        <p:cxnSp>
          <p:nvCxnSpPr>
            <p:cNvPr id="130" name="Google Shape;130;p19"/>
            <p:cNvCxnSpPr/>
            <p:nvPr/>
          </p:nvCxnSpPr>
          <p:spPr>
            <a:xfrm rot="5400000" flipH="1">
              <a:off x="2160" y="839"/>
              <a:ext cx="144" cy="1076"/>
            </a:xfrm>
            <a:prstGeom prst="bentConnector3">
              <a:avLst>
                <a:gd name="adj1" fmla="val 535547"/>
              </a:avLst>
            </a:prstGeom>
            <a:solidFill>
              <a:srgbClr val="FFFFFF"/>
            </a:solidFill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31" name="Google Shape;131;p19"/>
            <p:cNvCxnSpPr/>
            <p:nvPr/>
          </p:nvCxnSpPr>
          <p:spPr>
            <a:xfrm rot="5400000" flipH="1">
              <a:off x="1656" y="1343"/>
              <a:ext cx="144" cy="68"/>
            </a:xfrm>
            <a:prstGeom prst="bentConnector3">
              <a:avLst>
                <a:gd name="adj1" fmla="val 535547"/>
              </a:avLst>
            </a:prstGeom>
            <a:solidFill>
              <a:srgbClr val="FFFFFF"/>
            </a:solidFill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32" name="Google Shape;132;p19"/>
            <p:cNvCxnSpPr/>
            <p:nvPr/>
          </p:nvCxnSpPr>
          <p:spPr>
            <a:xfrm rot="-5400000">
              <a:off x="1152" y="907"/>
              <a:ext cx="144" cy="940"/>
            </a:xfrm>
            <a:prstGeom prst="bentConnector3">
              <a:avLst>
                <a:gd name="adj1" fmla="val 535547"/>
              </a:avLst>
            </a:prstGeom>
            <a:solidFill>
              <a:srgbClr val="FFFFFF"/>
            </a:solidFill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133" name="Google Shape;133;p19"/>
            <p:cNvSpPr/>
            <p:nvPr/>
          </p:nvSpPr>
          <p:spPr>
            <a:xfrm>
              <a:off x="1296" y="1017"/>
              <a:ext cx="864" cy="288"/>
            </a:xfrm>
            <a:prstGeom prst="cube">
              <a:avLst>
                <a:gd name="adj" fmla="val 2325"/>
              </a:avLst>
            </a:prstGeom>
            <a:gradFill>
              <a:gsLst>
                <a:gs pos="0">
                  <a:srgbClr val="FF3300">
                    <a:alpha val="39607"/>
                  </a:srgbClr>
                </a:gs>
                <a:gs pos="100000">
                  <a:schemeClr val="dk2"/>
                </a:gs>
              </a:gsLst>
              <a:lin ang="5400000" scaled="0"/>
            </a:gradFill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2100"/>
                <a:buFont typeface="Garamond"/>
                <a:buNone/>
              </a:pPr>
              <a:r>
                <a:rPr lang="en-US" sz="2100" b="1" i="1" u="none">
                  <a:solidFill>
                    <a:schemeClr val="lt2"/>
                  </a:solidFill>
                  <a:latin typeface="Garamond"/>
                  <a:ea typeface="Garamond"/>
                  <a:cs typeface="Garamond"/>
                  <a:sym typeface="Garamond"/>
                </a:rPr>
                <a:t>Виды 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2100"/>
                <a:buFont typeface="Garamond"/>
                <a:buNone/>
              </a:pPr>
              <a:r>
                <a:rPr lang="en-US" sz="2100" b="1" i="1" u="none">
                  <a:solidFill>
                    <a:schemeClr val="lt2"/>
                  </a:solidFill>
                  <a:latin typeface="Garamond"/>
                  <a:ea typeface="Garamond"/>
                  <a:cs typeface="Garamond"/>
                  <a:sym typeface="Garamond"/>
                </a:rPr>
                <a:t>физической 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2100"/>
                <a:buFont typeface="Garamond"/>
                <a:buNone/>
              </a:pPr>
              <a:r>
                <a:rPr lang="en-US" sz="2100" b="1" i="1" u="none">
                  <a:solidFill>
                    <a:schemeClr val="lt2"/>
                  </a:solidFill>
                  <a:latin typeface="Garamond"/>
                  <a:ea typeface="Garamond"/>
                  <a:cs typeface="Garamond"/>
                  <a:sym typeface="Garamond"/>
                </a:rPr>
                <a:t>силы</a:t>
              </a:r>
              <a:endParaRPr sz="2100" b="1" i="0" u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 i="0" u="none">
                <a:solidFill>
                  <a:schemeClr val="lt2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134" name="Google Shape;134;p19"/>
            <p:cNvSpPr/>
            <p:nvPr/>
          </p:nvSpPr>
          <p:spPr>
            <a:xfrm>
              <a:off x="288" y="1449"/>
              <a:ext cx="864" cy="288"/>
            </a:xfrm>
            <a:prstGeom prst="cube">
              <a:avLst>
                <a:gd name="adj" fmla="val 2325"/>
              </a:avLst>
            </a:prstGeom>
            <a:gradFill>
              <a:gsLst>
                <a:gs pos="0">
                  <a:srgbClr val="BE7960">
                    <a:alpha val="39607"/>
                  </a:srgbClr>
                </a:gs>
                <a:gs pos="100000">
                  <a:schemeClr val="dk2"/>
                </a:gs>
              </a:gsLst>
              <a:lin ang="5400000" scaled="0"/>
            </a:gra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Tahoma"/>
                <a:buNone/>
              </a:pPr>
              <a:endParaRPr sz="16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mo"/>
                <a:buNone/>
              </a:pPr>
              <a:r>
                <a:rPr lang="en-US" sz="1600" b="0" i="0" u="sng">
                  <a:solidFill>
                    <a:schemeClr val="lt1"/>
                  </a:solidFill>
                  <a:latin typeface="Arimo"/>
                  <a:ea typeface="Arimo"/>
                  <a:cs typeface="Arimo"/>
                  <a:sym typeface="Arimo"/>
                </a:rPr>
                <a:t>Максимальная сила-</a:t>
              </a:r>
              <a:r>
                <a:rPr lang="en-US" sz="800" b="0" i="0" u="sng">
                  <a:solidFill>
                    <a:schemeClr val="lt1"/>
                  </a:solidFill>
                  <a:latin typeface="Arimo"/>
                  <a:ea typeface="Arimo"/>
                  <a:cs typeface="Arimo"/>
                  <a:sym typeface="Arimo"/>
                </a:rPr>
                <a:t> 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Arimo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Arimo"/>
                  <a:ea typeface="Arimo"/>
                  <a:cs typeface="Arimo"/>
                  <a:sym typeface="Arimo"/>
                </a:rPr>
                <a:t>это тот наивысший показатель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Arimo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Arimo"/>
                  <a:ea typeface="Arimo"/>
                  <a:cs typeface="Arimo"/>
                  <a:sym typeface="Arimo"/>
                </a:rPr>
                <a:t>преодоления сопротивления,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Arimo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Arimo"/>
                  <a:ea typeface="Arimo"/>
                  <a:cs typeface="Arimo"/>
                  <a:sym typeface="Arimo"/>
                </a:rPr>
                <a:t>которое спортсмен может 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Arimo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Arimo"/>
                  <a:ea typeface="Arimo"/>
                  <a:cs typeface="Arimo"/>
                  <a:sym typeface="Arimo"/>
                </a:rPr>
                <a:t>продемонстрировать при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Arimo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Arimo"/>
                  <a:ea typeface="Arimo"/>
                  <a:cs typeface="Arimo"/>
                  <a:sym typeface="Arimo"/>
                </a:rPr>
                <a:t>полном сокращении мышц .</a:t>
              </a:r>
              <a:endParaRPr/>
            </a:p>
          </p:txBody>
        </p:sp>
        <p:sp>
          <p:nvSpPr>
            <p:cNvPr id="135" name="Google Shape;135;p19"/>
            <p:cNvSpPr/>
            <p:nvPr/>
          </p:nvSpPr>
          <p:spPr>
            <a:xfrm>
              <a:off x="1296" y="1449"/>
              <a:ext cx="864" cy="288"/>
            </a:xfrm>
            <a:prstGeom prst="cube">
              <a:avLst>
                <a:gd name="adj" fmla="val 2325"/>
              </a:avLst>
            </a:prstGeom>
            <a:gradFill>
              <a:gsLst>
                <a:gs pos="0">
                  <a:srgbClr val="BE7960">
                    <a:alpha val="39607"/>
                  </a:srgbClr>
                </a:gs>
                <a:gs pos="100000">
                  <a:schemeClr val="dk2"/>
                </a:gs>
              </a:gsLst>
              <a:lin ang="5400000" scaled="0"/>
            </a:gra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Tahoma"/>
                <a:buNone/>
              </a:pPr>
              <a:endParaRPr sz="1600" b="0" i="0" u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Garamond"/>
                <a:buNone/>
              </a:pPr>
              <a:r>
                <a:rPr lang="en-US" sz="1600" b="0" i="0" u="sng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Силовая выносливость-</a:t>
              </a:r>
              <a:r>
                <a:rPr lang="en-US" sz="8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 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это способность спортсмена  в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течении определенного 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времени поддерживать 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высокую физическую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активность.</a:t>
              </a:r>
              <a:endParaRPr/>
            </a:p>
          </p:txBody>
        </p:sp>
        <p:sp>
          <p:nvSpPr>
            <p:cNvPr id="136" name="Google Shape;136;p19"/>
            <p:cNvSpPr/>
            <p:nvPr/>
          </p:nvSpPr>
          <p:spPr>
            <a:xfrm>
              <a:off x="2304" y="1449"/>
              <a:ext cx="864" cy="288"/>
            </a:xfrm>
            <a:prstGeom prst="cube">
              <a:avLst>
                <a:gd name="adj" fmla="val 2325"/>
              </a:avLst>
            </a:prstGeom>
            <a:gradFill>
              <a:gsLst>
                <a:gs pos="0">
                  <a:srgbClr val="BE7960">
                    <a:alpha val="39607"/>
                  </a:srgbClr>
                </a:gs>
                <a:gs pos="100000">
                  <a:schemeClr val="dk2"/>
                </a:gs>
              </a:gsLst>
              <a:lin ang="5400000" scaled="0"/>
            </a:gra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Garamond"/>
                <a:buNone/>
              </a:pPr>
              <a:r>
                <a:rPr lang="en-US" sz="1600" b="0" i="0" u="sng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Скоростная сила-</a:t>
              </a:r>
              <a:r>
                <a:rPr lang="en-US" sz="8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 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это способность организма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достигать максимального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потенциала силы в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Garamond"/>
                <a:buNone/>
              </a:pPr>
              <a:r>
                <a:rPr lang="en-US" sz="1200" b="0" i="0" u="none">
                  <a:solidFill>
                    <a:schemeClr val="lt1"/>
                  </a:solidFill>
                  <a:latin typeface="Garamond"/>
                  <a:ea typeface="Garamond"/>
                  <a:cs typeface="Garamond"/>
                  <a:sym typeface="Garamond"/>
                </a:rPr>
                <a:t>минимальные сроки.</a:t>
              </a:r>
              <a:endParaRPr/>
            </a:p>
          </p:txBody>
        </p:sp>
      </p:grpSp>
      <p:sp>
        <p:nvSpPr>
          <p:cNvPr id="137" name="Google Shape;137;p19"/>
          <p:cNvSpPr txBox="1"/>
          <p:nvPr/>
        </p:nvSpPr>
        <p:spPr>
          <a:xfrm>
            <a:off x="0" y="0"/>
            <a:ext cx="91440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mo"/>
              <a:buNone/>
            </a:pPr>
            <a:r>
              <a:rPr lang="en-US" sz="32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Сила как физическое качество. </a:t>
            </a:r>
            <a:endParaRPr/>
          </a:p>
          <a:p>
            <a:pPr marL="342900" marR="0" lvl="0" indent="-34290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mo"/>
              <a:buNone/>
            </a:pPr>
            <a:r>
              <a:rPr lang="en-US" sz="32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Виды физической силы.</a:t>
            </a:r>
            <a:r>
              <a:rPr lang="en-US" sz="28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 </a:t>
            </a: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0"/>
          <p:cNvSpPr txBox="1">
            <a:spLocks noGrp="1"/>
          </p:cNvSpPr>
          <p:nvPr>
            <p:ph type="ctrTitle"/>
          </p:nvPr>
        </p:nvSpPr>
        <p:spPr>
          <a:xfrm>
            <a:off x="457200" y="609600"/>
            <a:ext cx="8153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Tahoma"/>
              <a:buNone/>
            </a:pPr>
            <a:r>
              <a:rPr lang="en-US" sz="3600" b="1" i="1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Силовые способности. Разновидности силовых качеств человека. </a:t>
            </a:r>
            <a:r>
              <a:rPr lang="en-US" sz="48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sp>
        <p:nvSpPr>
          <p:cNvPr id="143" name="Google Shape;143;p20"/>
          <p:cNvSpPr txBox="1">
            <a:spLocks noGrp="1"/>
          </p:cNvSpPr>
          <p:nvPr>
            <p:ph type="subTitle" idx="1"/>
          </p:nvPr>
        </p:nvSpPr>
        <p:spPr>
          <a:xfrm>
            <a:off x="0" y="2971800"/>
            <a:ext cx="91440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en-US" sz="2800" b="1" i="1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Силовые способности</a:t>
            </a:r>
            <a:r>
              <a:rPr lang="en-US" sz="2800" b="0" i="0" u="non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 - это комплекс различных проявлений человека в определенной двигательной деятельности, в основе которых лежит понятие «сила»  </a:t>
            </a:r>
            <a:endParaRPr/>
          </a:p>
        </p:txBody>
      </p:sp>
      <p:pic>
        <p:nvPicPr>
          <p:cNvPr id="144" name="Google Shape;144;p20" descr="5957338_xlar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38400" y="4419600"/>
            <a:ext cx="3962400" cy="2198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Tahoma"/>
              <a:buNone/>
            </a:pPr>
            <a:r>
              <a:rPr lang="en-US" sz="3200" b="1" i="1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Силовые качества:</a:t>
            </a:r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80"/>
              <a:buFont typeface="Noto Sans Symbols"/>
              <a:buChar char="■"/>
            </a:pPr>
            <a:r>
              <a:rPr lang="en-US" sz="1600" b="1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1. Максимальная изометрическая (статическая) сила</a:t>
            </a:r>
            <a:r>
              <a:rPr lang="en-US" sz="1600" b="0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 </a:t>
            </a:r>
            <a:r>
              <a:rPr lang="en-US" sz="16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- показатель силы, проявляемой при удержании в течение определенного времени предельных отягощений или сопротивлений с максимальным напряжением мышц,</a:t>
            </a:r>
            <a:endParaRPr sz="1600" b="1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280"/>
              <a:buFont typeface="Noto Sans Symbols"/>
              <a:buChar char="■"/>
            </a:pPr>
            <a:r>
              <a:rPr lang="en-US" sz="1600" b="1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2. Медленная динамическая сила</a:t>
            </a:r>
            <a:r>
              <a:rPr lang="en-US" sz="16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, проявляемая, например, во время перемещения предметов большой массы, когда скорость практически не имеет значения, а прилагаемые усилия достигают максимальных значений.</a:t>
            </a:r>
            <a:endParaRPr sz="1600" b="1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280"/>
              <a:buFont typeface="Noto Sans Symbols"/>
              <a:buChar char="■"/>
            </a:pPr>
            <a:r>
              <a:rPr lang="en-US" sz="1600" b="1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3. Скоростная динамическая сила</a:t>
            </a:r>
            <a:r>
              <a:rPr lang="en-US" sz="16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 характеризуется способностью человека к перемещению в ограниченное время больших отягощений с ускорением ниже максимального.</a:t>
            </a:r>
            <a:endParaRPr/>
          </a:p>
        </p:txBody>
      </p:sp>
      <p:sp>
        <p:nvSpPr>
          <p:cNvPr id="151" name="Google Shape;151;p21"/>
          <p:cNvSpPr txBox="1"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80"/>
              <a:buFont typeface="Noto Sans Symbols"/>
              <a:buChar char="■"/>
            </a:pPr>
            <a:r>
              <a:rPr lang="en-US" sz="1600" b="1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4. «Взрывная» сила</a:t>
            </a:r>
            <a:r>
              <a:rPr lang="en-US" sz="1600" b="0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 </a:t>
            </a:r>
            <a:r>
              <a:rPr lang="en-US" sz="16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- способность преодолевать сопротивление с максимальным мышечным напряжением в кратчайшее время. При «взрывном» характере мышечных усилий развиваемые ускорения достигают максимально возможных величин.</a:t>
            </a:r>
            <a:endParaRPr sz="1600" b="1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280"/>
              <a:buFont typeface="Noto Sans Symbols"/>
              <a:buChar char="■"/>
            </a:pPr>
            <a:r>
              <a:rPr lang="en-US" sz="1600" b="1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5. Амортизационная сила</a:t>
            </a:r>
            <a:r>
              <a:rPr lang="en-US" sz="16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 характеризуется развитием усилия в короткое время в уступающем режиме работы мышц, например, при приземлении на опору в различного вида прыжках, или при преодолении препятствий, в рукопашном бою и т. д.</a:t>
            </a:r>
            <a:endParaRPr sz="1600" b="1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280"/>
              <a:buFont typeface="Noto Sans Symbols"/>
              <a:buChar char="■"/>
            </a:pPr>
            <a:r>
              <a:rPr lang="en-US" sz="1600" b="1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6. Силовая выносливость</a:t>
            </a:r>
            <a:r>
              <a:rPr lang="en-US" sz="1600" b="0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 </a:t>
            </a:r>
            <a:r>
              <a:rPr lang="en-US" sz="16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определяется способностью длительное время поддерживать необходимые силовые характеристики движений.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mo"/>
              <a:buNone/>
            </a:pPr>
            <a:r>
              <a:rPr lang="en-US" sz="3200" b="1" i="1" u="none">
                <a:solidFill>
                  <a:schemeClr val="lt2"/>
                </a:solidFill>
                <a:latin typeface="Arimo"/>
                <a:ea typeface="Arimo"/>
                <a:cs typeface="Arimo"/>
                <a:sym typeface="Arimo"/>
              </a:rPr>
              <a:t>Факторы, влияющие на развитие силовых способностей</a:t>
            </a: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Собственно мышечные  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Центрально-нервные   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Личностно-психические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Биомеханические 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Биохимические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Физиологические факторы 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Различные условия внешней среды, в которых осуществляется двигательная деятельность. 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mo"/>
              <a:buNone/>
            </a:pPr>
            <a:r>
              <a:rPr lang="en-US" sz="3200" b="1" i="1" u="none">
                <a:solidFill>
                  <a:schemeClr val="lt2"/>
                </a:solidFill>
                <a:latin typeface="Arimo"/>
                <a:ea typeface="Arimo"/>
                <a:cs typeface="Arimo"/>
                <a:sym typeface="Arimo"/>
              </a:rPr>
              <a:t>Факторы, влияющие на развитие силовых способностей</a:t>
            </a:r>
            <a:endParaRPr/>
          </a:p>
        </p:txBody>
      </p:sp>
      <p:sp>
        <p:nvSpPr>
          <p:cNvPr id="163" name="Google Shape;163;p2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 собственно мышечным факторам относят:</a:t>
            </a:r>
            <a:r>
              <a:rPr lang="en-US" sz="2000" b="0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1)Сократительные свойства мышц, которые зависят от соотношения белых (относительно быстро сокращающихся) и красных (относительно медленно сокращающихся) мышечных волокон; 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2)Активность ферментов мышечного сокращения; 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3)Мощность механизмов анаэробного энергообеспечения мышечной работы;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4)Физиологический поперечник и массу мышц; качество межмышечной координации.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Суть центрально-нервных факторов состоит в: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1)Интенсивности (частоте) эффекторных импульсов, посылаемых к мышцам, в координации их сокращений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2)Расслаблений, трофическом влиянии центральной нервной системы на их функции.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mo"/>
              <a:buNone/>
            </a:pPr>
            <a:r>
              <a:rPr lang="en-US" sz="3200" b="1" i="1" u="none">
                <a:solidFill>
                  <a:schemeClr val="lt2"/>
                </a:solidFill>
                <a:latin typeface="Arimo"/>
                <a:ea typeface="Arimo"/>
                <a:cs typeface="Arimo"/>
                <a:sym typeface="Arimo"/>
              </a:rPr>
              <a:t>Факторы, влияющие на развитие силовых способностей</a:t>
            </a:r>
            <a:endParaRPr/>
          </a:p>
        </p:txBody>
      </p:sp>
      <p:sp>
        <p:nvSpPr>
          <p:cNvPr id="169" name="Google Shape;169;p24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1" i="1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От личностно-психических факторов зависит готовность человека к проявлению мышечных усилий. Они включают в себя: 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1)Мотивационные компоненты;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2)Волевые компоненты;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3)Эмоциональные процессы, способствующие проявлению максимальных либо интенсивных и длительных мышечных напряжений.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Определенное влияние на проявление силовых способностей оказывают: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1.</a:t>
            </a:r>
            <a:r>
              <a:rPr lang="en-US" sz="2000" b="0" i="1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Биомеханические</a:t>
            </a:r>
            <a:r>
              <a:rPr lang="en-US" sz="2000" b="0" i="1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 </a:t>
            </a: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(расположение тела и его частей в пространстве, прочность звеньев опорно-двигательного аппарата, величина перемещаемых масс)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2.</a:t>
            </a:r>
            <a:r>
              <a:rPr lang="en-US" sz="2000" b="0" i="1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Биохимические</a:t>
            </a:r>
            <a:r>
              <a:rPr lang="en-US" sz="2000" b="0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 факторы</a:t>
            </a: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(гормональные) </a:t>
            </a:r>
            <a:endParaRPr/>
          </a:p>
          <a:p>
            <a:pPr marL="342900" lvl="0" indent="-3429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</a:pP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3.</a:t>
            </a:r>
            <a:r>
              <a:rPr lang="en-US" sz="2000" b="0" i="1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Физиологические</a:t>
            </a:r>
            <a:r>
              <a:rPr lang="en-US" sz="2000" b="0" i="0" u="sng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 факторы</a:t>
            </a:r>
            <a:r>
              <a:rPr lang="en-US" sz="20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(особенности функционирования периферического и центрального кровообращения, дыхания)</a:t>
            </a:r>
            <a:endParaRPr/>
          </a:p>
          <a:p>
            <a:pPr marL="342900" lvl="0" indent="-241300" algn="l" rtl="0">
              <a:spcBef>
                <a:spcPts val="400"/>
              </a:spcBef>
              <a:spcAft>
                <a:spcPts val="0"/>
              </a:spcAft>
              <a:buSzPts val="1600"/>
              <a:buNone/>
            </a:pPr>
            <a:endParaRPr sz="20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tint val="100000"/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393</Words>
  <Application>Microsoft Office PowerPoint</Application>
  <PresentationFormat>Экран (4:3)</PresentationFormat>
  <Paragraphs>101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Arial</vt:lpstr>
      <vt:lpstr>Arimo</vt:lpstr>
      <vt:lpstr>Century Gothic</vt:lpstr>
      <vt:lpstr>Garamond</vt:lpstr>
      <vt:lpstr>Noto Sans Symbols</vt:lpstr>
      <vt:lpstr>Tahoma</vt:lpstr>
      <vt:lpstr>Teko</vt:lpstr>
      <vt:lpstr>Trebuchet MS</vt:lpstr>
      <vt:lpstr>Wingdings 3</vt:lpstr>
      <vt:lpstr>Берлин</vt:lpstr>
      <vt:lpstr>Ион</vt:lpstr>
      <vt:lpstr>Методика развития силы</vt:lpstr>
      <vt:lpstr>Презентация PowerPoint</vt:lpstr>
      <vt:lpstr>Теоретическая часть </vt:lpstr>
      <vt:lpstr>Сила - это способность человека преодолевать внешнее сопротивление или противостоять ему за счет мышечных усилий. </vt:lpstr>
      <vt:lpstr>Силовые способности. Разновидности силовых качеств человека.  </vt:lpstr>
      <vt:lpstr>Силовые качества:</vt:lpstr>
      <vt:lpstr>Факторы, влияющие на развитие силовых способностей </vt:lpstr>
      <vt:lpstr>Факторы, влияющие на развитие силовых способностей</vt:lpstr>
      <vt:lpstr>Факторы, влияющие на развитие силовых способностей</vt:lpstr>
      <vt:lpstr>Задачи развития силовых способностей. </vt:lpstr>
      <vt:lpstr>Силовые способности проявляются:</vt:lpstr>
      <vt:lpstr>Физические качества, средства и методы их развития учащихся. </vt:lpstr>
      <vt:lpstr>Понятия физических качеств</vt:lpstr>
      <vt:lpstr>Методика развития силы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развития силы</dc:title>
  <cp:lastModifiedBy>Учитель</cp:lastModifiedBy>
  <cp:revision>3</cp:revision>
  <dcterms:modified xsi:type="dcterms:W3CDTF">2022-04-30T08:16:40Z</dcterms:modified>
</cp:coreProperties>
</file>