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9" r:id="rId4"/>
    <p:sldId id="260" r:id="rId5"/>
    <p:sldId id="261" r:id="rId6"/>
    <p:sldId id="265" r:id="rId7"/>
    <p:sldId id="268" r:id="rId8"/>
    <p:sldId id="269" r:id="rId9"/>
    <p:sldId id="270" r:id="rId10"/>
    <p:sldId id="271" r:id="rId11"/>
    <p:sldId id="273" r:id="rId12"/>
    <p:sldId id="272" r:id="rId13"/>
    <p:sldId id="274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16717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1589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67312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92152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42394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89892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9067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14731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9675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1394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94582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2448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0875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0772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55343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1126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5983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2106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8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ГТО</a:t>
            </a:r>
            <a:endParaRPr lang="ru-RU" sz="8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 к труду и обороне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31840" y="4462079"/>
            <a:ext cx="53285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u-RU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r"/>
            <a:endParaRPr lang="ru-RU" sz="1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r"/>
            <a:endParaRPr lang="ru-RU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r"/>
            <a:r>
              <a:rPr lang="ru-RU" sz="14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Анкудинова 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Татьяна Николаевна</a:t>
            </a:r>
            <a:r>
              <a:rPr lang="ru-RU" sz="1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endParaRPr lang="ru-RU" sz="140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r"/>
            <a:r>
              <a:rPr lang="ru-RU" sz="14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учитель </a:t>
            </a: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физической 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культуры</a:t>
            </a:r>
          </a:p>
          <a:p>
            <a:pPr algn="r"/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ГБОУ лицея № 389 «ЦЭО</a:t>
            </a: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</a:t>
            </a:r>
          </a:p>
          <a:p>
            <a:pPr algn="r"/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Кировского района Санкт-Петербурга</a:t>
            </a:r>
            <a:endParaRPr lang="ru-RU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1119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46001"/>
            <a:ext cx="8229600" cy="5577483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«Подтягивание на перекладине»</a:t>
            </a:r>
          </a:p>
          <a:p>
            <a:pPr indent="27432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юношей используется подтягивание на высокой перекладине. Существует 2 вида подтягивания:</a:t>
            </a:r>
          </a:p>
          <a:p>
            <a:pPr indent="27432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Подтягивания прямым хватом</a:t>
            </a:r>
          </a:p>
          <a:p>
            <a:pPr indent="27432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Подтягивания обратным хватом</a:t>
            </a:r>
          </a:p>
          <a:p>
            <a:pPr indent="274320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7432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девушек используется подтягивание на низкой перекладине. </a:t>
            </a:r>
          </a:p>
        </p:txBody>
      </p:sp>
      <p:pic>
        <p:nvPicPr>
          <p:cNvPr id="4" name="Picture 2" descr="C:\Users\Ждановы\Desktop\ex04-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27088" y="260648"/>
            <a:ext cx="1546224" cy="1546224"/>
          </a:xfrm>
          <a:prstGeom prst="rect">
            <a:avLst/>
          </a:prstGeom>
          <a:noFill/>
        </p:spPr>
      </p:pic>
      <p:pic>
        <p:nvPicPr>
          <p:cNvPr id="5" name="Picture 3" descr="C:\Users\Ждановы\Desktop\ex08-2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4106" y="2420888"/>
            <a:ext cx="1628367" cy="162836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74321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lnSpcReduction="10000"/>
          </a:bodyPr>
          <a:lstStyle/>
          <a:p>
            <a:pPr indent="45720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Подтягивания прямым хватом</a:t>
            </a:r>
          </a:p>
          <a:p>
            <a:pPr indent="45720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Традиционный вариант.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акцент: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мышцы спины и предплечье</a:t>
            </a:r>
          </a:p>
          <a:p>
            <a:pPr indent="457200">
              <a:buNone/>
            </a:pP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возьмитесь за перекладину хватом, равным ширине плеч. Повисни, немного прогнув спину и скрестив ноги. Подтягивайся, сводя лопатки и стараясь коснуться перекладины верхом груди. Когда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отпускаешься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нижней точке полностью выпрямляй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руки.</a:t>
            </a:r>
          </a:p>
          <a:p>
            <a:pPr indent="45720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Подтягивания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обратным хватом</a:t>
            </a:r>
          </a:p>
          <a:p>
            <a:pPr indent="45720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Этот вариант легче предыдущего. Основной акцент: широчайшие мышцы спины и бицепсы</a:t>
            </a:r>
          </a:p>
          <a:p>
            <a:pPr indent="45720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Исполнение: хват, равный ширине плеч, только ладони 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себя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Подтягивайся, придерживаясь тех же правил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008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332656"/>
            <a:ext cx="8291264" cy="6120680"/>
          </a:xfrm>
        </p:spPr>
        <p:txBody>
          <a:bodyPr>
            <a:normAutofit/>
          </a:bodyPr>
          <a:lstStyle/>
          <a:p>
            <a:pPr indent="274320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«Лыжные гонки»</a:t>
            </a:r>
          </a:p>
          <a:p>
            <a:pPr indent="27432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Различают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два стиля катания на лыжах:</a:t>
            </a:r>
          </a:p>
          <a:p>
            <a:pPr indent="274320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Классический стиль – лыжи перемещаются параллельно относительно друг друга</a:t>
            </a:r>
          </a:p>
          <a:p>
            <a:pPr indent="274320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Коньковый стиль – лыжник двигается как конькобежец, отталкиваясь от снега внутренней поверхностью лыж. </a:t>
            </a:r>
          </a:p>
          <a:p>
            <a:pPr indent="274320"/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7432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Лыжи изготавливают из 2 материалов:</a:t>
            </a:r>
          </a:p>
          <a:p>
            <a:pPr indent="274320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Дерева</a:t>
            </a:r>
          </a:p>
          <a:p>
            <a:pPr indent="274320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Пластика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5976" y="4149080"/>
            <a:ext cx="4572000" cy="2682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415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675456"/>
            <a:ext cx="8301608" cy="4104456"/>
          </a:xfrm>
        </p:spPr>
        <p:txBody>
          <a:bodyPr>
            <a:noAutofit/>
          </a:bodyPr>
          <a:lstStyle/>
          <a:p>
            <a:pPr algn="ctr"/>
            <a:r>
              <a:rPr lang="ru-RU" sz="6600" dirty="0" smtClean="0"/>
              <a:t>Спасибо за внимание!</a:t>
            </a:r>
            <a:endParaRPr lang="ru-RU" sz="6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9524" y="2132856"/>
            <a:ext cx="6517647" cy="4100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885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dirty="0"/>
              <a:t>Знак ГТО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457200">
              <a:buNone/>
            </a:pPr>
            <a:r>
              <a:rPr lang="ru-RU" dirty="0" smtClean="0"/>
              <a:t>Бронзовый</a:t>
            </a:r>
            <a:r>
              <a:rPr lang="ru-RU" dirty="0"/>
              <a:t>, серебряный и золотой знаки отличия ГТО соответствуют трём видам сложности. Золотой знак может получить выполнивший нормативы, соответствующие серебряному знаку отличия, и имеющий спортивные звания и разряды не ниже второго юношеского.</a:t>
            </a:r>
          </a:p>
          <a:p>
            <a:endParaRPr lang="ru-RU" dirty="0"/>
          </a:p>
        </p:txBody>
      </p:sp>
      <p:pic>
        <p:nvPicPr>
          <p:cNvPr id="4" name="Picture 6" descr="C:\Users\Ждановы\Desktop\az_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72200" y="4609530"/>
            <a:ext cx="2038075" cy="2085471"/>
          </a:xfrm>
          <a:prstGeom prst="rect">
            <a:avLst/>
          </a:prstGeom>
          <a:noFill/>
        </p:spPr>
      </p:pic>
      <p:pic>
        <p:nvPicPr>
          <p:cNvPr id="5" name="Picture 5" descr="C:\Users\Ждановы\Desktop\az_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41161" y="4778889"/>
            <a:ext cx="1953283" cy="2005695"/>
          </a:xfrm>
          <a:prstGeom prst="rect">
            <a:avLst/>
          </a:prstGeom>
          <a:noFill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210" y="4757936"/>
            <a:ext cx="2765630" cy="1843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35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581528" cy="1080120"/>
          </a:xfrm>
        </p:spPr>
        <p:txBody>
          <a:bodyPr>
            <a:noAutofit/>
          </a:bodyPr>
          <a:lstStyle/>
          <a:p>
            <a:pPr algn="ctr"/>
            <a:r>
              <a:rPr lang="ru-RU" dirty="0"/>
              <a:t>Испытания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08720"/>
            <a:ext cx="8363272" cy="5544616"/>
          </a:xfrm>
        </p:spPr>
        <p:txBody>
          <a:bodyPr>
            <a:normAutofit fontScale="62500" lnSpcReduction="20000"/>
          </a:bodyPr>
          <a:lstStyle/>
          <a:p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Челночный бег 3×10 м</a:t>
            </a:r>
          </a:p>
          <a:p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Бег 30, 60, 100 м</a:t>
            </a:r>
          </a:p>
          <a:p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Бег 1000; 1500; 2000; 2500; 3000 м</a:t>
            </a:r>
          </a:p>
          <a:p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Прыжок в длину с места, тройной прыжок в длину с места и прыжок в длину с разбега</a:t>
            </a:r>
          </a:p>
          <a:p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Подтягивания на низкой (из виса лежа) и высокой (из виса) перекладинах</a:t>
            </a:r>
          </a:p>
          <a:p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Сгибание и разгибание рук в упоре лежа</a:t>
            </a:r>
          </a:p>
          <a:p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Поднимание туловища из положения лежа на спине за 1 минуту</a:t>
            </a:r>
          </a:p>
          <a:p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Наклон вперёд из положения стоя на полу или гимнастической скамье</a:t>
            </a:r>
          </a:p>
          <a:p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Метание спортивного снаряда в цель и на дальность</a:t>
            </a:r>
          </a:p>
          <a:p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Рывок гири 16 кг</a:t>
            </a:r>
          </a:p>
          <a:p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Плавание 10, 15, 25, 50 м</a:t>
            </a:r>
          </a:p>
          <a:p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Бег на лыжах или кросс по пересеченной местности 1, 2, 3, 5, 10 км</a:t>
            </a:r>
          </a:p>
          <a:p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Стрельба из пневматической винтовки или электронного оружия из положения сидя и положения стоя</a:t>
            </a:r>
          </a:p>
          <a:p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Туристический поход с проверкой туристических навыков.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2069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9793" y="188641"/>
            <a:ext cx="6798734" cy="864096"/>
          </a:xfrm>
        </p:spPr>
        <p:txBody>
          <a:bodyPr>
            <a:noAutofit/>
          </a:bodyPr>
          <a:lstStyle/>
          <a:p>
            <a:pPr algn="ctr"/>
            <a:r>
              <a:rPr lang="ru-RU" dirty="0"/>
              <a:t>Нормативы ГТО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0146" y="908720"/>
            <a:ext cx="8435280" cy="4536504"/>
          </a:xfrm>
        </p:spPr>
        <p:txBody>
          <a:bodyPr>
            <a:noAutofit/>
          </a:bodyPr>
          <a:lstStyle/>
          <a:p>
            <a:pPr marL="0" indent="457200">
              <a:buNone/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будет содержать 11 ступеней. Для каждой ступени предлагаются собственные названия.</a:t>
            </a:r>
          </a:p>
          <a:p>
            <a:pPr indent="457200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ступень: 1—2 классы (6—8 лет);</a:t>
            </a:r>
          </a:p>
          <a:p>
            <a:pPr indent="457200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 ступень: 3—4 классы (9—10 лет);</a:t>
            </a:r>
          </a:p>
          <a:p>
            <a:pPr indent="457200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 ступень: 5—6 классы (11—12 лет);</a:t>
            </a:r>
          </a:p>
          <a:p>
            <a:pPr indent="457200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IV ступень: 7—9 классы (13—15 лет);</a:t>
            </a:r>
          </a:p>
          <a:p>
            <a:pPr indent="457200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 ступень: 10—11 классы, среднее профессиональное образование (16—17 лет);</a:t>
            </a:r>
          </a:p>
          <a:p>
            <a:pPr indent="457200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 ступень: 18—29 лет;</a:t>
            </a:r>
          </a:p>
          <a:p>
            <a:pPr indent="457200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VII ступень: 30—39 лет;</a:t>
            </a:r>
          </a:p>
          <a:p>
            <a:pPr indent="457200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VIII ступень: 40—49 лет;</a:t>
            </a:r>
          </a:p>
          <a:p>
            <a:pPr indent="457200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IX ступень: 50—59 лет;</a:t>
            </a:r>
          </a:p>
          <a:p>
            <a:pPr indent="457200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 ступень: 60—69 лет;</a:t>
            </a:r>
          </a:p>
          <a:p>
            <a:pPr indent="457200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XI ступень: 70 лет и старше.</a:t>
            </a:r>
          </a:p>
        </p:txBody>
      </p:sp>
    </p:spTree>
    <p:extLst>
      <p:ext uri="{BB962C8B-B14F-4D97-AF65-F5344CB8AC3E}">
        <p14:creationId xmlns:p14="http://schemas.microsoft.com/office/powerpoint/2010/main" val="419837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548680"/>
            <a:ext cx="8229600" cy="5001419"/>
          </a:xfrm>
        </p:spPr>
        <p:txBody>
          <a:bodyPr/>
          <a:lstStyle/>
          <a:p>
            <a:pPr marL="0" indent="45720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Обязательные испытания состоят из тестов на силу, быстроту, гибкость и выносливость. Испытания по выбору состоят из тестов на координационные способности и прикладные навыки. Для подготовки к испытаниям даются рекомендации к недельному двигательному режиму. Комплекс может также содержать оценку знания о гигиене занятий физической культурой, основы истории развития физической культуры и основы методики самостоятельных занятий.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7710" y="4005064"/>
            <a:ext cx="6457300" cy="2219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149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Техника выполнения не которых  нормативов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5565" y="836712"/>
            <a:ext cx="8291264" cy="5145435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«Бег на короткие дистанции» 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Выполняется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высокого старта.</a:t>
            </a:r>
          </a:p>
          <a:p>
            <a:pPr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Техника выполнения команды «На старт!»: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сильнейшую ногу поставить вплотную к стартовой линии;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немного повернуть носок внутрь;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другая нога на 1,5–2 стопы сзади;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тяжесть тела равномерно распределяется на обе ноги;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туловище выпрямлено;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руки свободно опущены.</a:t>
            </a:r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2" descr="C:\Users\Ждановы\Desktop\13-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40352" y="620688"/>
            <a:ext cx="791297" cy="2160240"/>
          </a:xfrm>
          <a:prstGeom prst="rect">
            <a:avLst/>
          </a:prstGeom>
          <a:noFill/>
        </p:spPr>
      </p:pic>
      <p:pic>
        <p:nvPicPr>
          <p:cNvPr id="5" name="Picture 3" descr="C:\Users\Ждановы\Desktop\13-1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84368" y="3212976"/>
            <a:ext cx="1122917" cy="1611459"/>
          </a:xfrm>
          <a:prstGeom prst="rect">
            <a:avLst/>
          </a:prstGeom>
          <a:noFill/>
        </p:spPr>
      </p:pic>
      <p:pic>
        <p:nvPicPr>
          <p:cNvPr id="6" name="Picture 4" descr="C:\Users\Ждановы\Desktop\13-1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62594" y="4725144"/>
            <a:ext cx="1221774" cy="187847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0581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521385"/>
            <a:ext cx="8435280" cy="5577483"/>
          </a:xfrm>
        </p:spPr>
        <p:txBody>
          <a:bodyPr/>
          <a:lstStyle/>
          <a:p>
            <a:pPr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Техника выполнения команды «Внимание!»: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наклонить туловище вперед под углом 45°;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тяжесть тела перенести на сильнейшую ногу.</a:t>
            </a:r>
          </a:p>
          <a:p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Техника выполнения команды «Марш!»: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бегун резко бросается вперед;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через 5–6 шагов принимается вертикальное положение тела</a:t>
            </a:r>
            <a:r>
              <a:rPr lang="ru-RU" dirty="0"/>
              <a:t>.</a:t>
            </a:r>
          </a:p>
          <a:p>
            <a:pPr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720" y="4092849"/>
            <a:ext cx="457200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537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/>
          <a:lstStyle/>
          <a:p>
            <a:pPr indent="274320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«Прыжки в длину с места»</a:t>
            </a:r>
          </a:p>
          <a:p>
            <a:pPr indent="27432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Техника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прыжка в длину с места делится на:</a:t>
            </a:r>
          </a:p>
          <a:p>
            <a:pPr indent="274320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Подготовку к отталкиванию</a:t>
            </a:r>
          </a:p>
          <a:p>
            <a:pPr indent="274320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Отталкивание</a:t>
            </a:r>
          </a:p>
          <a:p>
            <a:pPr indent="274320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Полет</a:t>
            </a:r>
          </a:p>
          <a:p>
            <a:pPr indent="274320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Приземление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2" descr="C:\Users\Ждановы\Desktop\ref-2_865276534-9045.coolpi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4077072"/>
            <a:ext cx="5733280" cy="260896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5714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«Метание мяча»</a:t>
            </a:r>
          </a:p>
          <a:p>
            <a:pPr indent="27432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Держание мяча: указательный, средний, безымянный пальцы размещены сзади мяча, а большой и мизинец поддерживают мяч сбоку. Рука, удерживающая снаряд, не напряжена. </a:t>
            </a:r>
          </a:p>
          <a:p>
            <a:pPr indent="274320"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74320"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Техника метания мяча состоит из:</a:t>
            </a:r>
          </a:p>
          <a:p>
            <a:pPr indent="274320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Держание мяча</a:t>
            </a:r>
          </a:p>
          <a:p>
            <a:pPr indent="274320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Замаха</a:t>
            </a:r>
          </a:p>
          <a:p>
            <a:pPr indent="274320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Броска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3" descr="C:\Users\Ждановы\Desktop\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1920" y="4437112"/>
            <a:ext cx="4500315" cy="187847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65258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107</TotalTime>
  <Words>696</Words>
  <Application>Microsoft Office PowerPoint</Application>
  <PresentationFormat>Экран (4:3)</PresentationFormat>
  <Paragraphs>95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Garamond</vt:lpstr>
      <vt:lpstr>Tahoma</vt:lpstr>
      <vt:lpstr>Times New Roman</vt:lpstr>
      <vt:lpstr>Натуральные материалы</vt:lpstr>
      <vt:lpstr>ГТО</vt:lpstr>
      <vt:lpstr>Знак ГТО </vt:lpstr>
      <vt:lpstr>Испытания </vt:lpstr>
      <vt:lpstr>Нормативы ГТО </vt:lpstr>
      <vt:lpstr>Презентация PowerPoint</vt:lpstr>
      <vt:lpstr>Техника выполнения не которых  нормативов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ГТО</dc:title>
  <dc:creator>вероника</dc:creator>
  <cp:lastModifiedBy>Учитель</cp:lastModifiedBy>
  <cp:revision>13</cp:revision>
  <dcterms:created xsi:type="dcterms:W3CDTF">2015-11-07T05:07:17Z</dcterms:created>
  <dcterms:modified xsi:type="dcterms:W3CDTF">2022-04-30T08:11:28Z</dcterms:modified>
</cp:coreProperties>
</file>