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80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863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628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53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986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132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160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090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33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834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757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593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230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84784"/>
            <a:ext cx="7772400" cy="1595263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effectLst/>
                <a:latin typeface="Segoe Print"/>
                <a:ea typeface="Calibri"/>
                <a:cs typeface="Times New Roman"/>
              </a:rPr>
              <a:t/>
            </a:r>
            <a:br>
              <a:rPr lang="ru-RU" sz="3600" b="1" dirty="0" smtClean="0">
                <a:effectLst/>
                <a:latin typeface="Segoe Print"/>
                <a:ea typeface="Calibri"/>
                <a:cs typeface="Times New Roman"/>
              </a:rPr>
            </a:br>
            <a:r>
              <a:rPr lang="ru-RU" sz="3600" b="1" dirty="0">
                <a:effectLst/>
                <a:latin typeface="Segoe Print"/>
                <a:ea typeface="Calibri"/>
                <a:cs typeface="Times New Roman"/>
              </a:rPr>
              <a:t/>
            </a:r>
            <a:br>
              <a:rPr lang="ru-RU" sz="3600" b="1" dirty="0">
                <a:effectLst/>
                <a:latin typeface="Segoe Print"/>
                <a:ea typeface="Calibri"/>
                <a:cs typeface="Times New Roman"/>
              </a:rPr>
            </a:br>
            <a:r>
              <a:rPr lang="ru-RU" sz="3600" b="1" dirty="0" smtClean="0">
                <a:effectLst/>
                <a:latin typeface="Segoe Print"/>
                <a:ea typeface="Calibri"/>
                <a:cs typeface="Times New Roman"/>
              </a:rPr>
              <a:t/>
            </a:r>
            <a:br>
              <a:rPr lang="ru-RU" sz="3600" b="1" dirty="0" smtClean="0">
                <a:effectLst/>
                <a:latin typeface="Segoe Print"/>
                <a:ea typeface="Calibri"/>
                <a:cs typeface="Times New Roman"/>
              </a:rPr>
            </a:br>
            <a:r>
              <a:rPr lang="ru-RU" sz="3600" b="1" dirty="0">
                <a:effectLst/>
                <a:latin typeface="Segoe Print"/>
                <a:ea typeface="Calibri"/>
                <a:cs typeface="Times New Roman"/>
              </a:rPr>
              <a:t/>
            </a:r>
            <a:br>
              <a:rPr lang="ru-RU" sz="3600" b="1" dirty="0">
                <a:effectLst/>
                <a:latin typeface="Segoe Print"/>
                <a:ea typeface="Calibri"/>
                <a:cs typeface="Times New Roman"/>
              </a:rPr>
            </a:br>
            <a:r>
              <a:rPr lang="ru-RU" sz="3600" b="1" dirty="0" smtClean="0">
                <a:effectLst/>
                <a:latin typeface="Segoe Print"/>
                <a:ea typeface="Calibri"/>
                <a:cs typeface="Times New Roman"/>
              </a:rPr>
              <a:t/>
            </a:r>
            <a:br>
              <a:rPr lang="ru-RU" sz="3600" b="1" dirty="0" smtClean="0">
                <a:effectLst/>
                <a:latin typeface="Segoe Print"/>
                <a:ea typeface="Calibri"/>
                <a:cs typeface="Times New Roman"/>
              </a:rPr>
            </a:br>
            <a:r>
              <a:rPr lang="ru-RU" sz="3600" b="1" dirty="0">
                <a:effectLst/>
                <a:latin typeface="Segoe Print"/>
                <a:ea typeface="Calibri"/>
                <a:cs typeface="Times New Roman"/>
              </a:rPr>
              <a:t/>
            </a:r>
            <a:br>
              <a:rPr lang="ru-RU" sz="3600" b="1" dirty="0">
                <a:effectLst/>
                <a:latin typeface="Segoe Print"/>
                <a:ea typeface="Calibri"/>
                <a:cs typeface="Times New Roman"/>
              </a:rPr>
            </a:br>
            <a:r>
              <a:rPr lang="ru-RU" sz="3600" b="1" dirty="0" smtClean="0">
                <a:effectLst/>
                <a:latin typeface="Segoe Print"/>
                <a:ea typeface="Calibri"/>
                <a:cs typeface="Times New Roman"/>
              </a:rPr>
              <a:t/>
            </a:r>
            <a:br>
              <a:rPr lang="ru-RU" sz="3600" b="1" dirty="0" smtClean="0">
                <a:effectLst/>
                <a:latin typeface="Segoe Print"/>
                <a:ea typeface="Calibri"/>
                <a:cs typeface="Times New Roman"/>
              </a:rPr>
            </a:br>
            <a:r>
              <a:rPr lang="ru-RU" sz="36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4400" b="1" dirty="0">
                <a:effectLst/>
                <a:latin typeface="Segoe Print"/>
                <a:ea typeface="Calibri"/>
                <a:cs typeface="Times New Roman"/>
              </a:rPr>
              <a:t>Консультация </a:t>
            </a:r>
            <a:br>
              <a:rPr lang="ru-RU" sz="4400" b="1" dirty="0">
                <a:effectLst/>
                <a:latin typeface="Segoe Print"/>
                <a:ea typeface="Calibri"/>
                <a:cs typeface="Times New Roman"/>
              </a:rPr>
            </a:br>
            <a:r>
              <a:rPr lang="ru-RU" sz="4400" b="1" dirty="0">
                <a:effectLst/>
                <a:latin typeface="Segoe Print"/>
                <a:ea typeface="Calibri"/>
                <a:cs typeface="Times New Roman"/>
              </a:rPr>
              <a:t>для </a:t>
            </a:r>
            <a:br>
              <a:rPr lang="ru-RU" sz="4400" b="1" dirty="0">
                <a:effectLst/>
                <a:latin typeface="Segoe Print"/>
                <a:ea typeface="Calibri"/>
                <a:cs typeface="Times New Roman"/>
              </a:rPr>
            </a:br>
            <a:r>
              <a:rPr lang="ru-RU" sz="4400" b="1" dirty="0">
                <a:effectLst/>
                <a:latin typeface="Segoe Print"/>
                <a:ea typeface="Calibri"/>
                <a:cs typeface="Times New Roman"/>
              </a:rPr>
              <a:t>родителей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3501008"/>
            <a:ext cx="7344816" cy="12192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Segoe Print"/>
                <a:ea typeface="Calibri"/>
                <a:cs typeface="Times New Roman"/>
              </a:rPr>
              <a:t>«Одежда детей в разные сезоны»</a:t>
            </a:r>
            <a:r>
              <a:rPr lang="ru-RU" sz="4000" dirty="0"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356" y="4720208"/>
            <a:ext cx="3828620" cy="151193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067934" y="6208776"/>
            <a:ext cx="30081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Оренбург, 2022г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61041" y="155725"/>
            <a:ext cx="25614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МДОАУ №10</a:t>
            </a:r>
          </a:p>
        </p:txBody>
      </p:sp>
    </p:spTree>
    <p:extLst>
      <p:ext uri="{BB962C8B-B14F-4D97-AF65-F5344CB8AC3E}">
        <p14:creationId xmlns:p14="http://schemas.microsoft.com/office/powerpoint/2010/main" val="906383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3"/>
            <a:ext cx="5266928" cy="5256584"/>
          </a:xfrm>
        </p:spPr>
        <p:txBody>
          <a:bodyPr>
            <a:noAutofit/>
          </a:bodyPr>
          <a:lstStyle/>
          <a:p>
            <a:pPr lvl="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жаркую погоду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необходимо носить одежду из хлопчатобумажной ткани, которая обеспечивает быструю отдачу тепла и предохраняет от перегревания. Летом в теплую солнечную погоду дети могут ходить в легких однослойных костюмчиках без рукавов или сарафанчиках, на голове должна быть панамка из светлой ткани или шапочка с козырьком для защиты от солнца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6673"/>
            <a:ext cx="2513275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388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5688632" cy="5616624"/>
          </a:xfrm>
        </p:spPr>
        <p:txBody>
          <a:bodyPr>
            <a:normAutofit fontScale="70000" lnSpcReduction="20000"/>
          </a:bodyPr>
          <a:lstStyle/>
          <a:p>
            <a:pPr lvl="0">
              <a:buFont typeface="Wingdings" panose="05000000000000000000" pitchFamily="2" charset="2"/>
              <a:buChar char="ü"/>
            </a:pPr>
            <a:r>
              <a:rPr lang="ru-RU" sz="3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и осенью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дождливую погоду верхняя одежда должна быть из непромокаемого материала с подстежкой, обладающей хорошими теплозащитными свойствами. Очень удобны куртки или комбинезоны на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синтепоновой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подкладке: они легкие, достаточно теплые и, что немаловажно, легко стираются и быстро сохнут. Количество слоев одежды между бельем и курткой зависит от температуры воздуха.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 улице холодно, вместо одной толстой теплой вещи лучше надеть две легкие и менее теплые. Между слоями одежды создается воздушная прослойка, что способствует сохранению тепла. Более тонкие вещи не стесняют движения и меньше весят, что для ребенка очень важно.</a:t>
            </a:r>
          </a:p>
          <a:p>
            <a:pPr marL="0" indent="0">
              <a:buNone/>
            </a:pPr>
            <a:endParaRPr lang="ru-RU" sz="2000" dirty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24744"/>
            <a:ext cx="2033021" cy="1886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1723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5544616" cy="4320480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Font typeface="Wingdings"/>
              <a:buChar char=""/>
            </a:pPr>
            <a:r>
              <a:rPr lang="ru-RU" sz="11200" b="1" u="sng" dirty="0">
                <a:solidFill>
                  <a:srgbClr val="000000"/>
                </a:solidFill>
                <a:ea typeface="Times New Roman"/>
                <a:cs typeface="Times New Roman"/>
              </a:rPr>
              <a:t>Верхняя зимняя одежда</a:t>
            </a:r>
            <a:r>
              <a:rPr lang="ru-RU" sz="11200" u="sng" dirty="0">
                <a:solidFill>
                  <a:srgbClr val="000000"/>
                </a:solidFill>
                <a:ea typeface="Times New Roman"/>
                <a:cs typeface="Times New Roman"/>
              </a:rPr>
              <a:t> </a:t>
            </a:r>
            <a:r>
              <a:rPr lang="ru-RU" sz="11200" dirty="0">
                <a:solidFill>
                  <a:srgbClr val="000000"/>
                </a:solidFill>
                <a:ea typeface="Times New Roman"/>
                <a:cs typeface="Times New Roman"/>
              </a:rPr>
              <a:t>защищает детей от холода, ветра и влаги, поэтому должна состоять не менее чем из двух слоев: нижнего - теплозащитного и верхнего - ветрозащитного, предохраняющего от проникновения под одежду наружного воздуха. Конструкция зимней одежды должна обеспечивать большую герметичность, исключающую поступление холодного воздуха через застежки, воротник, рукава.</a:t>
            </a:r>
            <a:endParaRPr lang="ru-RU" sz="112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7400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74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7400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7400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74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7400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040" y="908720"/>
            <a:ext cx="2627784" cy="177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4732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3"/>
            <a:ext cx="604867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cs typeface="Times New Roman" panose="02020603050405020304" pitchFamily="18" charset="0"/>
              </a:rPr>
              <a:t>Покрой одежды имеет большое значение для профилактики переохлаждения. Комплект из куртки и полукомбинезона (утепленные брюки с грудкой и спинкой на лямках) наиболее удобен. Куртки при активных движениях ребенка (наклонах, подъемах рук вверх) поднимается, обнажая поясницу, а спинка полукомбинезона ее прикрывает. Цельнокроеный комбинезон не подходит для прогулок детей дошкольного возраста: он сковывает движения, его неудобно одевать и труднее вычистить, высушить после прогулки.</a:t>
            </a:r>
          </a:p>
          <a:p>
            <a:r>
              <a:rPr lang="ru-RU" dirty="0">
                <a:cs typeface="Times New Roman" panose="02020603050405020304" pitchFamily="18" charset="0"/>
              </a:rPr>
              <a:t>Между бельем и верхней одеждой (в зависимости от погоды) могут быть рубашка и свитер или только рубашка, колготки и рейтузы или только колготки.</a:t>
            </a:r>
          </a:p>
          <a:p>
            <a:r>
              <a:rPr lang="ru-RU" dirty="0">
                <a:cs typeface="Times New Roman" panose="02020603050405020304" pitchFamily="18" charset="0"/>
              </a:rPr>
              <a:t>       В прохладную погоду, а также зимой при отсутствии сильных морозов детям рекомендуется носить вязаные шапки, хорошо прикрывающие лоб и уши. В сильные морозы для плотного прилегания под теплую шапку следует надевать тонкую трикотажную шапочку с ушками, которая завязывается под подбородком. Хорошей защитой от ветра служит капюшон куртки, надетый поверх шапки.</a:t>
            </a:r>
          </a:p>
          <a:p>
            <a:endParaRPr lang="ru-RU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33" b="986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62068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937" y="1772816"/>
            <a:ext cx="15525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542" y="2569136"/>
            <a:ext cx="1441940" cy="126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6643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476672"/>
            <a:ext cx="7560840" cy="6048672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Font typeface="Wingdings"/>
              <a:buChar char=""/>
            </a:pPr>
            <a:r>
              <a:rPr lang="ru-RU" sz="2800" b="1" u="sng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Ежедневная одежда для </a:t>
            </a:r>
            <a:r>
              <a:rPr lang="ru-RU" sz="2800" b="1" u="sng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группы</a:t>
            </a:r>
            <a:r>
              <a:rPr lang="ru-RU" sz="2800" b="1" u="sng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    Одежда для группы подбирается в соответствии с сезоном и температурой воздуха в помещении. В тёплый период года и зимой, когда температура в групповой комнате выше 20 градусов Цельсия, дети носят двухслойную одежду. Второй слой для </a:t>
            </a:r>
            <a:r>
              <a:rPr lang="ru-RU" sz="2800" b="1" u="sng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девочек</a:t>
            </a:r>
            <a:r>
              <a:rPr lang="ru-RU" sz="2800" u="sng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платье, сарафан или юбка с различными хлопчатобумажными кофточками. Для </a:t>
            </a:r>
            <a:r>
              <a:rPr lang="ru-RU" sz="2800" b="1" u="sng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мальчиков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 рубашка или футболки с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шортиками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На ногах – носки или гольфы из хлопчатобумажного трикотажа (как для девочек, так и для мальчиков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). </a:t>
            </a:r>
          </a:p>
          <a:p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427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7308304" cy="4311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Если температура воздуха ниже 19 градусов Цельсия, то одежда может быть двухслойной, но из тканей, обладающих более высокими теплозащитными свойствами (фланель, вельвет, шерсть и др.), а также может быть трёхслойной (колготки, брюки, кофточки). Подбирая одежду ребёнку, необходимо учитывать одно важное условие – в ней не должно быть тугих резинок, ремней, тесных воротничков и корсажей. В шкафчике каждого ребёнка обязательно должен быть запасной комплект одежды, а именно: трусики, майка,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носки 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или колготки, футболка или кофточка. Одежду желательно промаркировать.  Для дневного сна детям рекомендуются пижамы из хлопчатобумажного трикотажного полотна.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480714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В любом случае одежда должна быть чистой, красивой, яркой и вызывать у ребенка радость и хорошее настроение.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5893727"/>
            <a:ext cx="77708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https://nsportal.ru/detskiy-sad/materialy-dlya-roditeley/2015/10/19/konsultatsiya-dlya-roditeley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47727" y="6201504"/>
            <a:ext cx="7596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https://nsportal.ru/detskiy-sad/materialy-dlya-roditeley/2018/03/03/konsultatsiya-dlya-roditeley-kak-odet-rebenka-vesnoy</a:t>
            </a:r>
          </a:p>
        </p:txBody>
      </p:sp>
    </p:spTree>
    <p:extLst>
      <p:ext uri="{BB962C8B-B14F-4D97-AF65-F5344CB8AC3E}">
        <p14:creationId xmlns:p14="http://schemas.microsoft.com/office/powerpoint/2010/main" val="1690611877"/>
      </p:ext>
    </p:extLst>
  </p:cSld>
  <p:clrMapOvr>
    <a:masterClrMapping/>
  </p:clrMapOvr>
</p:sld>
</file>

<file path=ppt/theme/theme1.xml><?xml version="1.0" encoding="utf-8"?>
<a:theme xmlns:a="http://schemas.openxmlformats.org/drawingml/2006/main" name="Весенний_03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Весенний_03</Template>
  <TotalTime>35</TotalTime>
  <Words>314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Segoe Print</vt:lpstr>
      <vt:lpstr>Times New Roman</vt:lpstr>
      <vt:lpstr>Wingdings</vt:lpstr>
      <vt:lpstr>Весенний_03</vt:lpstr>
      <vt:lpstr>        Консультация  для  родителей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Консультация  для  родителей</dc:title>
  <dc:creator>Asus</dc:creator>
  <cp:lastModifiedBy>Максим</cp:lastModifiedBy>
  <cp:revision>5</cp:revision>
  <dcterms:created xsi:type="dcterms:W3CDTF">2015-04-13T03:44:21Z</dcterms:created>
  <dcterms:modified xsi:type="dcterms:W3CDTF">2022-04-30T10:39:42Z</dcterms:modified>
</cp:coreProperties>
</file>