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BEE27-A618-49F1-B065-6930B61F7EB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5767C-FF1B-43E5-9B33-AC5161A08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840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5767C-FF1B-43E5-9B33-AC5161A08B2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8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97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92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43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97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6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8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4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555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2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08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90904-1370-401A-8A41-D420E88AC826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AFD57-DDEB-4475-9A4B-953FB1274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10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2"/>
                </a:solidFill>
              </a:rPr>
              <a:t>МБОУ «Средняя общеобразовательная школа №6» муниципального образования </a:t>
            </a:r>
            <a:br>
              <a:rPr lang="ru-RU" sz="2700" b="1" dirty="0" smtClean="0">
                <a:solidFill>
                  <a:schemeClr val="tx2"/>
                </a:solidFill>
              </a:rPr>
            </a:br>
            <a:r>
              <a:rPr lang="ru-RU" sz="2700" b="1" dirty="0" smtClean="0">
                <a:solidFill>
                  <a:schemeClr val="tx2"/>
                </a:solidFill>
              </a:rPr>
              <a:t>Кандалакшский район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540496"/>
            <a:ext cx="7632848" cy="17526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Тема: </a:t>
            </a:r>
            <a:r>
              <a:rPr lang="ru-RU" b="1" dirty="0" smtClean="0">
                <a:solidFill>
                  <a:schemeClr val="tx2"/>
                </a:solidFill>
              </a:rPr>
              <a:t>«Падеж имён существительных»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4293096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Учитель: </a:t>
            </a:r>
            <a:r>
              <a:rPr lang="ru-RU" sz="2400" b="1" dirty="0" err="1" smtClean="0">
                <a:solidFill>
                  <a:schemeClr val="tx2"/>
                </a:solidFill>
              </a:rPr>
              <a:t>Билецкая</a:t>
            </a:r>
            <a:r>
              <a:rPr lang="ru-RU" sz="2400" b="1" dirty="0" smtClean="0">
                <a:solidFill>
                  <a:schemeClr val="tx2"/>
                </a:solidFill>
              </a:rPr>
              <a:t> Е. Ю. </a:t>
            </a:r>
          </a:p>
          <a:p>
            <a:r>
              <a:rPr lang="ru-RU" sz="2400" b="1" dirty="0" smtClean="0">
                <a:solidFill>
                  <a:schemeClr val="tx2"/>
                </a:solidFill>
              </a:rPr>
              <a:t>( 3 а класс)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80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132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Имя существительное </a:t>
            </a:r>
            <a:r>
              <a:rPr lang="ru-RU" sz="3200" b="1" dirty="0" smtClean="0">
                <a:solidFill>
                  <a:schemeClr val="tx2"/>
                </a:solidFill>
              </a:rPr>
              <a:t>– это…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Имя существительное </a:t>
            </a:r>
            <a:r>
              <a:rPr lang="ru-RU" b="1" dirty="0" smtClean="0">
                <a:solidFill>
                  <a:schemeClr val="tx2"/>
                </a:solidFill>
              </a:rPr>
              <a:t>–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это часть речи.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Что обозначает?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(Предмет.)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На какие вопросы отвечает?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(Кто? Что?)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К каким именам существительным можно задать вопрос «Кто?»?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(К одушевлённым.)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Мои примеры: (Кто?) учитель, (Кто?) ученик, (Кто?) медведь, (Кто?) кошка, (Кто?) Ира, (Кто?) бабушка. Приведите свои примеры одушевлённых имён существительных!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К каким именам существительным можно задать вопрос «Что?»?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(К неодушевлённым.)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Мои примеры неодушевлённых имён существительных: (Что?) часы, (Что?) портфель, (Что?) одежда, (Что?) телефон, (Что?) ваза. Приведите свои примеры неодушевлённых имён существительных!</a:t>
            </a:r>
          </a:p>
        </p:txBody>
      </p:sp>
    </p:spTree>
    <p:extLst>
      <p:ext uri="{BB962C8B-B14F-4D97-AF65-F5344CB8AC3E}">
        <p14:creationId xmlns:p14="http://schemas.microsoft.com/office/powerpoint/2010/main" val="410425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Как изменяется слово?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5832648"/>
          </a:xfrm>
        </p:spPr>
        <p:txBody>
          <a:bodyPr>
            <a:normAutofit fontScale="25000" lnSpcReduction="20000"/>
          </a:bodyPr>
          <a:lstStyle/>
          <a:p>
            <a:pPr>
              <a:buFontTx/>
              <a:buChar char="-"/>
            </a:pPr>
            <a:r>
              <a:rPr lang="ru-RU" sz="8000" b="1" dirty="0" smtClean="0">
                <a:solidFill>
                  <a:srgbClr val="FF0000"/>
                </a:solidFill>
              </a:rPr>
              <a:t>Давайте с вами посмотрим, как изменяется слово «сестра» в каждом из этих </a:t>
            </a:r>
            <a:r>
              <a:rPr lang="ru-RU" sz="8000" b="1" dirty="0" smtClean="0">
                <a:solidFill>
                  <a:srgbClr val="FF0000"/>
                </a:solidFill>
              </a:rPr>
              <a:t>предложений! </a:t>
            </a:r>
            <a:r>
              <a:rPr lang="ru-RU" sz="8000" b="1" dirty="0" smtClean="0">
                <a:solidFill>
                  <a:srgbClr val="FF0000"/>
                </a:solidFill>
              </a:rPr>
              <a:t>Прочитайте данные предложения!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Сестр</a:t>
            </a:r>
            <a:r>
              <a:rPr lang="ru-RU" sz="8000" b="1" dirty="0" smtClean="0">
                <a:solidFill>
                  <a:srgbClr val="FF0000"/>
                </a:solidFill>
              </a:rPr>
              <a:t>а </a:t>
            </a:r>
            <a:r>
              <a:rPr lang="ru-RU" sz="8000" b="1" dirty="0" smtClean="0">
                <a:solidFill>
                  <a:schemeClr val="tx2"/>
                </a:solidFill>
              </a:rPr>
              <a:t>пришла в школу.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Около сестр</a:t>
            </a:r>
            <a:r>
              <a:rPr lang="ru-RU" sz="8000" b="1" dirty="0" smtClean="0">
                <a:solidFill>
                  <a:srgbClr val="FF0000"/>
                </a:solidFill>
              </a:rPr>
              <a:t>ы</a:t>
            </a:r>
            <a:r>
              <a:rPr lang="ru-RU" sz="8000" b="1" dirty="0" smtClean="0">
                <a:solidFill>
                  <a:schemeClr val="tx2"/>
                </a:solidFill>
              </a:rPr>
              <a:t> лежит словарь.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Сестр</a:t>
            </a:r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r>
              <a:rPr lang="ru-RU" sz="8000" b="1" dirty="0" smtClean="0">
                <a:solidFill>
                  <a:schemeClr val="tx2"/>
                </a:solidFill>
              </a:rPr>
              <a:t> поставили пятёрку за решение задачи.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Сестр</a:t>
            </a:r>
            <a:r>
              <a:rPr lang="ru-RU" sz="8000" b="1" dirty="0" smtClean="0">
                <a:solidFill>
                  <a:srgbClr val="FF0000"/>
                </a:solidFill>
              </a:rPr>
              <a:t>у</a:t>
            </a:r>
            <a:r>
              <a:rPr lang="ru-RU" sz="8000" b="1" dirty="0" smtClean="0">
                <a:solidFill>
                  <a:schemeClr val="tx2"/>
                </a:solidFill>
              </a:rPr>
              <a:t> несколько раз спрашивали на уроке.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Сестр</a:t>
            </a:r>
            <a:r>
              <a:rPr lang="ru-RU" sz="8000" b="1" dirty="0" smtClean="0">
                <a:solidFill>
                  <a:srgbClr val="FF0000"/>
                </a:solidFill>
              </a:rPr>
              <a:t>ой</a:t>
            </a:r>
            <a:r>
              <a:rPr lang="ru-RU" sz="8000" b="1" dirty="0" smtClean="0">
                <a:solidFill>
                  <a:schemeClr val="tx2"/>
                </a:solidFill>
              </a:rPr>
              <a:t> было выполнено два задания по русскому языку.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О сестр</a:t>
            </a:r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r>
              <a:rPr lang="ru-RU" sz="8000" b="1" dirty="0" smtClean="0">
                <a:solidFill>
                  <a:schemeClr val="tx2"/>
                </a:solidFill>
              </a:rPr>
              <a:t> хорошо отзывался учитель.</a:t>
            </a:r>
          </a:p>
          <a:p>
            <a:pPr>
              <a:buFontTx/>
              <a:buChar char="-"/>
            </a:pPr>
            <a:r>
              <a:rPr lang="ru-RU" sz="8000" b="1" dirty="0" smtClean="0">
                <a:solidFill>
                  <a:srgbClr val="FF0000"/>
                </a:solidFill>
              </a:rPr>
              <a:t>Что изменяется?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(Форма слова «сестра».)</a:t>
            </a:r>
          </a:p>
          <a:p>
            <a:pPr>
              <a:buFontTx/>
              <a:buChar char="-"/>
            </a:pPr>
            <a:r>
              <a:rPr lang="ru-RU" sz="8000" b="1" dirty="0" smtClean="0">
                <a:solidFill>
                  <a:srgbClr val="FF0000"/>
                </a:solidFill>
              </a:rPr>
              <a:t>Какая именно часть слова изменяется?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(Окончание (в зависимости от других слов в предложении).)</a:t>
            </a:r>
          </a:p>
          <a:p>
            <a:pPr>
              <a:buFontTx/>
              <a:buChar char="-"/>
            </a:pPr>
            <a:r>
              <a:rPr lang="ru-RU" sz="8000" b="1" dirty="0" smtClean="0">
                <a:solidFill>
                  <a:srgbClr val="FF0000"/>
                </a:solidFill>
              </a:rPr>
              <a:t>Найдите словосочетания, в которые входит слово «сестра» и обратите внимание на то, что окончание имени существительного зависит от вопроса, на которое оно отвечает в данном предложении.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Около кого? Около сестр</a:t>
            </a:r>
            <a:r>
              <a:rPr lang="ru-RU" sz="8000" b="1" dirty="0" smtClean="0">
                <a:solidFill>
                  <a:srgbClr val="FF0000"/>
                </a:solidFill>
              </a:rPr>
              <a:t>ы</a:t>
            </a:r>
            <a:r>
              <a:rPr lang="ru-RU" sz="8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Поставили кому? Сестр</a:t>
            </a:r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r>
              <a:rPr lang="ru-RU" sz="8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Спрашивали кого? Сестр</a:t>
            </a:r>
            <a:r>
              <a:rPr lang="ru-RU" sz="8000" b="1" dirty="0" smtClean="0">
                <a:solidFill>
                  <a:srgbClr val="FF0000"/>
                </a:solidFill>
              </a:rPr>
              <a:t>у</a:t>
            </a:r>
            <a:r>
              <a:rPr lang="ru-RU" sz="8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Было выполнено кем? Сестр</a:t>
            </a:r>
            <a:r>
              <a:rPr lang="ru-RU" sz="8000" b="1" dirty="0" smtClean="0">
                <a:solidFill>
                  <a:srgbClr val="FF0000"/>
                </a:solidFill>
              </a:rPr>
              <a:t>ой</a:t>
            </a:r>
            <a:r>
              <a:rPr lang="ru-RU" sz="8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Отзывался о ком? О сестр</a:t>
            </a:r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r>
              <a:rPr lang="ru-RU" sz="80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2"/>
                </a:solidFill>
              </a:rPr>
              <a:t>- Изменение имён существительных </a:t>
            </a:r>
            <a:r>
              <a:rPr lang="ru-RU" sz="2800" b="1" dirty="0" smtClean="0">
                <a:solidFill>
                  <a:srgbClr val="FF0000"/>
                </a:solidFill>
              </a:rPr>
              <a:t>по вопросам </a:t>
            </a:r>
            <a:r>
              <a:rPr lang="ru-RU" sz="2800" b="1" dirty="0" smtClean="0">
                <a:solidFill>
                  <a:schemeClr val="tx2"/>
                </a:solidFill>
              </a:rPr>
              <a:t>называется</a:t>
            </a:r>
            <a:r>
              <a:rPr lang="ru-RU" sz="2800" b="1" dirty="0" smtClean="0"/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изменением по падежам</a:t>
            </a:r>
            <a:r>
              <a:rPr lang="ru-RU" sz="2800" b="1" dirty="0" smtClean="0"/>
              <a:t>, </a:t>
            </a:r>
            <a:r>
              <a:rPr lang="ru-RU" sz="2800" b="1" dirty="0" smtClean="0">
                <a:solidFill>
                  <a:schemeClr val="tx2"/>
                </a:solidFill>
              </a:rPr>
              <a:t>или </a:t>
            </a:r>
            <a:r>
              <a:rPr lang="ru-RU" sz="2800" b="1" u="sng" dirty="0" smtClean="0">
                <a:solidFill>
                  <a:srgbClr val="FF0000"/>
                </a:solidFill>
              </a:rPr>
              <a:t>склонением</a:t>
            </a:r>
            <a:r>
              <a:rPr lang="ru-RU" sz="2800" b="1" dirty="0" smtClean="0">
                <a:solidFill>
                  <a:srgbClr val="FF0000"/>
                </a:solidFill>
              </a:rPr>
              <a:t>.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u="sng" dirty="0" smtClean="0">
                <a:solidFill>
                  <a:srgbClr val="FF0000"/>
                </a:solidFill>
              </a:rPr>
              <a:t>Склонение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имён существительных </a:t>
            </a:r>
            <a:r>
              <a:rPr lang="ru-RU" sz="2800" b="1" dirty="0" smtClean="0">
                <a:solidFill>
                  <a:srgbClr val="FF0000"/>
                </a:solidFill>
              </a:rPr>
              <a:t>– </a:t>
            </a:r>
            <a:r>
              <a:rPr lang="ru-RU" sz="2800" b="1" dirty="0" smtClean="0">
                <a:solidFill>
                  <a:schemeClr val="tx2"/>
                </a:solidFill>
              </a:rPr>
              <a:t>это изменение имён существительных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u="sng" dirty="0" smtClean="0">
                <a:solidFill>
                  <a:srgbClr val="FF0000"/>
                </a:solidFill>
              </a:rPr>
              <a:t>по падежам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В русском языке </a:t>
            </a:r>
            <a:r>
              <a:rPr lang="ru-RU" sz="2400" b="1" dirty="0" smtClean="0">
                <a:solidFill>
                  <a:srgbClr val="FF0000"/>
                </a:solidFill>
              </a:rPr>
              <a:t>6 падежей </a:t>
            </a:r>
            <a:r>
              <a:rPr lang="ru-RU" sz="2400" b="1" dirty="0" smtClean="0">
                <a:solidFill>
                  <a:schemeClr val="tx2"/>
                </a:solidFill>
              </a:rPr>
              <a:t>имён существительных.</a:t>
            </a:r>
          </a:p>
          <a:p>
            <a:pPr marL="0" indent="0">
              <a:buNone/>
            </a:pPr>
            <a:endParaRPr lang="ru-RU" sz="24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1. </a:t>
            </a:r>
            <a:r>
              <a:rPr lang="ru-RU" sz="2400" b="1" dirty="0" smtClean="0">
                <a:solidFill>
                  <a:srgbClr val="FF0000"/>
                </a:solidFill>
              </a:rPr>
              <a:t>Именительный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2. </a:t>
            </a:r>
            <a:r>
              <a:rPr lang="ru-RU" sz="2400" b="1" dirty="0" smtClean="0">
                <a:solidFill>
                  <a:srgbClr val="FF0000"/>
                </a:solidFill>
              </a:rPr>
              <a:t>Родительный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3. </a:t>
            </a:r>
            <a:r>
              <a:rPr lang="ru-RU" sz="2400" b="1" dirty="0" smtClean="0">
                <a:solidFill>
                  <a:srgbClr val="FF0000"/>
                </a:solidFill>
              </a:rPr>
              <a:t>Дательный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4. </a:t>
            </a:r>
            <a:r>
              <a:rPr lang="ru-RU" sz="2400" b="1" dirty="0" smtClean="0">
                <a:solidFill>
                  <a:srgbClr val="FF0000"/>
                </a:solidFill>
              </a:rPr>
              <a:t>Винительный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5. </a:t>
            </a:r>
            <a:r>
              <a:rPr lang="ru-RU" sz="2400" b="1" dirty="0" smtClean="0">
                <a:solidFill>
                  <a:srgbClr val="FF0000"/>
                </a:solidFill>
              </a:rPr>
              <a:t>Творительный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6. </a:t>
            </a:r>
            <a:r>
              <a:rPr lang="ru-RU" sz="2400" b="1" dirty="0" smtClean="0">
                <a:solidFill>
                  <a:srgbClr val="FF0000"/>
                </a:solidFill>
              </a:rPr>
              <a:t>Предложный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8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- Для более лёгкого запоминания падежей имён существительных нужно заучить «присказку»!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Иван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Р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Рубит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Дрова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Варвара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Топит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/>
              <a:t>. – </a:t>
            </a:r>
            <a:r>
              <a:rPr lang="ru-RU" sz="2400" b="1" dirty="0" smtClean="0">
                <a:solidFill>
                  <a:schemeClr val="tx2"/>
                </a:solidFill>
              </a:rPr>
              <a:t>Печку</a:t>
            </a:r>
            <a:r>
              <a:rPr lang="ru-RU" sz="2400" b="1" dirty="0" smtClean="0"/>
              <a:t>.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</a:rPr>
              <a:t>Получается предложение «</a:t>
            </a:r>
            <a:r>
              <a:rPr lang="ru-RU" sz="2400" b="1" u="sng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</a:rPr>
              <a:t>ван </a:t>
            </a:r>
            <a:r>
              <a:rPr lang="ru-RU" sz="2400" b="1" u="sng" dirty="0" smtClean="0">
                <a:solidFill>
                  <a:srgbClr val="FF0000"/>
                </a:solidFill>
              </a:rPr>
              <a:t>р</a:t>
            </a:r>
            <a:r>
              <a:rPr lang="ru-RU" sz="2400" b="1" dirty="0" smtClean="0">
                <a:solidFill>
                  <a:srgbClr val="FF0000"/>
                </a:solidFill>
              </a:rPr>
              <a:t>убит </a:t>
            </a:r>
            <a:r>
              <a:rPr lang="ru-RU" sz="2400" b="1" u="sng" dirty="0" smtClean="0">
                <a:solidFill>
                  <a:srgbClr val="FF0000"/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рова, </a:t>
            </a:r>
            <a:r>
              <a:rPr lang="ru-RU" sz="2400" b="1" u="sng" dirty="0" smtClean="0">
                <a:solidFill>
                  <a:srgbClr val="FF0000"/>
                </a:solidFill>
              </a:rPr>
              <a:t>В</a:t>
            </a:r>
            <a:r>
              <a:rPr lang="ru-RU" sz="2400" b="1" dirty="0" smtClean="0">
                <a:solidFill>
                  <a:srgbClr val="FF0000"/>
                </a:solidFill>
              </a:rPr>
              <a:t>арвара </a:t>
            </a:r>
            <a:r>
              <a:rPr lang="ru-RU" sz="2400" b="1" u="sng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опит </a:t>
            </a:r>
            <a:r>
              <a:rPr lang="ru-RU" sz="2400" b="1" u="sng" dirty="0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</a:rPr>
              <a:t>ечку». По первым буквам слов данной присказки вы легко запомните название падежей имён существительных, а именно их последовательность.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229600" cy="90872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- </a:t>
            </a:r>
            <a:r>
              <a:rPr lang="ru-RU" sz="2400" b="1" dirty="0">
                <a:solidFill>
                  <a:srgbClr val="FF0000"/>
                </a:solidFill>
              </a:rPr>
              <a:t>Р</a:t>
            </a:r>
            <a:r>
              <a:rPr lang="ru-RU" sz="2400" b="1" dirty="0" smtClean="0">
                <a:solidFill>
                  <a:srgbClr val="FF0000"/>
                </a:solidFill>
              </a:rPr>
              <a:t>ассмотрите таблицу! В таблице отражено, на какие вопросы отвечает каждый из падежей. На какие? 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 таблице размещаются слова-помощники, которые помогут вам запомнить вопросы каждого из падежей. Назовите эти слова вместе с вопросами, относящимися к конкретному падежу имени существительного!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… 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372683"/>
              </p:ext>
            </p:extLst>
          </p:nvPr>
        </p:nvGraphicFramePr>
        <p:xfrm>
          <a:off x="251520" y="3429000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Падежи</a:t>
                      </a:r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Слова-помощники</a:t>
                      </a:r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Вопросы </a:t>
                      </a:r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Именительный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есть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Кто? Что?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Родительный 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нет 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Кого? Чего?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Дательный 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дать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Кому?</a:t>
                      </a:r>
                      <a:r>
                        <a:rPr lang="ru-RU" sz="2400" b="1" baseline="0" dirty="0" smtClean="0">
                          <a:solidFill>
                            <a:schemeClr val="tx2"/>
                          </a:solidFill>
                        </a:rPr>
                        <a:t> Чему?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Винительный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видеть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Кого? Что?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Творительный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гордиться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Кем? Чем?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Предложный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думать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2"/>
                          </a:solidFill>
                        </a:rPr>
                        <a:t>О ком?</a:t>
                      </a:r>
                      <a:r>
                        <a:rPr lang="ru-RU" sz="2400" b="1" baseline="0" dirty="0" smtClean="0">
                          <a:solidFill>
                            <a:schemeClr val="tx2"/>
                          </a:solidFill>
                        </a:rPr>
                        <a:t> О чём? </a:t>
                      </a:r>
                      <a:endParaRPr lang="ru-RU" sz="24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921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- Просклоняем имена существительные по падежам!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714365"/>
              </p:ext>
            </p:extLst>
          </p:nvPr>
        </p:nvGraphicFramePr>
        <p:xfrm>
          <a:off x="457200" y="4077072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Название</a:t>
                      </a:r>
                      <a:r>
                        <a:rPr lang="ru-RU" b="1" baseline="0" dirty="0" smtClean="0"/>
                        <a:t> падежа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Слово-помощник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Вопрос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Слово 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Именительный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есть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Что?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пирог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Родительный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нет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Чего?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пирог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Дательный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дать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Чему?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пирог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Винительный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видеть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Что?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пирог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Творительный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гордиться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Чем?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пирог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ом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Предложный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думать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О чём?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(о) пирог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128445"/>
              </p:ext>
            </p:extLst>
          </p:nvPr>
        </p:nvGraphicFramePr>
        <p:xfrm>
          <a:off x="467544" y="990020"/>
          <a:ext cx="806489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16224"/>
                <a:gridCol w="20162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Название падежа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Слово-помощник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Вопрос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Слово 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Именительный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есть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Кто?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Родительный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нет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Кого?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Дательный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дать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Кому?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Винительный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видеть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Кого?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Творительный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гордиться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Кем?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ой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Предложный 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думать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О ком?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(о) лис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344308" y="4508710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68886" y="5699622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62068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Одушевлённое имя существительное.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660" y="3717032"/>
            <a:ext cx="490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Неодушевлённое имя существительное.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594</Words>
  <Application>Microsoft Office PowerPoint</Application>
  <PresentationFormat>Экран (4:3)</PresentationFormat>
  <Paragraphs>133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МБОУ «Средняя общеобразовательная школа №6» муниципального образования  Кандалакшский район </vt:lpstr>
      <vt:lpstr>Имя существительное – это…</vt:lpstr>
      <vt:lpstr>Как изменяется слово?</vt:lpstr>
      <vt:lpstr>- Изменение имён существительных по вопросам называется изменением по падежам, или склонением.  Склонение имён существительных – это изменение имён существительных по падежам.</vt:lpstr>
      <vt:lpstr>- Для более лёгкого запоминания падежей имён существительных нужно заучить «присказку»!</vt:lpstr>
      <vt:lpstr>- Рассмотрите таблицу! В таблице отражено, на какие вопросы отвечает каждый из падежей. На какие?   … В таблице размещаются слова-помощники, которые помогут вам запомнить вопросы каждого из падежей. Назовите эти слова вместе с вопросами, относящимися к конкретному падежу имени существительного! …  </vt:lpstr>
      <vt:lpstr>- Просклоняем имена существительные по падежам!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mbukzcdk@outlook.com</dc:creator>
  <cp:lastModifiedBy>mbukzcdk@outlook.com</cp:lastModifiedBy>
  <cp:revision>22</cp:revision>
  <dcterms:created xsi:type="dcterms:W3CDTF">2022-01-26T19:05:38Z</dcterms:created>
  <dcterms:modified xsi:type="dcterms:W3CDTF">2022-04-30T11:58:57Z</dcterms:modified>
</cp:coreProperties>
</file>