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58" r:id="rId5"/>
    <p:sldId id="268" r:id="rId6"/>
    <p:sldId id="257" r:id="rId7"/>
    <p:sldId id="269" r:id="rId8"/>
    <p:sldId id="270" r:id="rId9"/>
    <p:sldId id="260" r:id="rId10"/>
    <p:sldId id="261" r:id="rId11"/>
    <p:sldId id="262" r:id="rId12"/>
    <p:sldId id="263" r:id="rId13"/>
    <p:sldId id="264" r:id="rId14"/>
    <p:sldId id="265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4CAD4B0-0725-4384-B365-F210EB003DE7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E259BD5-EC71-4C4A-86A0-38C51F79F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3%D1%83%D0%B0%D1%80%D0%B0%D0%BD%D0%B8%D0%B9%D1%81%D0%BA%D0%B8%D0%B5_%D1%8F%D0%B7%D1%8B%D0%BA%D0%B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hyperlink" Target="http://ru.wikipedia.org/wiki/%D0%9C%D0%B0%D0%B3%D0%B5%D0%BB%D0%BB%D0%B0%D0%BD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hyperlink" Target="http://ru.wikipedia.org/wiki/%D0%AE%D0%B6%D0%BD%D0%B0%D1%8F_%D0%90%D0%BC%D0%B5%D1%80%D0%B8%D0%BA%D0%B0" TargetMode="External"/><Relationship Id="rId7" Type="http://schemas.openxmlformats.org/officeDocument/2006/relationships/hyperlink" Target="http://ru.wikipedia.org/wiki/%D0%92%D1%83%D0%BB%D0%BA%D0%B0%D0%BD_(%D0%B3%D0%B5%D0%BE%D0%BB%D0%BE%D0%B3%D0%B8%D1%8F)" TargetMode="External"/><Relationship Id="rId2" Type="http://schemas.openxmlformats.org/officeDocument/2006/relationships/hyperlink" Target="http://ru.wikipedia.org/wiki/%D0%90%D1%80%D1%85%D0%B8%D0%BF%D0%B5%D0%BB%D0%B0%D0%B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E%D0%B3%D0%BD%D0%B5%D0%B7%D0%B5%D0%BC%D0%B5%D0%BB%D1%8C%D1%86%D1%8B" TargetMode="External"/><Relationship Id="rId5" Type="http://schemas.openxmlformats.org/officeDocument/2006/relationships/hyperlink" Target="http://ru.wikipedia.org/wiki/%D0%9C%D0%B0%D0%B3%D0%B5%D0%BB%D0%BB%D0%B0%D0%BD,_%D0%A4%D0%B5%D1%80%D0%BD%D0%B0%D0%BD" TargetMode="External"/><Relationship Id="rId4" Type="http://schemas.openxmlformats.org/officeDocument/2006/relationships/hyperlink" Target="http://ru.wikipedia.org/wiki/%D0%9E%D1%81%D1%82%D1%80%D0%BE%D0%B2" TargetMode="External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1%D0%BE%D0%BB%D0%B8%D0%B2%D0%B8%D1%8F" TargetMode="External"/><Relationship Id="rId13" Type="http://schemas.openxmlformats.org/officeDocument/2006/relationships/hyperlink" Target="http://ru.wikipedia.org/wiki/%D0%9A%D0%BC%C2%B2" TargetMode="External"/><Relationship Id="rId18" Type="http://schemas.openxmlformats.org/officeDocument/2006/relationships/hyperlink" Target="http://ru.wikipedia.org/wiki/%D0%9F%D1%80%D0%B8%D1%82%D0%BE%D0%BA" TargetMode="External"/><Relationship Id="rId26" Type="http://schemas.openxmlformats.org/officeDocument/2006/relationships/hyperlink" Target="http://ru.wikipedia.org/wiki/%D0%A0%D0%B5%D0%B4%D0%BA%D0%BE%D0%BB%D0%B5%D1%81%D1%8C%D0%B5" TargetMode="External"/><Relationship Id="rId3" Type="http://schemas.openxmlformats.org/officeDocument/2006/relationships/hyperlink" Target="http://ru.wikipedia.org/wiki/%D0%9D%D0%B8%D0%B7%D0%BC%D0%B5%D0%BD%D0%BD%D0%BE%D1%81%D1%82%D1%8C" TargetMode="External"/><Relationship Id="rId21" Type="http://schemas.openxmlformats.org/officeDocument/2006/relationships/hyperlink" Target="http://ru.wikipedia.org/wiki/%D0%9A%D0%B8%D0%BB%D0%BE%D0%BC%D0%B5%D1%82%D1%80" TargetMode="External"/><Relationship Id="rId7" Type="http://schemas.openxmlformats.org/officeDocument/2006/relationships/hyperlink" Target="http://ru.wikipedia.org/wiki/%D0%AE%D0%B3%D0%BE-%D0%B2%D0%BE%D1%81%D1%82%D0%BE%D0%BA" TargetMode="External"/><Relationship Id="rId12" Type="http://schemas.openxmlformats.org/officeDocument/2006/relationships/hyperlink" Target="http://ru.wikipedia.org/wiki/%D0%90%D1%80%D0%B3%D0%B5%D0%BD%D1%82%D0%B8%D0%BD%D0%B0" TargetMode="External"/><Relationship Id="rId17" Type="http://schemas.openxmlformats.org/officeDocument/2006/relationships/hyperlink" Target="http://ru.wikipedia.org/wiki/%D0%A3%D1%80%D1%83%D0%B3%D0%B2%D0%B0%D0%B9_(%D1%80%D0%B5%D0%BA%D0%B0)" TargetMode="External"/><Relationship Id="rId25" Type="http://schemas.openxmlformats.org/officeDocument/2006/relationships/hyperlink" Target="http://ru.wikipedia.org/wiki/%D0%9F%D0%B0%D0%BD%D1%82%D0%B0%D0%BD%D0%B0%D0%BB" TargetMode="External"/><Relationship Id="rId2" Type="http://schemas.openxmlformats.org/officeDocument/2006/relationships/hyperlink" Target="http://ru.wikipedia.org/wiki/%D0%98%D1%81%D0%BF%D0%B0%D0%BD%D1%81%D0%BA%D0%B8%D0%B9_%D1%8F%D0%B7%D1%8B%D0%BA" TargetMode="External"/><Relationship Id="rId16" Type="http://schemas.openxmlformats.org/officeDocument/2006/relationships/hyperlink" Target="http://ru.wikipedia.org/wiki/%D0%9F%D0%B0%D1%80%D0%B0%D0%BD%D0%B0_(%D1%80%D0%B5%D0%BA%D0%B0)" TargetMode="External"/><Relationship Id="rId20" Type="http://schemas.openxmlformats.org/officeDocument/2006/relationships/hyperlink" Target="http://ru.wikipedia.org/wiki/%D0%9B%D0%B0-%D0%9F%D0%BB%D0%B0%D1%82%D0%B0_(%D1%8D%D1%81%D1%82%D1%83%D0%B0%D1%80%D0%B8%D0%B9)" TargetMode="External"/><Relationship Id="rId29" Type="http://schemas.openxmlformats.org/officeDocument/2006/relationships/hyperlink" Target="http://ru.wikipedia.org/wiki/%D0%A1%D1%82%D0%B5%D0%BF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3%D1%80%D1%83%D0%B3%D0%B2%D0%B0%D0%B9" TargetMode="External"/><Relationship Id="rId11" Type="http://schemas.openxmlformats.org/officeDocument/2006/relationships/hyperlink" Target="http://ru.wikipedia.org/wiki/%D0%A1%D0%B5%D0%B2%D0%B5%D1%80" TargetMode="External"/><Relationship Id="rId24" Type="http://schemas.openxmlformats.org/officeDocument/2006/relationships/hyperlink" Target="http://ru.wikipedia.org/wiki/%D0%91%D0%BE%D0%BB%D0%BE%D1%82%D0%BE" TargetMode="External"/><Relationship Id="rId5" Type="http://schemas.openxmlformats.org/officeDocument/2006/relationships/hyperlink" Target="http://ru.wikipedia.org/wiki/%D0%9F%D0%B0%D1%80%D0%B0%D0%B3%D0%B2%D0%B0%D0%B9" TargetMode="External"/><Relationship Id="rId15" Type="http://schemas.openxmlformats.org/officeDocument/2006/relationships/hyperlink" Target="http://ru.wikipedia.org/wiki/%D0%91%D0%B0%D1%81%D1%81%D0%B5%D0%B9%D0%BD_%D0%B2%D0%BE%D0%B4%D0%BE%D1%91%D0%BC%D0%B0" TargetMode="External"/><Relationship Id="rId23" Type="http://schemas.openxmlformats.org/officeDocument/2006/relationships/hyperlink" Target="http://ru.wikipedia.org/wiki/%D0%97%D0%B0%D0%BF%D0%B0%D0%B4" TargetMode="External"/><Relationship Id="rId28" Type="http://schemas.openxmlformats.org/officeDocument/2006/relationships/hyperlink" Target="http://ru.wikipedia.org/wiki/%D0%9F%D1%80%D0%B5%D1%80%D0%B8%D1%8F" TargetMode="External"/><Relationship Id="rId10" Type="http://schemas.openxmlformats.org/officeDocument/2006/relationships/hyperlink" Target="http://ru.wikipedia.org/wiki/%D0%91%D1%80%D0%B0%D0%B7%D0%B8%D0%BB%D0%B8%D1%8F" TargetMode="External"/><Relationship Id="rId19" Type="http://schemas.openxmlformats.org/officeDocument/2006/relationships/hyperlink" Target="http://ru.wikipedia.org/wiki/%D0%AD%D1%81%D1%82%D1%83%D0%B0%D1%80%D0%B8%D0%B9" TargetMode="External"/><Relationship Id="rId31" Type="http://schemas.openxmlformats.org/officeDocument/2006/relationships/image" Target="../media/image3.jpeg"/><Relationship Id="rId4" Type="http://schemas.openxmlformats.org/officeDocument/2006/relationships/hyperlink" Target="http://ru.wikipedia.org/wiki/%D0%AE%D0%B6%D0%BD%D0%B0%D1%8F_%D0%90%D0%BC%D0%B5%D1%80%D0%B8%D0%BA%D0%B0" TargetMode="External"/><Relationship Id="rId9" Type="http://schemas.openxmlformats.org/officeDocument/2006/relationships/hyperlink" Target="http://ru.wikipedia.org/wiki/%D0%AE%D0%B3" TargetMode="External"/><Relationship Id="rId14" Type="http://schemas.openxmlformats.org/officeDocument/2006/relationships/hyperlink" Target="http://ru.wikipedia.org/wiki/%D0%90%D0%BC%D0%B0%D0%B7%D0%BE%D0%BD%D1%81%D0%BA%D0%B0%D1%8F_%D0%BD%D0%B8%D0%B7%D0%BC%D0%B5%D0%BD%D0%BD%D0%BE%D1%81%D1%82%D1%8C" TargetMode="External"/><Relationship Id="rId22" Type="http://schemas.openxmlformats.org/officeDocument/2006/relationships/hyperlink" Target="http://ru.wikipedia.org/wiki/%D0%92%D0%BE%D1%81%D1%82%D0%BE%D0%BA" TargetMode="External"/><Relationship Id="rId27" Type="http://schemas.openxmlformats.org/officeDocument/2006/relationships/hyperlink" Target="http://ru.wikipedia.org/wiki/%D0%A1%D0%B2%D0%B5%D1%82%D0%BB%D0%BE%D1%85%D0%B2%D0%BE%D0%B9%D0%BD%D1%8B%D0%B9_%D0%BB%D0%B5%D1%81" TargetMode="External"/><Relationship Id="rId30" Type="http://schemas.openxmlformats.org/officeDocument/2006/relationships/hyperlink" Target="http://ru.wikipedia.org/wiki/%D0%A1%D0%B5%D0%BB%D1%8C%D1%81%D0%BA%D0%BE%D0%B5_%D1%85%D0%BE%D0%B7%D1%8F%D0%B9%D1%81%D1%82%D0%B2%D0%B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1%80%D0%B0%D0%BD-%D0%A7%D0%B0%D0%BA%D0%BE" TargetMode="External"/><Relationship Id="rId13" Type="http://schemas.openxmlformats.org/officeDocument/2006/relationships/hyperlink" Target="http://ru.wikipedia.org/wiki/%D0%91%D1%80%D0%B0%D0%B7%D0%B8%D0%BB%D0%B8%D1%8F" TargetMode="External"/><Relationship Id="rId3" Type="http://schemas.openxmlformats.org/officeDocument/2006/relationships/hyperlink" Target="http://ru.wikipedia.org/wiki/%D0%AE%D0%B6%D0%BD%D0%B0%D1%8F_%D0%90%D0%BC%D0%B5%D1%80%D0%B8%D0%BA%D0%B0" TargetMode="External"/><Relationship Id="rId7" Type="http://schemas.openxmlformats.org/officeDocument/2006/relationships/hyperlink" Target="http://ru.wikipedia.org/wiki/%D0%A1%D0%B0%D0%B2%D0%B0%D0%BD%D0%BD%D0%B0" TargetMode="External"/><Relationship Id="rId12" Type="http://schemas.openxmlformats.org/officeDocument/2006/relationships/hyperlink" Target="http://ru.wikipedia.org/wiki/%D0%A3%D1%80%D1%83%D0%B3%D0%B2%D0%B0%D0%B9" TargetMode="External"/><Relationship Id="rId2" Type="http://schemas.openxmlformats.org/officeDocument/2006/relationships/hyperlink" Target="http://ru.wikipedia.org/wiki/%D0%A1%D1%82%D0%B5%D0%BF%D1%8C" TargetMode="Externa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1%82%D0%BB%D0%B0%D0%BD%D1%82%D0%B8%D1%87%D0%B5%D1%81%D0%BA%D0%B8%D0%B9_%D0%BE%D0%BA%D0%B5%D0%B0%D0%BD" TargetMode="External"/><Relationship Id="rId11" Type="http://schemas.openxmlformats.org/officeDocument/2006/relationships/hyperlink" Target="http://ru.wikipedia.org/wiki/%D0%90%D1%80%D0%B3%D0%B5%D0%BD%D1%82%D0%B8%D0%BD%D0%B0" TargetMode="External"/><Relationship Id="rId5" Type="http://schemas.openxmlformats.org/officeDocument/2006/relationships/hyperlink" Target="http://ru.wikipedia.org/wiki/%D0%90%D0%BD%D0%B4%D1%8B" TargetMode="External"/><Relationship Id="rId15" Type="http://schemas.openxmlformats.org/officeDocument/2006/relationships/image" Target="../media/image4.jpeg"/><Relationship Id="rId10" Type="http://schemas.openxmlformats.org/officeDocument/2006/relationships/hyperlink" Target="http://ru.wikipedia.org/wiki/%D0%97%D0%B8%D0%BC%D0%B0" TargetMode="External"/><Relationship Id="rId4" Type="http://schemas.openxmlformats.org/officeDocument/2006/relationships/hyperlink" Target="http://ru.wikipedia.org/wiki/%D0%A0%D0%B8%D0%BE_%D0%9F%D0%BB%D0%B0%D1%82%D0%B0" TargetMode="External"/><Relationship Id="rId9" Type="http://schemas.openxmlformats.org/officeDocument/2006/relationships/hyperlink" Target="http://ru.wikipedia.org/wiki/%D0%9B%D0%B5%D1%82%D0%BE" TargetMode="External"/><Relationship Id="rId14" Type="http://schemas.openxmlformats.org/officeDocument/2006/relationships/hyperlink" Target="http://ru.wikipedia.org/wiki/%D0%A1%D0%BA%D0%BE%D1%82%D0%BE%D0%B2%D0%BE%D0%B4%D1%81%D1%82%D0%B2%D0%B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1%83%D1%82%D1%80%D0%B8%D1%8F" TargetMode="External"/><Relationship Id="rId13" Type="http://schemas.openxmlformats.org/officeDocument/2006/relationships/image" Target="../media/image8.jpeg"/><Relationship Id="rId3" Type="http://schemas.openxmlformats.org/officeDocument/2006/relationships/hyperlink" Target="http://ru.wikipedia.org/wiki/%D0%91%D0%BE%D1%80%D0%BE%D0%B4%D0%B0%D1%87" TargetMode="External"/><Relationship Id="rId7" Type="http://schemas.openxmlformats.org/officeDocument/2006/relationships/hyperlink" Target="http://ru.wikipedia.org/wiki/%D0%9D%D0%B0%D0%BD%D0%B4%D1%83" TargetMode="External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ru.wikipedia.org/wiki/%D0%9A%D0%BE%D0%B2%D1%8B%D0%BB%D1%8C" TargetMode="Externa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0%D0%BC%D0%BF%D0%B0%D1%81%D1%81%D0%BA%D0%B0%D1%8F_%D0%BA%D0%BE%D1%88%D0%BA%D0%B0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ru.wikipedia.org/wiki/%D0%9F%D0%B0%D0%BC%D0%BF%D0%B0%D1%81%D0%BD%D1%8B%D0%B9_%D0%BE%D0%BB%D0%B5%D0%BD%D1%8C" TargetMode="External"/><Relationship Id="rId15" Type="http://schemas.openxmlformats.org/officeDocument/2006/relationships/image" Target="../media/image10.png"/><Relationship Id="rId10" Type="http://schemas.openxmlformats.org/officeDocument/2006/relationships/hyperlink" Target="http://ru.wikipedia.org/wiki/%D0%91%D1%80%D0%BE%D0%BD%D0%B5%D0%BD%D0%BE%D1%81%D1%86%D1%8B" TargetMode="External"/><Relationship Id="rId4" Type="http://schemas.openxmlformats.org/officeDocument/2006/relationships/hyperlink" Target="http://ru.wikipedia.org/wiki/%D0%9E%D0%B2%D1%81%D1%8F%D0%BD%D0%B8%D1%86%D0%B0" TargetMode="External"/><Relationship Id="rId9" Type="http://schemas.openxmlformats.org/officeDocument/2006/relationships/hyperlink" Target="http://ru.wikipedia.org/w/index.php?title=%D0%92%D0%B8%D1%81%D0%BA%D0%B0%D1%88%D0%B0&amp;action=edit&amp;redlink=1" TargetMode="External"/><Relationship Id="rId1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Лаплатские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страны Южной Америки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357166"/>
            <a:ext cx="7772400" cy="3986234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player.myshared.ru/6/584319/slides/slide_1.jpg"/>
          <p:cNvPicPr>
            <a:picLocks noChangeAspect="1" noChangeArrowheads="1"/>
          </p:cNvPicPr>
          <p:nvPr/>
        </p:nvPicPr>
        <p:blipFill>
          <a:blip r:embed="rId2"/>
          <a:srcRect l="4688" t="18750" r="50312" b="13749"/>
          <a:stretch>
            <a:fillRect/>
          </a:stretch>
        </p:blipFill>
        <p:spPr bwMode="auto">
          <a:xfrm>
            <a:off x="3071802" y="357166"/>
            <a:ext cx="342902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5214942" cy="528638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мая 1811 года Парагвай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Объявил о независимости от  Испании.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Президентская республика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Официальный язык испанский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гуарани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 - 406,8 тыс.кв.км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Столица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Асуньсьон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Население  6,02 млн.чел.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Валюта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гуарани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player.myshared.ru/6/584319/slides/slide_10.jpg"/>
          <p:cNvPicPr>
            <a:picLocks noChangeAspect="1" noChangeArrowheads="1"/>
          </p:cNvPicPr>
          <p:nvPr/>
        </p:nvPicPr>
        <p:blipFill>
          <a:blip r:embed="rId2"/>
          <a:srcRect l="50626" t="27500" r="4374" b="13749"/>
          <a:stretch>
            <a:fillRect/>
          </a:stretch>
        </p:blipFill>
        <p:spPr bwMode="auto">
          <a:xfrm>
            <a:off x="5214942" y="1857364"/>
            <a:ext cx="342902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Река Парана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123\Desktop\пара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123\Desktop\imagesCAUUGG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76812" y="3843338"/>
            <a:ext cx="4167188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2" y="1142984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Название реки на языке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индейцев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file" tooltip="Гуаранийские языки"/>
              </a:rPr>
              <a:t>гуарани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означает  «большая река».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существуют версии происхождения от слова </a:t>
            </a:r>
            <a:r>
              <a:rPr lang="ru-RU" sz="2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Паранапано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 означает «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река несчастья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или от индейского слова, означающего «мать моря».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Река Уругвай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23\Desktop\imagesCA1BAM3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123\Desktop\imagesCAUCQOC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357694"/>
            <a:ext cx="29384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43042" y="2214554"/>
            <a:ext cx="52149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Название реки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Уругвай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происходит из языка индейцев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гварани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переводится как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«река разноцветных птиц».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Патагония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23\Desktop\пат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77025" y="21429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123\Desktop\р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5642" y="4214818"/>
            <a:ext cx="380835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1214422"/>
            <a:ext cx="435771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Название 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Патагония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слова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patagón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используемое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file" tooltip="Магеллан"/>
              </a:rPr>
              <a:t>Магелланом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чтобы описать людей, рожденных здесь, о которых его экспедиция думала, что те были гигантами. Это 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единственный район на земном шаре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восточное побережье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материка 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вне тропической зоны, </a:t>
            </a: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занято 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пустыней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  <p:pic>
        <p:nvPicPr>
          <p:cNvPr id="7" name="Picture 4" descr="C:\Users\123\Desktop\imagesCAIUJXY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5285" y="2071678"/>
            <a:ext cx="3008715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Огненная земля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3560"/>
            <a:ext cx="8686800" cy="4572000"/>
          </a:xfrm>
        </p:spPr>
        <p:txBody>
          <a:bodyPr>
            <a:normAutofit fontScale="77500" lnSpcReduction="20000"/>
          </a:bodyPr>
          <a:lstStyle/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 tooltip="Архипелаг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 tooltip="Архипелаг"/>
              </a:rPr>
              <a:t>			 	архипелаг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крайнем юге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file" tooltip="Южная Америка"/>
              </a:rPr>
              <a:t>Южной   Америки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состав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		которого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входит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около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	тысяч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file" tooltip="Остров"/>
              </a:rPr>
              <a:t>островов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Первооткрыватель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file" tooltip="Магеллан, Фернан"/>
              </a:rPr>
              <a:t>Магеллан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считал,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архипелаг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северная часть Неведомой Южной земли. Свое название получил после его плавания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file" tooltip="Огнеземельцы"/>
              </a:rPr>
              <a:t>Местные жители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ночам жгли костры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Магеллан решил,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огни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file" tooltip="Вулкан (геология)"/>
              </a:rPr>
              <a:t>вулканического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происхождения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назвал</a:t>
            </a: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территорию</a:t>
            </a:r>
          </a:p>
          <a:p>
            <a:pPr lvl="2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Огненной Землёй.</a:t>
            </a:r>
          </a:p>
          <a:p>
            <a:endParaRPr lang="ru-RU" dirty="0"/>
          </a:p>
        </p:txBody>
      </p:sp>
      <p:pic>
        <p:nvPicPr>
          <p:cNvPr id="7" name="Picture 2" descr="C:\Users\123\Desktop\imagesCAXRZBC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1100783"/>
            <a:ext cx="3337492" cy="2256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123\Desktop\imagesCAU3Q0E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29190" y="3929066"/>
            <a:ext cx="3633204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429684" cy="6212708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Лаплатская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низменность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 action="ppaction://hlinkfile" tooltip="Испанский язык"/>
              </a:rPr>
              <a:t>исп.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i="1" dirty="0" smtClean="0">
                <a:latin typeface="Times New Roman" pitchFamily="18" charset="0"/>
                <a:cs typeface="Times New Roman" pitchFamily="18" charset="0"/>
              </a:rPr>
              <a:t>Cuenca del Plata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 action="ppaction://hlinkfile" tooltip="Низменность"/>
              </a:rPr>
              <a:t>низменность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 action="ppaction://hlinkfile" tooltip="Южная Америка"/>
              </a:rPr>
              <a:t>Южной Америке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На её территории расположены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5" action="ppaction://hlinkfile" tooltip="Парагвай"/>
              </a:rPr>
              <a:t>Парагвай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6" action="ppaction://hlinkfile" tooltip="Уругвай"/>
              </a:rPr>
              <a:t>Уругвай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7" action="ppaction://hlinkfile" tooltip="Юго-восток"/>
              </a:rPr>
              <a:t>юго-восток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8" action="ppaction://hlinkfile" tooltip="Боливия"/>
              </a:rPr>
              <a:t>Боливии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9" action="ppaction://hlinkfile" tooltip="Юг"/>
              </a:rPr>
              <a:t>юг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0" action="ppaction://hlinkfile" tooltip="Бразилия"/>
              </a:rPr>
              <a:t>Бразилии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1" action="ppaction://hlinkfile" tooltip="Север"/>
              </a:rPr>
              <a:t>север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2" action="ppaction://hlinkfile" tooltip="Аргентина"/>
              </a:rPr>
              <a:t>Аргентины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Площадь оценивается более чем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3" action="ppaction://hlinkfile" tooltip="Км²"/>
              </a:rPr>
              <a:t>км²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вторая в Южной Америке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после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4" action="ppaction://hlinkfile" tooltip="Амазонская низменность"/>
              </a:rPr>
              <a:t>Амазонской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Низменность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является частью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5" action="ppaction://hlinkfile" tooltip="Бассейн водоёма"/>
              </a:rPr>
              <a:t>бассейна рек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6" action="ppaction://hlinkfile" tooltip="Парана (река)"/>
              </a:rPr>
              <a:t>Парана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7" action="ppaction://hlinkfile" tooltip="Уругвай (река)"/>
              </a:rPr>
              <a:t>Уругвай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более мелких рек и их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8" action="ppaction://hlinkfile" tooltip="Приток"/>
              </a:rPr>
              <a:t>притоков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впадающих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9" action="ppaction://hlinkfile" tooltip="Эстуарий"/>
              </a:rPr>
              <a:t>эстуарий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0" action="ppaction://hlinkfile" tooltip="Ла-Плата (эстуарий)"/>
              </a:rPr>
              <a:t>Ла-Плата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Простирается с севера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юг примерно на 2400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1" action="ppaction://hlinkfile" tooltip="Километр"/>
              </a:rPr>
              <a:t>км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с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2" action="ppaction://hlinkfile" tooltip="Восток"/>
              </a:rPr>
              <a:t>востока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3" action="ppaction://hlinkfile" tooltip="Запад"/>
              </a:rPr>
              <a:t>запад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900 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Северные и восточные области более возвышенные и сухие. Низменность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4" action="ppaction://hlinkfile" tooltip="Болото"/>
              </a:rPr>
              <a:t>болотиста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образована наносами рек. На севере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  <a:hlinkClick r:id="rId25" action="ppaction://hlinkfile" tooltip="Пантанал"/>
              </a:rPr>
              <a:t>Пантанал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6" action="ppaction://hlinkfile" tooltip="Редколесье"/>
              </a:rPr>
              <a:t>редколесья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4" action="ppaction://hlinkfile" tooltip="Болото"/>
              </a:rPr>
              <a:t>болота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(самая большая заболоченная территория в мире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 юге —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7" action="ppaction://hlinkfile" tooltip="Светлохвойный лес"/>
              </a:rPr>
              <a:t>светлые леса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8" action="ppaction://hlinkfile" tooltip="Прерия"/>
              </a:rPr>
              <a:t>прерии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9" action="ppaction://hlinkfile" tooltip="Степь"/>
              </a:rPr>
              <a:t>степи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регионе развито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0" action="ppaction://hlinkfile" tooltip="Сельское хозяйство"/>
              </a:rPr>
              <a:t>сельское хозяйство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Picture 4" descr="C:\Users\123\Desktop\glacier-argentina-south-america.jpg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5000628" y="1428736"/>
            <a:ext cx="39624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Лаплатских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стран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57298"/>
            <a:ext cx="4800608" cy="499826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Пампа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Пампа́сы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 tooltip="Степь"/>
              </a:rPr>
              <a:t>степь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юго-востоке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file" tooltip="Южная Америка"/>
              </a:rPr>
              <a:t>Южной Америки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преимущественно в субтропическом поясе, в районе устья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4" action="ppaction://hlinkfile" tooltip="Рио Плата"/>
              </a:rPr>
              <a:t>Рио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file" tooltip="Рио Плата"/>
              </a:rPr>
              <a:t> Плата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 западе пампасы ограничены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file" tooltip="Анды"/>
              </a:rPr>
              <a:t>Андами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на востоке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file" tooltip="Атлантический океан"/>
              </a:rPr>
              <a:t>Атлантическим океаном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К северу простирается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file" tooltip="Саванна"/>
              </a:rPr>
              <a:t>саванна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8" action="ppaction://hlinkfile" tooltip="Гран-Чако"/>
              </a:rPr>
              <a:t>Гран-Чако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Пампа становится всё более засушливой по мере удаления от Атлантического океана. Климат пампы умеренный. На востоке перепады температуры между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9" action="ppaction://hlinkfile" tooltip="Лето"/>
              </a:rPr>
              <a:t>летом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0" action="ppaction://hlinkfile" tooltip="Зима"/>
              </a:rPr>
              <a:t>зимой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менее значительны, на западе климат имеет более континентальный характер.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Государствами, чью территорию затрагивает пампа, являются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1" action="ppaction://hlinkfile" tooltip="Аргентина"/>
              </a:rPr>
              <a:t>Аргентина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2" action="ppaction://hlinkfile" tooltip="Уругвай"/>
              </a:rPr>
              <a:t>Уругвай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3" action="ppaction://hlinkfile" tooltip="Бразилия"/>
              </a:rPr>
              <a:t>Бразилия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Пампа является основной сельскохозяйственной областью Аргентины и используется главным образом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4" action="ppaction://hlinkfile" tooltip="Скотоводство"/>
              </a:rPr>
              <a:t>скотоводства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2" descr="C:\Users\123\Desktop\300PX-~1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715008" y="1142984"/>
            <a:ext cx="33147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123\Desktop\пампа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643570" y="3929066"/>
            <a:ext cx="33575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3560"/>
            <a:ext cx="6643734" cy="4572000"/>
          </a:xfrm>
        </p:spPr>
        <p:txBody>
          <a:bodyPr>
            <a:normAutofit fontScale="70000" lnSpcReduction="2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Пампа представляет собой         травянистую злаковую растительность на плодородных красновато-чёрных почвах, формирующихся на вулканических породах. Она состоит из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" action="ppaction://hlinkfile" tooltip="Ковыль"/>
              </a:rPr>
              <a:t>ковыля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3" action="ppaction://hlinkfile" tooltip="Бородач"/>
              </a:rPr>
              <a:t>бородача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4" action="ppaction://hlinkfile" tooltip="Овсяница"/>
              </a:rPr>
              <a:t>овсяницы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На открытых степных просторах преобладают быстробегающие животные —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5" action="ppaction://hlinkfile" tooltip="Пампасный олень"/>
              </a:rPr>
              <a:t>пампасный олень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  <a:hlinkClick r:id="rId6" action="ppaction://hlinkfile" tooltip="Пампасская кошка"/>
              </a:rPr>
              <a:t>пампасская</a:t>
            </a:r>
            <a:endParaRPr lang="ru-RU" sz="3200" dirty="0" smtClean="0">
              <a:latin typeface="Times New Roman" pitchFamily="18" charset="0"/>
              <a:cs typeface="Times New Roman" pitchFamily="18" charset="0"/>
              <a:hlinkClick r:id="rId6" action="ppaction://hlinkfile" tooltip="Пампасская кошка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6" action="ppaction://hlinkfile" tooltip="Пампасская кошка"/>
              </a:rPr>
              <a:t> кошка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из птиц — страус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7" action="ppaction://hlinkfile" tooltip="Нанду"/>
              </a:rPr>
              <a:t>нанду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Много грызунов (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8" action="ppaction://hlinkfile" tooltip="Нутрия"/>
              </a:rPr>
              <a:t>нутрия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  <a:hlinkClick r:id="rId9" action="ppaction://hlinkfile" tooltip="Вискаша (страница отсутствует)"/>
              </a:rPr>
              <a:t>вискаша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 также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10" action="ppaction://hlinkfile" tooltip="Броненосцы"/>
              </a:rPr>
              <a:t>броненосцев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123\Desktop\5пампа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2845" y="1"/>
            <a:ext cx="2385568" cy="207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123\Desktop\пампа4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58016" y="2071678"/>
            <a:ext cx="214310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123\Desktop\imagesCAKCBKBS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0298" y="0"/>
            <a:ext cx="2214577" cy="20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123\Desktop\пампа1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714876" y="0"/>
            <a:ext cx="221457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123\Desktop\untitled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96100" y="0"/>
            <a:ext cx="22479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Users\123\Desktop\imagesCA1M3UBM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610350" y="4286256"/>
            <a:ext cx="2533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Users\123\Desktop\л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572000" y="4929198"/>
            <a:ext cx="2028034" cy="153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Аргентина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 descr="http://player.myshared.ru/6/584319/slides/slide_2.jpg"/>
          <p:cNvPicPr>
            <a:picLocks noChangeAspect="1" noChangeArrowheads="1"/>
          </p:cNvPicPr>
          <p:nvPr/>
        </p:nvPicPr>
        <p:blipFill>
          <a:blip r:embed="rId2"/>
          <a:srcRect l="14063" t="23544" r="59687" b="11249"/>
          <a:stretch>
            <a:fillRect/>
          </a:stretch>
        </p:blipFill>
        <p:spPr bwMode="auto">
          <a:xfrm>
            <a:off x="785786" y="1437394"/>
            <a:ext cx="2428892" cy="4525105"/>
          </a:xfrm>
          <a:prstGeom prst="rect">
            <a:avLst/>
          </a:prstGeom>
          <a:noFill/>
        </p:spPr>
      </p:pic>
      <p:pic>
        <p:nvPicPr>
          <p:cNvPr id="5" name="Picture 2" descr="http://player.myshared.ru/6/584319/slides/slide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9063" t="23750" r="13749" b="9999"/>
          <a:stretch>
            <a:fillRect/>
          </a:stretch>
        </p:blipFill>
        <p:spPr bwMode="auto">
          <a:xfrm>
            <a:off x="6500826" y="1500174"/>
            <a:ext cx="2486071" cy="4543494"/>
          </a:xfrm>
          <a:prstGeom prst="rect">
            <a:avLst/>
          </a:prstGeom>
          <a:noFill/>
        </p:spPr>
      </p:pic>
      <p:pic>
        <p:nvPicPr>
          <p:cNvPr id="6" name="Picture 2" descr="http://player.myshared.ru/6/584319/slides/slide_3.jpg"/>
          <p:cNvPicPr>
            <a:picLocks noChangeAspect="1" noChangeArrowheads="1"/>
          </p:cNvPicPr>
          <p:nvPr/>
        </p:nvPicPr>
        <p:blipFill>
          <a:blip r:embed="rId3"/>
          <a:srcRect l="31158" t="23262" r="30563" b="44171"/>
          <a:stretch>
            <a:fillRect/>
          </a:stretch>
        </p:blipFill>
        <p:spPr bwMode="auto">
          <a:xfrm>
            <a:off x="3286116" y="1428736"/>
            <a:ext cx="3071834" cy="20002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85786" y="3429000"/>
            <a:ext cx="82153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Современный флаг Аргентины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стал государственным в 1812 году. 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состоит из равных по ширине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горизонтальных полос –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крайние светло-голубые,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центральная – белая.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В 1818 году в центр флага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было помещено жёлтое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«майское солнце»,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символизирующее инкского  бога  солнца и названное так в честь Майской  революции. Голубой цвет символизирует  реку Ла-Плата, а белый – серебро. Название Аргентина произошло от латинского  названия серебра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argentum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://player.myshared.ru/6/584319/slides/slide_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5625" t="23472" r="9218" b="10902"/>
          <a:stretch>
            <a:fillRect/>
          </a:stretch>
        </p:blipFill>
        <p:spPr bwMode="auto">
          <a:xfrm>
            <a:off x="5643570" y="1500174"/>
            <a:ext cx="3214710" cy="450059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142976" y="1857364"/>
            <a:ext cx="442915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 июля  1816 года Аргентина получила независимость от Испании.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Форма правления – президентская республика.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Официальный язык  - испанский.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Столица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Буэнос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Айрес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Площадь – 2,87 млн.кв.км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Население – 38,4 млн.чел.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Валюта – аргентинское песо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Уругвай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player.myshared.ru/6/584319/slides/slide_5.jpg"/>
          <p:cNvPicPr>
            <a:picLocks noChangeAspect="1" noChangeArrowheads="1"/>
          </p:cNvPicPr>
          <p:nvPr/>
        </p:nvPicPr>
        <p:blipFill>
          <a:blip r:embed="rId2"/>
          <a:srcRect l="4630" t="23750" r="51852" b="14999"/>
          <a:stretch>
            <a:fillRect/>
          </a:stretch>
        </p:blipFill>
        <p:spPr bwMode="auto">
          <a:xfrm>
            <a:off x="0" y="1428736"/>
            <a:ext cx="3357586" cy="4000528"/>
          </a:xfrm>
          <a:prstGeom prst="rect">
            <a:avLst/>
          </a:prstGeom>
          <a:noFill/>
        </p:spPr>
      </p:pic>
      <p:pic>
        <p:nvPicPr>
          <p:cNvPr id="5" name="Picture 2" descr="http://player.myshared.ru/6/584319/slides/slide_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5313" t="25000" r="4374" b="14999"/>
          <a:stretch>
            <a:fillRect/>
          </a:stretch>
        </p:blipFill>
        <p:spPr bwMode="auto">
          <a:xfrm>
            <a:off x="5585772" y="1428736"/>
            <a:ext cx="3558228" cy="3971993"/>
          </a:xfrm>
          <a:prstGeom prst="rect">
            <a:avLst/>
          </a:prstGeom>
          <a:noFill/>
        </p:spPr>
      </p:pic>
      <p:pic>
        <p:nvPicPr>
          <p:cNvPr id="6" name="Picture 2" descr="http://player.myshared.ru/6/584319/slides/slide_6.jpg"/>
          <p:cNvPicPr>
            <a:picLocks noChangeAspect="1" noChangeArrowheads="1"/>
          </p:cNvPicPr>
          <p:nvPr/>
        </p:nvPicPr>
        <p:blipFill>
          <a:blip r:embed="rId3"/>
          <a:srcRect l="31875" t="23750" r="31562" b="45000"/>
          <a:stretch>
            <a:fillRect/>
          </a:stretch>
        </p:blipFill>
        <p:spPr bwMode="auto">
          <a:xfrm>
            <a:off x="2857488" y="1428736"/>
            <a:ext cx="2786082" cy="17859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214686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Флаг был принят 11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июля 1830 года. Флаг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состоит из 9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одинаковых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по ширине  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горизонтальных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полос – 5 белых и 4 синих..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В левом верхнем углу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на белом фоне  изображено золотое солнце с 16-тью лучами поочерёдно прямыми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и  волнистыми. Солнце символ свободы    и независимости, а 9 полос символизируют  	9 провинций Уругвая, которые     существовали  на момент принятия флага.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layer.myshared.ru/6/584319/slides/slide_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7422" t="25000" r="10937" b="20312"/>
          <a:stretch>
            <a:fillRect/>
          </a:stretch>
        </p:blipFill>
        <p:spPr bwMode="auto">
          <a:xfrm>
            <a:off x="5715008" y="1571612"/>
            <a:ext cx="2920794" cy="37862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428736"/>
            <a:ext cx="50720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25 августа 1825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Уругвай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получил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независимость от Бразилии.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Форма правления – парламентская  республика.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Официальный язык – испанский.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Площадь – 176,2 тыс.кв.км.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Столица – Монтевидео.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Население 3,44 млн.чел.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Валюта – уругвайское песо.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Парагвай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player.myshared.ru/6/584319/slides/slide_8.jpg"/>
          <p:cNvPicPr>
            <a:picLocks noChangeAspect="1" noChangeArrowheads="1"/>
          </p:cNvPicPr>
          <p:nvPr/>
        </p:nvPicPr>
        <p:blipFill>
          <a:blip r:embed="rId2"/>
          <a:srcRect l="4688" t="23750" r="51250" b="12499"/>
          <a:stretch>
            <a:fillRect/>
          </a:stretch>
        </p:blipFill>
        <p:spPr bwMode="auto">
          <a:xfrm>
            <a:off x="0" y="1142984"/>
            <a:ext cx="3357586" cy="3714776"/>
          </a:xfrm>
          <a:prstGeom prst="rect">
            <a:avLst/>
          </a:prstGeom>
          <a:noFill/>
        </p:spPr>
      </p:pic>
      <p:pic>
        <p:nvPicPr>
          <p:cNvPr id="7" name="Picture 2" descr="http://player.myshared.ru/6/584319/slides/slide_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5313" t="23750" r="8124" b="12499"/>
          <a:stretch>
            <a:fillRect/>
          </a:stretch>
        </p:blipFill>
        <p:spPr bwMode="auto">
          <a:xfrm>
            <a:off x="5715008" y="1142984"/>
            <a:ext cx="3428992" cy="3714776"/>
          </a:xfrm>
          <a:prstGeom prst="rect">
            <a:avLst/>
          </a:prstGeom>
          <a:noFill/>
        </p:spPr>
      </p:pic>
      <p:pic>
        <p:nvPicPr>
          <p:cNvPr id="8" name="Picture 2" descr="http://player.myshared.ru/6/584319/slides/slide_9.jpg"/>
          <p:cNvPicPr>
            <a:picLocks noChangeAspect="1" noChangeArrowheads="1"/>
          </p:cNvPicPr>
          <p:nvPr/>
        </p:nvPicPr>
        <p:blipFill>
          <a:blip r:embed="rId3"/>
          <a:srcRect l="8438" t="23750" r="54062" b="11249"/>
          <a:stretch>
            <a:fillRect/>
          </a:stretch>
        </p:blipFill>
        <p:spPr bwMode="auto">
          <a:xfrm>
            <a:off x="2928926" y="1142984"/>
            <a:ext cx="2857520" cy="37147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428992" y="1285860"/>
            <a:ext cx="1769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Первая сторона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3286124"/>
            <a:ext cx="258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Обратная сторона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5072074"/>
            <a:ext cx="8643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Флаг состоит из трех горизонтальных полос – красной, белой и синей. Парагвай единственная страна мира,  флаг которой имеет разные эмблемы  на разных сторонах флага: на первой стороне герб, на оборотной стороне – казначейская печать.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255</TotalTime>
  <Words>642</Words>
  <Application>Microsoft Office PowerPoint</Application>
  <PresentationFormat>Экран (4:3)</PresentationFormat>
  <Paragraphs>99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Лаплатские страны Южной Америки </vt:lpstr>
      <vt:lpstr>Слайд 2</vt:lpstr>
      <vt:lpstr>Природа Лаплатских стран</vt:lpstr>
      <vt:lpstr>Слайд 4</vt:lpstr>
      <vt:lpstr>Аргентина </vt:lpstr>
      <vt:lpstr>Слайд 6</vt:lpstr>
      <vt:lpstr>Уругвай </vt:lpstr>
      <vt:lpstr>Слайд 8</vt:lpstr>
      <vt:lpstr>Парагвай </vt:lpstr>
      <vt:lpstr>Слайд 10</vt:lpstr>
      <vt:lpstr>Река Парана</vt:lpstr>
      <vt:lpstr>Река Уругвай</vt:lpstr>
      <vt:lpstr>Патагония </vt:lpstr>
      <vt:lpstr>Огненная земля</vt:lpstr>
      <vt:lpstr>  СПАСИБО ЗА ВНИМАНИЕ!</vt:lpstr>
    </vt:vector>
  </TitlesOfParts>
  <Company>Гимназия 13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Лаплатские страны Южной Америки </dc:title>
  <dc:creator>Учитель43</dc:creator>
  <cp:lastModifiedBy>Учитель43</cp:lastModifiedBy>
  <cp:revision>26</cp:revision>
  <dcterms:created xsi:type="dcterms:W3CDTF">2022-04-27T08:22:40Z</dcterms:created>
  <dcterms:modified xsi:type="dcterms:W3CDTF">2022-04-28T09:28:00Z</dcterms:modified>
</cp:coreProperties>
</file>