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3" r:id="rId5"/>
    <p:sldId id="257" r:id="rId6"/>
    <p:sldId id="264" r:id="rId7"/>
    <p:sldId id="261" r:id="rId8"/>
    <p:sldId id="265" r:id="rId9"/>
    <p:sldId id="266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DC3059"/>
    <a:srgbClr val="FF9900"/>
    <a:srgbClr val="339933"/>
    <a:srgbClr val="CCCC00"/>
    <a:srgbClr val="AE3838"/>
    <a:srgbClr val="FFFF99"/>
    <a:srgbClr val="FF99CC"/>
    <a:srgbClr val="E99F71"/>
    <a:srgbClr val="AAD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93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61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85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23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174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5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52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73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04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901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362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8A920-2BEA-4A38-BE08-D5C995339D4B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1A424-5954-4DE1-ACAE-CA1C9E4D2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02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hdphoto" Target="../media/hdphoto1.wdp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416824" cy="1008112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CC00C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prstTxWarp prst="textDoubleWave1">
              <a:avLst>
                <a:gd name="adj1" fmla="val 6250"/>
                <a:gd name="adj2" fmla="val -177"/>
              </a:avLst>
            </a:prstTxWarp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Вр</a:t>
            </a:r>
            <a:r>
              <a:rPr lang="ru-RU" sz="2400" dirty="0" smtClean="0">
                <a:solidFill>
                  <a:srgbClr val="00B0F0"/>
                </a:solidFill>
              </a:rPr>
              <a:t>ем</a:t>
            </a:r>
            <a:r>
              <a:rPr lang="ru-RU" sz="2400" dirty="0" smtClean="0">
                <a:solidFill>
                  <a:srgbClr val="92D050"/>
                </a:solidFill>
              </a:rPr>
              <a:t>ен</a:t>
            </a:r>
            <a:r>
              <a:rPr lang="ru-RU" sz="2400" dirty="0" smtClean="0">
                <a:solidFill>
                  <a:schemeClr val="accent6">
                    <a:lumMod val="90000"/>
                  </a:schemeClr>
                </a:solidFill>
              </a:rPr>
              <a:t>а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го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да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9270" y="5877272"/>
            <a:ext cx="6048672" cy="681176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Носова Наталия Леонидовна воспитатель ГПД школа 457 Выборгского района СПб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Наталья\Desktop\903a19c0d68bba960861d6a5b9c242e9--book-collection-four-seas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38" y="1988840"/>
            <a:ext cx="6624736" cy="3528392"/>
          </a:xfrm>
          <a:prstGeom prst="rect">
            <a:avLst/>
          </a:prstGeom>
          <a:noFill/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5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0244" y="532246"/>
            <a:ext cx="2448272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сезона и каждому рады дети.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0070C0"/>
                </a:solidFill>
              </a:rPr>
              <a:t>Зимой – это лыжи и санки.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00B050"/>
                </a:solidFill>
              </a:rPr>
              <a:t>Весной – это лужи, зелёные парки.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А летом – каникулы жаркие.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Лишь осенью грустно немного бывает: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DC3059"/>
                </a:solidFill>
              </a:rPr>
              <a:t>Природа вокруг засыпать начинает. 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26" name="Picture 2" descr="C:\Users\Наталья\Desktop\катание-на-лыжах-ребенка-в-горах-128734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1786">
            <a:off x="1074712" y="651598"/>
            <a:ext cx="1374352" cy="124082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1d827c06da43a671dc3d39a4a10a3ae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55789">
            <a:off x="903087" y="2560818"/>
            <a:ext cx="1457830" cy="1348389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a160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8347">
            <a:off x="6730174" y="627323"/>
            <a:ext cx="1405718" cy="1350074"/>
          </a:xfrm>
          <a:prstGeom prst="rect">
            <a:avLst/>
          </a:prstGeom>
          <a:ln w="88900" cap="sq" cmpd="thickThin">
            <a:solidFill>
              <a:schemeClr val="bg2">
                <a:lumMod val="50000"/>
              </a:schemeClr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лья\Desktop\группа-в-составе-мальчики-и-ла-девушек-на-море-приставают-к-берегу-1028151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6157">
            <a:off x="6363331" y="2664029"/>
            <a:ext cx="1473748" cy="130777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лья\Desktop\X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6805">
            <a:off x="6552996" y="4750852"/>
            <a:ext cx="1487159" cy="1358614"/>
          </a:xfrm>
          <a:prstGeom prst="rect">
            <a:avLst/>
          </a:prstGeom>
          <a:ln w="88900" cap="sq" cmpd="thickThin">
            <a:solidFill>
              <a:srgbClr val="339933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Наталья\Desktop\nastol.com.ua-1113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1139">
            <a:off x="1065773" y="4564770"/>
            <a:ext cx="1523185" cy="1416415"/>
          </a:xfrm>
          <a:prstGeom prst="rect">
            <a:avLst/>
          </a:prstGeom>
          <a:ln w="88900" cap="sq" cmpd="thickThin">
            <a:solidFill>
              <a:srgbClr val="CCCC00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Наталья\Desktop\8e6b5fdbb6c07ecf0a80c7836cf0e87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233" y="5272977"/>
            <a:ext cx="1502272" cy="1252367"/>
          </a:xfrm>
          <a:prstGeom prst="rect">
            <a:avLst/>
          </a:prstGeom>
          <a:ln w="88900" cap="sq" cmpd="thickThin">
            <a:solidFill>
              <a:srgbClr val="FF9900"/>
            </a:solidFill>
            <a:prstDash val="sysDot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Кольцо 6"/>
          <p:cNvSpPr/>
          <p:nvPr/>
        </p:nvSpPr>
        <p:spPr>
          <a:xfrm>
            <a:off x="8104539" y="2564904"/>
            <a:ext cx="374982" cy="432048"/>
          </a:xfrm>
          <a:prstGeom prst="donut">
            <a:avLst>
              <a:gd name="adj" fmla="val 21815"/>
            </a:avLst>
          </a:prstGeom>
          <a:solidFill>
            <a:srgbClr val="FF99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5" name="Капля 4"/>
          <p:cNvSpPr/>
          <p:nvPr/>
        </p:nvSpPr>
        <p:spPr>
          <a:xfrm rot="9962090">
            <a:off x="8156385" y="95841"/>
            <a:ext cx="277864" cy="242730"/>
          </a:xfrm>
          <a:prstGeom prst="teardrop">
            <a:avLst>
              <a:gd name="adj" fmla="val 194286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нак запрета 7"/>
          <p:cNvSpPr/>
          <p:nvPr/>
        </p:nvSpPr>
        <p:spPr>
          <a:xfrm>
            <a:off x="5829914" y="3764803"/>
            <a:ext cx="337986" cy="440938"/>
          </a:xfrm>
          <a:prstGeom prst="noSmoking">
            <a:avLst>
              <a:gd name="adj" fmla="val 14552"/>
            </a:avLst>
          </a:prstGeom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401027" y="4671073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ИЛИ 14"/>
          <p:cNvSpPr/>
          <p:nvPr/>
        </p:nvSpPr>
        <p:spPr>
          <a:xfrm>
            <a:off x="7956376" y="3933056"/>
            <a:ext cx="335653" cy="388939"/>
          </a:xfrm>
          <a:prstGeom prst="flowChartOr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6-конечная звезда 16"/>
          <p:cNvSpPr/>
          <p:nvPr/>
        </p:nvSpPr>
        <p:spPr>
          <a:xfrm>
            <a:off x="616183" y="1931026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суммирования 20"/>
          <p:cNvSpPr/>
          <p:nvPr/>
        </p:nvSpPr>
        <p:spPr>
          <a:xfrm>
            <a:off x="8377087" y="5599585"/>
            <a:ext cx="331469" cy="361150"/>
          </a:xfrm>
          <a:prstGeom prst="flowChartSummingJuncti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Капля 28"/>
          <p:cNvSpPr/>
          <p:nvPr/>
        </p:nvSpPr>
        <p:spPr>
          <a:xfrm rot="9962090">
            <a:off x="8416399" y="1479323"/>
            <a:ext cx="300539" cy="205282"/>
          </a:xfrm>
          <a:prstGeom prst="teardrop">
            <a:avLst>
              <a:gd name="adj" fmla="val 194286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апля 29"/>
          <p:cNvSpPr/>
          <p:nvPr/>
        </p:nvSpPr>
        <p:spPr>
          <a:xfrm rot="9962090">
            <a:off x="6169852" y="1276485"/>
            <a:ext cx="166467" cy="331736"/>
          </a:xfrm>
          <a:prstGeom prst="teardrop">
            <a:avLst>
              <a:gd name="adj" fmla="val 194286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Капля 30"/>
          <p:cNvSpPr/>
          <p:nvPr/>
        </p:nvSpPr>
        <p:spPr>
          <a:xfrm rot="9962090">
            <a:off x="6329798" y="272652"/>
            <a:ext cx="208650" cy="245296"/>
          </a:xfrm>
          <a:prstGeom prst="teardrop">
            <a:avLst>
              <a:gd name="adj" fmla="val 194286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ольцо 33"/>
          <p:cNvSpPr/>
          <p:nvPr/>
        </p:nvSpPr>
        <p:spPr>
          <a:xfrm>
            <a:off x="5998907" y="2268859"/>
            <a:ext cx="374982" cy="425445"/>
          </a:xfrm>
          <a:prstGeom prst="donut">
            <a:avLst>
              <a:gd name="adj" fmla="val 21815"/>
            </a:avLst>
          </a:prstGeom>
          <a:solidFill>
            <a:srgbClr val="FF99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35" name="6-конечная звезда 34"/>
          <p:cNvSpPr/>
          <p:nvPr/>
        </p:nvSpPr>
        <p:spPr>
          <a:xfrm>
            <a:off x="2456334" y="3502068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6-конечная звезда 35"/>
          <p:cNvSpPr/>
          <p:nvPr/>
        </p:nvSpPr>
        <p:spPr>
          <a:xfrm>
            <a:off x="2658550" y="1244131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6-конечная звезда 36"/>
          <p:cNvSpPr/>
          <p:nvPr/>
        </p:nvSpPr>
        <p:spPr>
          <a:xfrm>
            <a:off x="291448" y="3445463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6-конечная звезда 37"/>
          <p:cNvSpPr/>
          <p:nvPr/>
        </p:nvSpPr>
        <p:spPr>
          <a:xfrm>
            <a:off x="2372587" y="2075242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6-конечная звезда 38"/>
          <p:cNvSpPr/>
          <p:nvPr/>
        </p:nvSpPr>
        <p:spPr>
          <a:xfrm>
            <a:off x="420034" y="548681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6-конечная звезда 39"/>
          <p:cNvSpPr/>
          <p:nvPr/>
        </p:nvSpPr>
        <p:spPr>
          <a:xfrm>
            <a:off x="2549754" y="266762"/>
            <a:ext cx="217591" cy="337833"/>
          </a:xfrm>
          <a:prstGeom prst="star6">
            <a:avLst/>
          </a:prstGeom>
          <a:solidFill>
            <a:srgbClr val="AADD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Шестиугольник 40"/>
          <p:cNvSpPr/>
          <p:nvPr/>
        </p:nvSpPr>
        <p:spPr>
          <a:xfrm>
            <a:off x="3127596" y="5930488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Шестиугольник 42"/>
          <p:cNvSpPr/>
          <p:nvPr/>
        </p:nvSpPr>
        <p:spPr>
          <a:xfrm>
            <a:off x="2911572" y="4842186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Шестиугольник 43"/>
          <p:cNvSpPr/>
          <p:nvPr/>
        </p:nvSpPr>
        <p:spPr>
          <a:xfrm>
            <a:off x="746912" y="5630465"/>
            <a:ext cx="216024" cy="574806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Шестиугольник 44"/>
          <p:cNvSpPr/>
          <p:nvPr/>
        </p:nvSpPr>
        <p:spPr>
          <a:xfrm>
            <a:off x="5444480" y="5893868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E99F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Шестиугольник 45"/>
          <p:cNvSpPr/>
          <p:nvPr/>
        </p:nvSpPr>
        <p:spPr>
          <a:xfrm>
            <a:off x="5552492" y="5070953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Шестиугольник 46"/>
          <p:cNvSpPr/>
          <p:nvPr/>
        </p:nvSpPr>
        <p:spPr>
          <a:xfrm>
            <a:off x="1932960" y="6086849"/>
            <a:ext cx="216024" cy="564610"/>
          </a:xfrm>
          <a:prstGeom prst="hexagon">
            <a:avLst>
              <a:gd name="adj" fmla="val 50000"/>
              <a:gd name="vf" fmla="val 11547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Кольцо 47"/>
          <p:cNvSpPr/>
          <p:nvPr/>
        </p:nvSpPr>
        <p:spPr>
          <a:xfrm>
            <a:off x="6493221" y="6100029"/>
            <a:ext cx="480328" cy="425315"/>
          </a:xfrm>
          <a:prstGeom prst="donut">
            <a:avLst>
              <a:gd name="adj" fmla="val 21815"/>
            </a:avLst>
          </a:prstGeom>
          <a:solidFill>
            <a:schemeClr val="accent6">
              <a:lumMod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621" y="423683"/>
            <a:ext cx="7979596" cy="5688632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ЗИМА. </a:t>
            </a:r>
            <a:r>
              <a:rPr lang="ru-RU" sz="27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амело в лесу пригорки и овражки замело.</a:t>
            </a:r>
            <a:br>
              <a:rPr lang="ru-RU" sz="2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Зайка выскочил из норки.</a:t>
            </a:r>
            <a: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Тихо. Холодно. Бело. Даже волк, разбойник волк испугался и примолк.</a:t>
            </a:r>
            <a:r>
              <a:rPr lang="ru-RU" sz="2400" b="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Наталья\Desktop\6371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1037">
            <a:off x="1106917" y="1879892"/>
            <a:ext cx="1734711" cy="129352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Наталья\Desktop\2d687e5ad7b803e9acfc8b58afd1ed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828" y="1687849"/>
            <a:ext cx="1808436" cy="14136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7-конечная звезда 10"/>
          <p:cNvSpPr/>
          <p:nvPr/>
        </p:nvSpPr>
        <p:spPr>
          <a:xfrm>
            <a:off x="5718717" y="2468724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Наталья\Desktop\Winter_Trees_Fir_Snow_465929_3840x2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1723">
            <a:off x="6419000" y="1907672"/>
            <a:ext cx="1665908" cy="12344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301410-Sepi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267" y="4928818"/>
            <a:ext cx="1849810" cy="13811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лья\Desktop\3609461_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8489">
            <a:off x="6619538" y="5032336"/>
            <a:ext cx="1673411" cy="11840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лья\Desktop\e32a97b95350403bbe9943ed70790061.max-1200x8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3097">
            <a:off x="1134815" y="5069235"/>
            <a:ext cx="1734499" cy="12515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7-конечная звезда 21"/>
          <p:cNvSpPr/>
          <p:nvPr/>
        </p:nvSpPr>
        <p:spPr>
          <a:xfrm>
            <a:off x="358732" y="2664150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7-конечная звезда 22"/>
          <p:cNvSpPr/>
          <p:nvPr/>
        </p:nvSpPr>
        <p:spPr>
          <a:xfrm>
            <a:off x="7668343" y="1185254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7-конечная звезда 23"/>
          <p:cNvSpPr/>
          <p:nvPr/>
        </p:nvSpPr>
        <p:spPr>
          <a:xfrm>
            <a:off x="7848481" y="4213234"/>
            <a:ext cx="497755" cy="493142"/>
          </a:xfrm>
          <a:prstGeom prst="star7">
            <a:avLst>
              <a:gd name="adj" fmla="val 9463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7-конечная звезда 24"/>
          <p:cNvSpPr/>
          <p:nvPr/>
        </p:nvSpPr>
        <p:spPr>
          <a:xfrm>
            <a:off x="6261036" y="4072691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7-конечная звезда 25"/>
          <p:cNvSpPr/>
          <p:nvPr/>
        </p:nvSpPr>
        <p:spPr>
          <a:xfrm>
            <a:off x="4731017" y="4384841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7-конечная звезда 26"/>
          <p:cNvSpPr/>
          <p:nvPr/>
        </p:nvSpPr>
        <p:spPr>
          <a:xfrm>
            <a:off x="3312950" y="3059613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7-конечная звезда 27"/>
          <p:cNvSpPr/>
          <p:nvPr/>
        </p:nvSpPr>
        <p:spPr>
          <a:xfrm>
            <a:off x="5476069" y="1052736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7-конечная звезда 28"/>
          <p:cNvSpPr/>
          <p:nvPr/>
        </p:nvSpPr>
        <p:spPr>
          <a:xfrm>
            <a:off x="3007270" y="1743659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7-конечная звезда 29"/>
          <p:cNvSpPr/>
          <p:nvPr/>
        </p:nvSpPr>
        <p:spPr>
          <a:xfrm>
            <a:off x="902647" y="1250517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7-конечная звезда 31"/>
          <p:cNvSpPr/>
          <p:nvPr/>
        </p:nvSpPr>
        <p:spPr>
          <a:xfrm>
            <a:off x="358733" y="4403290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7-конечная звезда 32"/>
          <p:cNvSpPr/>
          <p:nvPr/>
        </p:nvSpPr>
        <p:spPr>
          <a:xfrm>
            <a:off x="3022697" y="4520033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7-конечная звезда 33"/>
          <p:cNvSpPr/>
          <p:nvPr/>
        </p:nvSpPr>
        <p:spPr>
          <a:xfrm>
            <a:off x="388744" y="5865744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7-конечная звезда 34"/>
          <p:cNvSpPr/>
          <p:nvPr/>
        </p:nvSpPr>
        <p:spPr>
          <a:xfrm>
            <a:off x="5767554" y="5485870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7-конечная звезда 35"/>
          <p:cNvSpPr/>
          <p:nvPr/>
        </p:nvSpPr>
        <p:spPr>
          <a:xfrm>
            <a:off x="3175096" y="5865744"/>
            <a:ext cx="497755" cy="493142"/>
          </a:xfrm>
          <a:prstGeom prst="star7">
            <a:avLst>
              <a:gd name="adj" fmla="val 11981"/>
              <a:gd name="hf" fmla="val 102572"/>
              <a:gd name="vf" fmla="val 10521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97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006" y="404664"/>
            <a:ext cx="7724985" cy="5688632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Л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 одел пушистые белые шубки.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ода в речках и озёрах замёрзла и превратилась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лёд. </a:t>
            </a:r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ато теперь можно кататься на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коньках. 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сли снег мокрый, можно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слепить снежную бабу 				          и поиграть в снежинки.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если снег сухой, то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с вихрем прокатиться </a:t>
            </a:r>
            <a:b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	с горы на санках.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b="0" dirty="0">
                <a:solidFill>
                  <a:srgbClr val="22222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</a:t>
            </a:r>
            <a:br>
              <a:rPr lang="ru-RU" sz="2000" b="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000" b="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</a:t>
            </a:r>
            <a:endParaRPr lang="ru-RU" sz="2400" dirty="0"/>
          </a:p>
        </p:txBody>
      </p:sp>
      <p:pic>
        <p:nvPicPr>
          <p:cNvPr id="2050" name="Picture 2" descr="C:\Users\Наталья\Desktop\Winter_Trees_Fir_Snow_465929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366" y="5260923"/>
            <a:ext cx="1176561" cy="10960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133642115_5111852_kartinkizima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7648">
            <a:off x="781671" y="1990449"/>
            <a:ext cx="1293138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snegovi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09" y="5354772"/>
            <a:ext cx="1228424" cy="10021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талья\Desktop\133642109_5111852_kartinkizima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943">
            <a:off x="6502850" y="2430248"/>
            <a:ext cx="1315330" cy="1267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Наталья\Desktop\133642112_5111852_kartinkizima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7824">
            <a:off x="950039" y="3604152"/>
            <a:ext cx="1349537" cy="1335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Наталья\Desktop\h-277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4060902"/>
            <a:ext cx="1339053" cy="1166280"/>
          </a:xfrm>
          <a:prstGeom prst="round2DiagRect">
            <a:avLst>
              <a:gd name="adj1" fmla="val 22267"/>
              <a:gd name="adj2" fmla="val 183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Наталья\Desktop\133642110_5111852_kartinkizima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9326">
            <a:off x="5856295" y="3833180"/>
            <a:ext cx="1401480" cy="123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20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8291264" cy="619268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ВЕСНА.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Дружно лопаются почки.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Распускаются листочки.</a:t>
            </a: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траве роса дрожит.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Лось за радугой бежит.</a:t>
            </a:r>
            <a:endParaRPr lang="ru-RU" sz="32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Наталья\Desktop\весна\6509062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51" y="1282214"/>
            <a:ext cx="2029777" cy="1353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весна\7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05" y="2428511"/>
            <a:ext cx="2130473" cy="1480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s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974" y="4988671"/>
            <a:ext cx="2178241" cy="1416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талья\Desktop\весна\dacf51195af05cd3d42e3b559fdeafd1ae12b9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51" y="4375233"/>
            <a:ext cx="2103910" cy="1436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лнце 6"/>
          <p:cNvSpPr/>
          <p:nvPr/>
        </p:nvSpPr>
        <p:spPr>
          <a:xfrm>
            <a:off x="6718589" y="940104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/>
          <p:cNvSpPr/>
          <p:nvPr/>
        </p:nvSpPr>
        <p:spPr>
          <a:xfrm>
            <a:off x="7793699" y="639658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5163531" y="881366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лнце 14"/>
          <p:cNvSpPr/>
          <p:nvPr/>
        </p:nvSpPr>
        <p:spPr>
          <a:xfrm>
            <a:off x="4717183" y="2469510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323528" y="1196714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2994870" y="3401459"/>
            <a:ext cx="446348" cy="507270"/>
          </a:xfrm>
          <a:prstGeom prst="sun">
            <a:avLst>
              <a:gd name="adj" fmla="val 263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1015755" y="3509392"/>
            <a:ext cx="446348" cy="507270"/>
          </a:xfrm>
          <a:prstGeom prst="sun">
            <a:avLst>
              <a:gd name="adj" fmla="val 263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олнце 19"/>
          <p:cNvSpPr/>
          <p:nvPr/>
        </p:nvSpPr>
        <p:spPr>
          <a:xfrm>
            <a:off x="251520" y="4683569"/>
            <a:ext cx="446348" cy="507270"/>
          </a:xfrm>
          <a:prstGeom prst="sun">
            <a:avLst>
              <a:gd name="adj" fmla="val 263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олнце 20"/>
          <p:cNvSpPr/>
          <p:nvPr/>
        </p:nvSpPr>
        <p:spPr>
          <a:xfrm>
            <a:off x="7705252" y="4649409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олнце 21"/>
          <p:cNvSpPr/>
          <p:nvPr/>
        </p:nvSpPr>
        <p:spPr>
          <a:xfrm>
            <a:off x="3267830" y="5812117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олнце 22"/>
          <p:cNvSpPr/>
          <p:nvPr/>
        </p:nvSpPr>
        <p:spPr>
          <a:xfrm>
            <a:off x="3664888" y="4429934"/>
            <a:ext cx="446348" cy="507270"/>
          </a:xfrm>
          <a:prstGeom prst="sun">
            <a:avLst>
              <a:gd name="adj" fmla="val 263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лнце 23"/>
          <p:cNvSpPr/>
          <p:nvPr/>
        </p:nvSpPr>
        <p:spPr>
          <a:xfrm>
            <a:off x="8151600" y="2980184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лнце 24"/>
          <p:cNvSpPr/>
          <p:nvPr/>
        </p:nvSpPr>
        <p:spPr>
          <a:xfrm>
            <a:off x="1321692" y="6080333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олнце 25"/>
          <p:cNvSpPr/>
          <p:nvPr/>
        </p:nvSpPr>
        <p:spPr>
          <a:xfrm>
            <a:off x="8151600" y="5812117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олнце 26"/>
          <p:cNvSpPr/>
          <p:nvPr/>
        </p:nvSpPr>
        <p:spPr>
          <a:xfrm>
            <a:off x="3817288" y="1451720"/>
            <a:ext cx="446348" cy="507270"/>
          </a:xfrm>
          <a:prstGeom prst="sun">
            <a:avLst>
              <a:gd name="adj" fmla="val 263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олнце 27"/>
          <p:cNvSpPr/>
          <p:nvPr/>
        </p:nvSpPr>
        <p:spPr>
          <a:xfrm>
            <a:off x="4608188" y="5544644"/>
            <a:ext cx="446348" cy="529208"/>
          </a:xfrm>
          <a:prstGeom prst="sun">
            <a:avLst>
              <a:gd name="adj" fmla="val 268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89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9001000" cy="3212976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Природа пробуждается после зимы. Солнце 	светит ярко, тает снег.</a:t>
            </a:r>
            <a:b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Скоро вернуться птицы, наполнив лес пением.</a:t>
            </a:r>
            <a:b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Вот-вот расцветут цветы.</a:t>
            </a:r>
            <a:b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Лес оденется в зелёную листву.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Наталья\Desktop\весна\s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8934"/>
            <a:ext cx="1548368" cy="13253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7" name="Picture 3" descr="C:\Users\Наталья\Desktop\весна\dandelions_dandelion_meadow_sun_sunbeam_spring_summer_flowers-13363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19650"/>
            <a:ext cx="1584176" cy="11868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9" name="Picture 5" descr="C:\Users\Наталья\Desktop\весна\pexels-photo-27828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96952"/>
            <a:ext cx="1618380" cy="12947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0" name="Picture 6" descr="C:\Users\Наталья\Desktop\весна\15020017125986ba3015c9d2.484829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36" y="3006105"/>
            <a:ext cx="1562398" cy="12003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1" name="Picture 7" descr="C:\Users\Наталья\Desktop\весна\4391271d6913a030b13a1402fcb0ef295415b9d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81" y="4653136"/>
            <a:ext cx="1687458" cy="1297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2" name="Picture 8" descr="C:\Users\Наталья\Desktop\весна\spring-4591692__4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189" y="4856336"/>
            <a:ext cx="1515867" cy="12206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3" name="Picture 9" descr="C:\Users\Наталья\Desktop\весна\sakuras-uzvaras-parka-53-4996387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402" y="4653136"/>
            <a:ext cx="1725724" cy="1337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416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5842" y="620688"/>
            <a:ext cx="8288646" cy="201622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ЛЕТО. </a:t>
            </a:r>
            <a:r>
              <a:rPr lang="ru-RU" sz="3100" b="1" i="1" dirty="0" smtClean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высоко поднимается над горизонтом. Дни становятся длинными, а ночи </a:t>
            </a:r>
            <a:br>
              <a:rPr lang="ru-RU" sz="3100" b="1" i="1" dirty="0" smtClean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короткими. Созревают лесные ягоды, появляются грибы. Птицы, насекомые и </a:t>
            </a:r>
            <a:r>
              <a:rPr lang="ru-RU" sz="3100" b="1" i="1" dirty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природа радуются лету. </a:t>
            </a:r>
            <a:br>
              <a:rPr lang="ru-RU" sz="3100" b="1" i="1" dirty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i="1" dirty="0">
              <a:solidFill>
                <a:srgbClr val="DC30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C:\Users\Наталья\Desktop\depositphotos_127351622-stock-photo-poppies-against-the-sunset-s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42" y="2755658"/>
            <a:ext cx="1519345" cy="11129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99CC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78" name="Picture 6" descr="C:\Users\Наталья\Desktop\39d933e72bafa6542565588bf52a2b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110" y="2433060"/>
            <a:ext cx="1504892" cy="1127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79" name="Picture 7" descr="C:\Users\Наталья\Desktop\лето\insect_grass_surface_patterns-10741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2932757"/>
            <a:ext cx="1436713" cy="1083804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Наталья\Desktop\лето\444f723a6073a0d4461a2cd7a2564cc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733" y="4165337"/>
            <a:ext cx="1485269" cy="10841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81" name="Picture 9" descr="C:\Users\Наталья\Desktop\лето\69b82e5bb27a46a3e606a2a6e4e9b3e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238" y="3212976"/>
            <a:ext cx="1512167" cy="108570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Наталья\Desktop\лето\270061-svetik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5" y="4453772"/>
            <a:ext cx="1541766" cy="1156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83" name="Picture 11" descr="C:\Users\Наталья\Desktop\лето\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165" y="5030596"/>
            <a:ext cx="1512167" cy="1110415"/>
          </a:xfrm>
          <a:prstGeom prst="rect">
            <a:avLst/>
          </a:prstGeom>
          <a:noFill/>
          <a:ln>
            <a:solidFill>
              <a:srgbClr val="7030A0"/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Наталья\Desktop\f66a040c1171db5487c117069b8003c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856" y="4808886"/>
            <a:ext cx="1547762" cy="1170689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14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5889" y="3284984"/>
            <a:ext cx="3698422" cy="5760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утра в лесу тепло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смолистых сосен</a:t>
            </a:r>
            <a:endParaRPr lang="ru-RU" i="1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476672"/>
            <a:ext cx="4040188" cy="93610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 небе светит ярко,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 густой тени не жарко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33438" y="2863032"/>
            <a:ext cx="3701987" cy="8685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Белка гриб несёт в дупло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DC30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 будет осень</a:t>
            </a:r>
            <a:endParaRPr lang="ru-RU" i="1" dirty="0">
              <a:solidFill>
                <a:srgbClr val="DC30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476672"/>
            <a:ext cx="4041775" cy="12570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и там поют птенцы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 новые жильцы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Наталья\Desktop\gallery_8_1505_2360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057" y="4414189"/>
            <a:ext cx="1111810" cy="74004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2018Animals___Rodents_Small_protein_with_a_fungus_in_the_teeth_125909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295" y="4414189"/>
            <a:ext cx="1042287" cy="74004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516340_pole_solnce_gory_2560x1600__www.GetBg.net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6" y="1481192"/>
            <a:ext cx="1373867" cy="1013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C:\Users\Наталья\Desktop\142633615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34" y="1841985"/>
            <a:ext cx="1513537" cy="1021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C:\Users\Наталья\Desktop\p6130772-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07" y="1481192"/>
            <a:ext cx="1379713" cy="1013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5" name="Picture 7" descr="C:\Users\Наталья\Desktop\282494-alexfas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41985"/>
            <a:ext cx="1513681" cy="1021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6" name="Picture 8" descr="C:\Users\Наталья\Desktop\4708827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525" y="4342181"/>
            <a:ext cx="985402" cy="745953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Наталья\Desktop\xzemlyanika-lesnaya-768x576.jpg.pagespeed.ic.OTpd7MwCH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51" y="5598664"/>
            <a:ext cx="1067145" cy="75803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Наталья\Desktop\147470945496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4276337"/>
            <a:ext cx="1186898" cy="75884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Наталья\Desktop\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22" y="5362553"/>
            <a:ext cx="1132250" cy="80841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Наталья\Desktop\273747-frederika_1600x120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09" y="5582946"/>
            <a:ext cx="1108642" cy="75803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Наталья\Desktop\го-убика-еса-буша-о-ича-ая-с-зре-ыми-го-убыми-яго-ами-на-ете-8171433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34" y="5396044"/>
            <a:ext cx="1084693" cy="780964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3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7772400" cy="1152127"/>
          </a:xfrm>
        </p:spPr>
        <p:txBody>
          <a:bodyPr>
            <a:normAutofit fontScale="90000"/>
          </a:bodyPr>
          <a:lstStyle/>
          <a:p>
            <a:pPr algn="l">
              <a:spcAft>
                <a:spcPts val="600"/>
              </a:spcAft>
            </a:pP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ОСЕНЬ. </a:t>
            </a:r>
            <a:r>
              <a:rPr lang="ru-RU" sz="31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Переходный сезон с уменьшением светового дня, понижением температуры воздуха. Птицы улетают в тёплые края. Идёт сбор урожая фруктов и овощей. Время красоты осыпающих листьев и природных пейзажей. </a:t>
            </a:r>
            <a:endParaRPr lang="ru-RU" sz="31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Наталья\Desktop\3df2d923c7232cdd9ec2c21ba74318b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12126"/>
            <a:ext cx="1728192" cy="1080120"/>
          </a:xfrm>
          <a:prstGeom prst="roundRect">
            <a:avLst>
              <a:gd name="adj" fmla="val 16667"/>
            </a:avLst>
          </a:prstGeom>
          <a:ln w="76200">
            <a:solidFill>
              <a:srgbClr val="92D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лья\Desktop\30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13594"/>
            <a:ext cx="1711164" cy="1076584"/>
          </a:xfrm>
          <a:prstGeom prst="roundRect">
            <a:avLst>
              <a:gd name="adj" fmla="val 16667"/>
            </a:avLst>
          </a:prstGeom>
          <a:ln w="76200">
            <a:solidFill>
              <a:srgbClr val="FF99CC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Наталья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428" y="3982216"/>
            <a:ext cx="1709144" cy="1142289"/>
          </a:xfrm>
          <a:prstGeom prst="roundRect">
            <a:avLst>
              <a:gd name="adj" fmla="val 16667"/>
            </a:avLst>
          </a:prstGeom>
          <a:ln w="76200">
            <a:solidFill>
              <a:srgbClr val="FF99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Наталья\Desktop\005db6aaec6ff99b82936b227f5f8c5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7838">
            <a:off x="6410002" y="2691176"/>
            <a:ext cx="1520938" cy="1031700"/>
          </a:xfrm>
          <a:prstGeom prst="rect">
            <a:avLst/>
          </a:prstGeom>
          <a:ln w="190500" cap="sq">
            <a:solidFill>
              <a:srgbClr val="CCCC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Наталья\Desktop\depositphotos_256861286-stock-photo-autumn-scene-bright-colorful-landscap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9401">
            <a:off x="6258023" y="4075430"/>
            <a:ext cx="1487846" cy="1016708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Наталья\Desktop\69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2585">
            <a:off x="6476141" y="5480961"/>
            <a:ext cx="1518372" cy="994024"/>
          </a:xfrm>
          <a:prstGeom prst="rect">
            <a:avLst/>
          </a:prstGeom>
          <a:ln w="1905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Наталья\Desktop\autumn-1754312_12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626">
            <a:off x="981911" y="2794495"/>
            <a:ext cx="1567570" cy="1044622"/>
          </a:xfrm>
          <a:prstGeom prst="rect">
            <a:avLst/>
          </a:prstGeom>
          <a:ln w="190500" cap="sq">
            <a:solidFill>
              <a:srgbClr val="FFC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Наталья\Desktop\868d6906d527d9191604639cb1351faf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6275">
            <a:off x="1046896" y="5469470"/>
            <a:ext cx="1614983" cy="1020210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Наталья\Desktop\свежие-фрукты-1285950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0143">
            <a:off x="1249497" y="4028090"/>
            <a:ext cx="1560213" cy="1050542"/>
          </a:xfrm>
          <a:prstGeom prst="rect">
            <a:avLst/>
          </a:prstGeom>
          <a:solidFill>
            <a:srgbClr val="CCCC00"/>
          </a:solidFill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  <p:extLst>
      <p:ext uri="{BB962C8B-B14F-4D97-AF65-F5344CB8AC3E}">
        <p14:creationId xmlns:p14="http://schemas.microsoft.com/office/powerpoint/2010/main" val="228362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84228"/>
            <a:ext cx="3168352" cy="7200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i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инее ложбина</a:t>
            </a:r>
            <a:br>
              <a:rPr lang="ru-RU" sz="2800" b="1" i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огоньках рябина</a:t>
            </a:r>
            <a:endParaRPr lang="ru-RU" sz="2800" b="1" i="1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17518" y="3144385"/>
            <a:ext cx="3646969" cy="50405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Дятел клювом бьёт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Зиму в гости ждёт</a:t>
            </a:r>
            <a:endParaRPr lang="ru-RU" sz="2800" b="1" i="1" dirty="0">
              <a:solidFill>
                <a:srgbClr val="66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Наталья\Desktop\5276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8622">
            <a:off x="3505777" y="1305614"/>
            <a:ext cx="1986514" cy="1296189"/>
          </a:xfrm>
          <a:prstGeom prst="ellipse">
            <a:avLst/>
          </a:prstGeom>
          <a:ln w="63500" cap="rnd">
            <a:solidFill>
              <a:srgbClr val="FFFF99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талья\Desktop\pileated-woodpecker12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6118">
            <a:off x="6556884" y="4426171"/>
            <a:ext cx="2099066" cy="1403524"/>
          </a:xfrm>
          <a:prstGeom prst="ellipse">
            <a:avLst/>
          </a:prstGeom>
          <a:ln w="63500" cap="rnd">
            <a:solidFill>
              <a:srgbClr val="AE3838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Наталья\Desktop\f4a314c3b7c9e2ad10a9a80bc27f88c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2622">
            <a:off x="839324" y="2230327"/>
            <a:ext cx="2019531" cy="1459611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Наталья\Desktop\d206dfb7c8c63c28cd74709d518c57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7447">
            <a:off x="3781738" y="5090891"/>
            <a:ext cx="2056007" cy="1352955"/>
          </a:xfrm>
          <a:prstGeom prst="ellipse">
            <a:avLst/>
          </a:prstGeom>
          <a:ln w="63500" cap="rnd">
            <a:solidFill>
              <a:schemeClr val="accent6">
                <a:lumMod val="9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Наталья\Desktop\nastol.com.ua-1113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7743">
            <a:off x="6354892" y="972013"/>
            <a:ext cx="1917902" cy="1229876"/>
          </a:xfrm>
          <a:prstGeom prst="ellipse">
            <a:avLst/>
          </a:prstGeom>
          <a:ln w="63500" cap="rnd">
            <a:solidFill>
              <a:schemeClr val="accent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Наталья\Desktop\8e6b5fdbb6c07ecf0a80c7836cf0e87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4149">
            <a:off x="787982" y="4605547"/>
            <a:ext cx="1973600" cy="1393364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Наталья\Desktop\aut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77496">
            <a:off x="3158713" y="3322167"/>
            <a:ext cx="2009611" cy="1348879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98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1848</TotalTime>
  <Words>157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Времена года</vt:lpstr>
      <vt:lpstr>ЗИМА. Замело в лесу пригорки и овражки замело. Зайка выскочил из норки.         Тихо. Холодно. Бело. Даже волк, разбойник волк испугался и примолк.     </vt:lpstr>
      <vt:lpstr> Лес одел пушистые белые шубки. вода в речках и озёрах замёрзла и превратилась в лёд. зато теперь можно кататься на                         коньках. если снег мокрый, можно                         слепить снежную бабу               и поиграть в снежинки.          а если снег сухой, то             с вихрем прокатиться      с горы на санках.                                                             </vt:lpstr>
      <vt:lpstr>Презентация PowerPoint</vt:lpstr>
      <vt:lpstr> Природа пробуждается после зимы. Солнце  светит ярко, тает снег.  Скоро вернуться птицы, наполнив лес пением.   Вот-вот расцветут цветы.    Лес оденется в зелёную листву.</vt:lpstr>
      <vt:lpstr>ЛЕТО. Солнце высоко поднимается над горизонтом. Дни становятся длинными, а ночи  короткими. Созревают лесные ягоды, появляются грибы. Птицы, насекомые и вся природа радуются лету.  </vt:lpstr>
      <vt:lpstr>Презентация PowerPoint</vt:lpstr>
      <vt:lpstr>ОСЕНЬ. Переходный сезон с уменьшением светового дня, понижением температуры воздуха. Птицы улетают в тёплые края. Идёт сбор урожая фруктов и овощей. Время красоты осыпающих листьев и природных пейзажей. </vt:lpstr>
      <vt:lpstr>В инее ложбина В огоньках рябина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120</cp:revision>
  <dcterms:created xsi:type="dcterms:W3CDTF">2020-05-31T17:55:30Z</dcterms:created>
  <dcterms:modified xsi:type="dcterms:W3CDTF">2022-04-17T09:55:44Z</dcterms:modified>
</cp:coreProperties>
</file>