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74" r:id="rId6"/>
    <p:sldId id="275" r:id="rId7"/>
    <p:sldId id="276" r:id="rId8"/>
    <p:sldId id="261" r:id="rId9"/>
    <p:sldId id="265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01D09-6388-4B8F-9A21-7E9AE3CFD49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C34E8-C508-41CE-9A42-1D6259506C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44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12973-18CF-4C17-AD5D-0435167AAAEB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BF7D5-A826-47D9-AA2D-0E8B9A559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866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ABF7D5-A826-47D9-AA2D-0E8B9A55972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83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40e52306bc6690c7e388c9a997a35f5a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76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538050" y="2060848"/>
            <a:ext cx="2448272" cy="1872208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3347864" y="2060848"/>
            <a:ext cx="2448272" cy="187220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6267657" y="2077765"/>
            <a:ext cx="2376264" cy="18722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368152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48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>Правильный ответ</a:t>
            </a:r>
            <a:br>
              <a:rPr lang="ru-RU" sz="48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</a:br>
            <a:r>
              <a:rPr lang="ru-RU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>Вариант «Садовник»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ea typeface="+mn-ea"/>
              <a:cs typeface="+mn-cs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538050" y="4581128"/>
            <a:ext cx="2376264" cy="179107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3347864" y="4581128"/>
            <a:ext cx="2448272" cy="1791072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6267657" y="4581128"/>
            <a:ext cx="2376263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2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br>
              <a:rPr lang="ru-RU" sz="48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Вариант </a:t>
            </a:r>
            <a:r>
              <a:rPr lang="ru-RU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«Дождь»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95536" y="2060848"/>
            <a:ext cx="2232248" cy="172819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3116830" y="2088475"/>
            <a:ext cx="2247258" cy="170056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5868143" y="2088475"/>
            <a:ext cx="2232273" cy="170056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395536" y="4559708"/>
            <a:ext cx="2232248" cy="172819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3131840" y="4568470"/>
            <a:ext cx="2232248" cy="1596833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5868144" y="4568471"/>
            <a:ext cx="2232274" cy="15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7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720840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Угадай предмет </a:t>
            </a:r>
          </a:p>
          <a:p>
            <a:pPr lvl="0" algn="ctr"/>
            <a:r>
              <a:rPr lang="ru-RU" sz="6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 части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2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240160"/>
          </a:xfrm>
        </p:spPr>
        <p:txBody>
          <a:bodyPr>
            <a:no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/>
            </a:r>
            <a:br>
              <a:rPr lang="ru-RU" sz="13800" dirty="0" smtClean="0">
                <a:solidFill>
                  <a:srgbClr val="FF0000"/>
                </a:solidFill>
              </a:rPr>
            </a:br>
            <a:r>
              <a:rPr lang="ru-RU" sz="8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8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8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1" y="1600200"/>
            <a:ext cx="8046157" cy="4525963"/>
          </a:xfrm>
        </p:spPr>
      </p:pic>
      <p:pic>
        <p:nvPicPr>
          <p:cNvPr id="4099" name="Picture 3" descr="C:\Users\User\Desktop\РМО\880x495_0xac120003_87142026515859144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92751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52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15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115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User\Desktop\РМО\1580x800_0xac120003_1226817115859156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0" y="1863181"/>
            <a:ext cx="7900000" cy="4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РМО\1600x900_0xac120003_186387875615859156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92087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01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15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115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User\Desktop\РМО\1600x900_0xac120003_136962595158591517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РМО\1600x900_0xac120003_192569615215859151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628800"/>
            <a:ext cx="805280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62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1500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115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700808"/>
            <a:ext cx="4104455" cy="4145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00808"/>
            <a:ext cx="7466013" cy="417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19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72279"/>
            <a:ext cx="467461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4176464" cy="36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26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6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> </a:t>
            </a:r>
            <a:r>
              <a:rPr lang="ru-RU" sz="6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/>
            </a:r>
            <a:br>
              <a:rPr lang="ru-RU" sz="6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</a:br>
            <a:r>
              <a:rPr lang="ru-RU" sz="6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n-ea"/>
                <a:cs typeface="+mn-cs"/>
              </a:rPr>
              <a:t>Перед Вами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/>
              <a:ea typeface="+mn-ea"/>
              <a:cs typeface="+mn-cs"/>
            </a:endParaRPr>
          </a:p>
        </p:txBody>
      </p:sp>
      <p:pic>
        <p:nvPicPr>
          <p:cNvPr id="9218" name="Picture 2" descr="C:\Users\User\Desktop\РМО\5-3-5-10-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194421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РМО\15c799fcf4bd3b893197b2644f0a06627364e18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22682"/>
            <a:ext cx="216024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esktop\РМО\10234442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427537"/>
            <a:ext cx="2016224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User\Desktop\РМО\1b1fce22e32fbd2f97d6911b8e01b5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194421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User\Desktop\РМО\slajm_suhoj-1000x6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639" y="3140968"/>
            <a:ext cx="216048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User\Desktop\РМО\00b7915fd8f78069e5be21213cb1918e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73" y="3140968"/>
            <a:ext cx="201622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User\Desktop\РМО\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941168"/>
            <a:ext cx="194421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User\Desktop\РМО\600569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763" y="4941168"/>
            <a:ext cx="2088232" cy="17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C:\Users\User\Desktop\РМО\978_original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55429"/>
            <a:ext cx="2005445" cy="178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24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Желаю всем коллегам неравнодушия, целеустремленного творчества, каждому стать человеком результата -  решительным и успешным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!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2" name="Picture 2" descr="C:\Users\User\Desktop\РМО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431572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31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20880" cy="120248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компетентности педагогов в работе с детьми ОВЗ.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и систематизировать знания педагогов в работе с детьми с ОВЗ;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 педагогов;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положительный  эмоциональный фон.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 игры: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95" y="155427"/>
            <a:ext cx="8229600" cy="16002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r>
              <a:rPr lang="ru-RU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Знакомство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команды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Девиз команды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71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57592" cy="1728192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Разминка</a:t>
            </a:r>
            <a:br>
              <a:rPr lang="ru-RU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9134" y="2134815"/>
            <a:ext cx="3456732" cy="345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ru-RU" sz="5400" b="1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Palatino Linotype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5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/>
                <a:ea typeface="+mj-ea"/>
                <a:cs typeface="+mj-cs"/>
              </a:rPr>
              <a:t>«</a:t>
            </a:r>
            <a:r>
              <a:rPr lang="ru-RU" sz="40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/>
                <a:ea typeface="+mj-ea"/>
                <a:cs typeface="+mj-cs"/>
              </a:rPr>
              <a:t>Отгадай </a:t>
            </a:r>
            <a:endParaRPr lang="ru-RU" sz="4000" b="1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Palatino Linotype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/>
                <a:ea typeface="+mj-ea"/>
                <a:cs typeface="+mj-cs"/>
              </a:rPr>
              <a:t>кроссворд</a:t>
            </a:r>
            <a:r>
              <a:rPr lang="ru-RU" sz="5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/>
                <a:ea typeface="+mj-ea"/>
                <a:cs typeface="+mj-cs"/>
              </a:rPr>
              <a:t>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2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76672"/>
            <a:ext cx="8568952" cy="6144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b="1" i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вертикали.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sz="1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Как называется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врождённая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приобретённая в период развития задержка либо неполное развитие психики, проявляющаяся нарушением интеллекта, вызванная патологией головного мозга и ведущая к социальной </a:t>
            </a:r>
            <a:r>
              <a:rPr lang="ru-RU" sz="16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дезадаптации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</a:t>
            </a: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</a:rPr>
              <a:t>С</a:t>
            </a:r>
            <a:r>
              <a:rPr lang="ru-RU" sz="1600" dirty="0">
                <a:solidFill>
                  <a:srgbClr val="333333"/>
                </a:solidFill>
                <a:latin typeface="Times New Roman"/>
                <a:ea typeface="Calibri"/>
              </a:rPr>
              <a:t>овокупность специально подобранных и систематизированных заданий, которые позволяют: определить особенности усвоения учащимися предметных знаний, умений и навыков</a:t>
            </a: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Необратимое нарушение или выпадение какой-нибудь функции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это..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 7. </a:t>
            </a: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</a:rPr>
              <a:t>Эта высшая психическая функция, у детей с </a:t>
            </a:r>
            <a:r>
              <a:rPr lang="ru-RU" sz="1600" dirty="0" smtClean="0">
                <a:solidFill>
                  <a:srgbClr val="111111"/>
                </a:solidFill>
                <a:latin typeface="Times New Roman"/>
                <a:ea typeface="Times New Roman"/>
              </a:rPr>
              <a:t>ОВЗ </a:t>
            </a: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</a:rPr>
              <a:t>отличается ограниченностью и неточностью, </a:t>
            </a:r>
            <a:r>
              <a:rPr lang="ru-RU" sz="1600" dirty="0" smtClean="0">
                <a:solidFill>
                  <a:srgbClr val="111111"/>
                </a:solidFill>
                <a:latin typeface="Times New Roman"/>
                <a:ea typeface="Times New Roman"/>
              </a:rPr>
              <a:t>кратковременностью. </a:t>
            </a:r>
            <a:endParaRPr lang="ru-RU" sz="1600" dirty="0" smtClean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По горизонтали.</a:t>
            </a: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</a:rPr>
              <a:t>Полное включение детей с разными возможностями во все позитивные аспекты дошкольной жизни, которые доступны обычным детям </a:t>
            </a: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lvl="0" indent="228600">
              <a:lnSpc>
                <a:spcPct val="115000"/>
              </a:lnSpc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4.</a:t>
            </a:r>
            <a:r>
              <a:rPr lang="ru-RU" sz="1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Общая  способность к познанию и решению проблем,  которая объединяет все познавательные способности индивида: ощущение, восприятие, память, мышление, воображение, представление.</a:t>
            </a:r>
          </a:p>
          <a:p>
            <a:pPr lvl="0" indent="228600">
              <a:lnSpc>
                <a:spcPct val="115000"/>
              </a:lnSpc>
            </a:pP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6</a:t>
            </a: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способов коммуникации, с помощью которого происходит обмен, передача информации.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8.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Персональный сопровождающий ребенка с особенностями развития в инклюзивной практике</a:t>
            </a:r>
            <a:endParaRPr lang="ru-RU" sz="1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" name="обдумывани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66771" y="62130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0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654839"/>
              </p:ext>
            </p:extLst>
          </p:nvPr>
        </p:nvGraphicFramePr>
        <p:xfrm>
          <a:off x="1691680" y="116632"/>
          <a:ext cx="5616630" cy="663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  <a:gridCol w="374442"/>
              </a:tblGrid>
              <a:tr h="331736">
                <a:tc rowSpan="7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7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rowSpan="7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7.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L w="12700" cmpd="sng">
                      <a:noFill/>
                    </a:ln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</a:tcPr>
                </a:tc>
                <a:tc gridSpan="4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L w="12700" cmpd="sng">
                      <a:noFill/>
                    </a:lnL>
                  </a:tcPr>
                </a:tc>
                <a:tc gridSpan="5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</a:tr>
              <a:tr h="331736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6.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L w="12700" cmpd="sng">
                      <a:noFill/>
                    </a:lnL>
                  </a:tcPr>
                </a:tc>
                <a:tc grid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5.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3.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3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2.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 rowSpan="9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8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4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rowSpan="2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4.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rowSpan="2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2" gridSpan="7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rowSpan="2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rowSpan="2"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8.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rowSpan="2"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4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gridSpan="4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</a:tr>
              <a:tr h="331736"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v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gridSpan="5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L w="12700" cmpd="sng">
                      <a:noFill/>
                    </a:lnL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dirty="0"/>
                    </a:p>
                  </a:txBody>
                  <a:tcPr marL="82934" marR="82934" marT="41467" marB="41467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223"/>
          <a:stretch/>
        </p:blipFill>
        <p:spPr>
          <a:xfrm>
            <a:off x="2056966" y="446982"/>
            <a:ext cx="386086" cy="37390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238" y="3109358"/>
            <a:ext cx="353734" cy="36322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550" y="2775318"/>
            <a:ext cx="363417" cy="1990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636" b="-1"/>
          <a:stretch/>
        </p:blipFill>
        <p:spPr>
          <a:xfrm>
            <a:off x="3202639" y="310216"/>
            <a:ext cx="350951" cy="24297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22" y="3437716"/>
            <a:ext cx="3000514" cy="3199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2"/>
          <a:stretch/>
        </p:blipFill>
        <p:spPr>
          <a:xfrm>
            <a:off x="3935149" y="4437112"/>
            <a:ext cx="3329564" cy="3216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565" y="2437548"/>
            <a:ext cx="1496624" cy="3268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628" y="5430371"/>
            <a:ext cx="2232248" cy="3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1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08112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b="1" cap="all" dirty="0">
                <a:ln w="0"/>
                <a:solidFill>
                  <a:srgbClr val="2F5897">
                    <a:lumMod val="75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б</a:t>
            </a:r>
            <a:r>
              <a:rPr lang="ru-RU" b="1" cap="all" dirty="0" smtClean="0">
                <a:ln w="0"/>
                <a:solidFill>
                  <a:srgbClr val="2F5897">
                    <a:lumMod val="75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лиц – опрос»</a:t>
            </a:r>
            <a:endParaRPr lang="ru-RU" dirty="0"/>
          </a:p>
        </p:txBody>
      </p:sp>
      <p:pic>
        <p:nvPicPr>
          <p:cNvPr id="1026" name="Picture 2" descr="C:\Users\User\Desktop\РМО\png-transparent-question-mark-presentation-microsoft-question-text-interview-ques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11256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164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620687"/>
            <a:ext cx="7488832" cy="5900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ИОМ</a:t>
            </a:r>
            <a:endParaRPr lang="ru-RU" sz="12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ФГОС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ДО 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САНПИН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АООП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АОП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КРД</a:t>
            </a:r>
            <a:endParaRPr lang="ru-RU" sz="12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err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ППк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ТПМПК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ИПРА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ЗПР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РАС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623720"/>
            <a:ext cx="698477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–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индивидуальный  образовательный маршрут.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052736"/>
            <a:ext cx="741682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   –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Федеральный государственный  образовательный  стандарт дошкольного образования.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844824"/>
            <a:ext cx="331430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– санитарные правила и нормы.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308922"/>
            <a:ext cx="6516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Calibri"/>
                <a:cs typeface="Times New Roman"/>
              </a:rPr>
              <a:t>– Адаптированная основная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общеобразовательная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программа.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39652" y="2727597"/>
            <a:ext cx="6336704" cy="373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– Адаптированная образовательная программа.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80800" y="3171850"/>
            <a:ext cx="5811423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коррекционно-развивающая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деятельность.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5992" y="3616974"/>
            <a:ext cx="4166462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психолого-педагогический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консилиум.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882" y="4054632"/>
            <a:ext cx="683046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– территориальная психолого-медико-педагогическая комиссия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4831572"/>
            <a:ext cx="705678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Индивидуальная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программа реабилитации или </a:t>
            </a:r>
            <a:r>
              <a:rPr lang="ru-RU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абилитации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ребенка-инвалида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67283" y="5613674"/>
            <a:ext cx="3660810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Задержка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психического развития.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93279" y="6052249"/>
            <a:ext cx="411612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– </a:t>
            </a:r>
            <a:r>
              <a:rPr lang="vi-VN" dirty="0">
                <a:solidFill>
                  <a:srgbClr val="333333"/>
                </a:solidFill>
              </a:rPr>
              <a:t>Расстро́йство аутисти́ческого спе́ктра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0596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44824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j-ea"/>
                <a:cs typeface="+mj-cs"/>
              </a:rPr>
              <a:t>Последовательные </a:t>
            </a:r>
          </a:p>
          <a:p>
            <a:pPr algn="ctr"/>
            <a:endParaRPr lang="ru-RU" sz="5400" b="1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ea typeface="+mj-ea"/>
              <a:cs typeface="+mj-cs"/>
            </a:endParaRPr>
          </a:p>
          <a:p>
            <a:pPr algn="ctr"/>
            <a:r>
              <a:rPr lang="ru-RU" sz="5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j-ea"/>
                <a:cs typeface="+mj-cs"/>
              </a:rPr>
              <a:t>картинки</a:t>
            </a:r>
            <a:r>
              <a:rPr lang="ru-RU" sz="5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j-ea"/>
                <a:cs typeface="+mj-cs"/>
              </a:rPr>
              <a:t/>
            </a:r>
            <a:br>
              <a:rPr lang="ru-RU" sz="5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+mj-ea"/>
                <a:cs typeface="+mj-cs"/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858</TotalTime>
  <Words>235</Words>
  <Application>Microsoft Office PowerPoint</Application>
  <PresentationFormat>Экран (4:3)</PresentationFormat>
  <Paragraphs>75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Исполнительная</vt:lpstr>
      <vt:lpstr>Презентация PowerPoint</vt:lpstr>
      <vt:lpstr>Цель: повышение компетентности педагогов в работе с детьми ОВЗ.</vt:lpstr>
      <vt:lpstr>Знакомство</vt:lpstr>
      <vt:lpstr>Разминка </vt:lpstr>
      <vt:lpstr>Презентация PowerPoint</vt:lpstr>
      <vt:lpstr>Презентация PowerPoint</vt:lpstr>
      <vt:lpstr>«блиц – опрос»</vt:lpstr>
      <vt:lpstr>Презентация PowerPoint</vt:lpstr>
      <vt:lpstr>Презентация PowerPoint</vt:lpstr>
      <vt:lpstr>Правильный ответ Вариант «Садовник»</vt:lpstr>
      <vt:lpstr>Правильный ответ Вариант «Дождь»</vt:lpstr>
      <vt:lpstr>Презентация PowerPoint</vt:lpstr>
      <vt:lpstr>  ?</vt:lpstr>
      <vt:lpstr>?</vt:lpstr>
      <vt:lpstr>?</vt:lpstr>
      <vt:lpstr>?</vt:lpstr>
      <vt:lpstr>Презентация PowerPoint</vt:lpstr>
      <vt:lpstr>  Перед Вами</vt:lpstr>
      <vt:lpstr>Желаю всем коллегам неравнодушия, целеустремленного творчества, каждому стать человеком результата -  решительным и успешным!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55</cp:revision>
  <dcterms:created xsi:type="dcterms:W3CDTF">2021-05-11T09:26:54Z</dcterms:created>
  <dcterms:modified xsi:type="dcterms:W3CDTF">2021-05-24T13:23:06Z</dcterms:modified>
</cp:coreProperties>
</file>