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7" r:id="rId1"/>
  </p:sldMasterIdLst>
  <p:notesMasterIdLst>
    <p:notesMasterId r:id="rId16"/>
  </p:notesMasterIdLst>
  <p:sldIdLst>
    <p:sldId id="257" r:id="rId2"/>
    <p:sldId id="259" r:id="rId3"/>
    <p:sldId id="260" r:id="rId4"/>
    <p:sldId id="261" r:id="rId5"/>
    <p:sldId id="263" r:id="rId6"/>
    <p:sldId id="264" r:id="rId7"/>
    <p:sldId id="277" r:id="rId8"/>
    <p:sldId id="266" r:id="rId9"/>
    <p:sldId id="267" r:id="rId10"/>
    <p:sldId id="271" r:id="rId11"/>
    <p:sldId id="268" r:id="rId12"/>
    <p:sldId id="275" r:id="rId13"/>
    <p:sldId id="274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176B22BB-34B0-47AE-92F3-A55BF4F2F03D}">
          <p14:sldIdLst>
            <p14:sldId id="257"/>
            <p14:sldId id="259"/>
            <p14:sldId id="260"/>
            <p14:sldId id="261"/>
            <p14:sldId id="263"/>
            <p14:sldId id="264"/>
            <p14:sldId id="277"/>
            <p14:sldId id="266"/>
            <p14:sldId id="267"/>
            <p14:sldId id="271"/>
            <p14:sldId id="268"/>
            <p14:sldId id="275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64" autoAdjust="0"/>
  </p:normalViewPr>
  <p:slideViewPr>
    <p:cSldViewPr snapToGrid="0">
      <p:cViewPr varScale="1">
        <p:scale>
          <a:sx n="76" d="100"/>
          <a:sy n="76" d="100"/>
        </p:scale>
        <p:origin x="74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2441D-ACFD-44F6-881F-E14E6E96FC4E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08653-028C-446A-9E97-05EE19DEA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963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08653-028C-446A-9E97-05EE19DEABF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912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08653-028C-446A-9E97-05EE19DEABF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3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08653-028C-446A-9E97-05EE19DEABF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00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08653-028C-446A-9E97-05EE19DEABF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913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08653-028C-446A-9E97-05EE19DEABF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8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68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701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0145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19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3732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037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820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42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1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86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3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351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697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83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17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03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04251-715B-4BF6-BE72-27C5357F21B6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C437866-E554-40C7-9022-7C997C88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1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  <p:sldLayoutId id="2147484020" r:id="rId13"/>
    <p:sldLayoutId id="2147484021" r:id="rId14"/>
    <p:sldLayoutId id="2147484022" r:id="rId15"/>
    <p:sldLayoutId id="21474840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24819-99D6-41FB-8A15-860BB914F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3419" y="365125"/>
            <a:ext cx="5279366" cy="585851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МБДОУ д/с №17 «Ягодка»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B04652-E329-4DAC-9139-E11A27A50B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0497" y="1271018"/>
            <a:ext cx="9468719" cy="804671"/>
          </a:xfrm>
        </p:spPr>
        <p:txBody>
          <a:bodyPr>
            <a:normAutofit fontScale="85000" lnSpcReduction="10000"/>
          </a:bodyPr>
          <a:lstStyle/>
          <a:p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Характеристика и классификация театрализованных игр.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EA4FFF-C473-4768-A07C-AE5F18963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3872" y="4645151"/>
            <a:ext cx="3895344" cy="941831"/>
          </a:xfrm>
        </p:spPr>
        <p:txBody>
          <a:bodyPr>
            <a:normAutofit fontScale="85000" lnSpcReduction="10000"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высшей категории Тарасова С.Г.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EA76963-808B-41D2-8ECE-994E1CA30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15" y="2185865"/>
            <a:ext cx="4978400" cy="413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4731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E0B25E-A972-4EB5-B230-2B1702345505}"/>
              </a:ext>
            </a:extLst>
          </p:cNvPr>
          <p:cNvSpPr/>
          <p:nvPr/>
        </p:nvSpPr>
        <p:spPr>
          <a:xfrm>
            <a:off x="517584" y="0"/>
            <a:ext cx="9040483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Настольный театр игрушек. </a:t>
            </a: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Используются игрушки, поделки, устойчиво стоящие на столе и не создающие помех при передвижении. Настольный театр картинок. Персонажи и декорации — картинки. Их действия ограничены. Настроение персонажа передается интонацией играющего. Персонажи появляются по ходу действия, что создает элемент сюрприза, вызывает интерес детей.</a:t>
            </a:r>
          </a:p>
          <a:p>
            <a:pPr algn="just">
              <a:spcAft>
                <a:spcPts val="0"/>
              </a:spcAft>
            </a:pPr>
            <a:endParaRPr lang="ru-RU" sz="1600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600" kern="150" dirty="0">
              <a:solidFill>
                <a:srgbClr val="000000"/>
              </a:solidFill>
              <a:latin typeface="Liberation Serif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sz="1600" kern="150" dirty="0">
              <a:solidFill>
                <a:srgbClr val="000000"/>
              </a:solidFill>
              <a:effectLst/>
              <a:latin typeface="Liberation Serif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0470B0-7753-483B-B50E-29336065A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317" y="2554545"/>
            <a:ext cx="5952226" cy="41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10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E0B25E-A972-4EB5-B230-2B1702345505}"/>
              </a:ext>
            </a:extLst>
          </p:cNvPr>
          <p:cNvSpPr/>
          <p:nvPr/>
        </p:nvSpPr>
        <p:spPr>
          <a:xfrm>
            <a:off x="259921" y="133456"/>
            <a:ext cx="935191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24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Стенд-книжка-д</a:t>
            </a: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инамику, последовательность событий изображают при помощи сменяющих друг друга иллюстраций. Переворачивая листы стенда-книжки, ведущий демонстрирует различные сюжеты, изображающие события, встречи.</a:t>
            </a: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Ширма-</a:t>
            </a:r>
          </a:p>
          <a:p>
            <a:pPr algn="just">
              <a:spcAft>
                <a:spcPts val="0"/>
              </a:spcAft>
            </a:pPr>
            <a:r>
              <a:rPr lang="ru-RU" sz="20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    </a:t>
            </a:r>
          </a:p>
          <a:p>
            <a:pPr algn="just">
              <a:spcAft>
                <a:spcPts val="0"/>
              </a:spcAft>
            </a:pPr>
            <a:endParaRPr lang="ru-RU" sz="2000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r>
              <a:rPr lang="ru-RU" sz="20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 настольная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8753EB-9046-4F9B-93B2-BE48ADD7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267" y="2077429"/>
            <a:ext cx="3143621" cy="22675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E2FF0F-EEF6-4128-832E-43D36261F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520" y="1494197"/>
            <a:ext cx="3628762" cy="24314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5FE9A82-D8E3-4385-A83D-20D3690B7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997" y="4524529"/>
            <a:ext cx="2773777" cy="216247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36ABB17-8D70-4EBB-8CAA-BC9E4CD9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233" y="4008808"/>
            <a:ext cx="2773777" cy="2715735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B588F3F-8DB5-4E37-B60C-F836426CFEA0}"/>
              </a:ext>
            </a:extLst>
          </p:cNvPr>
          <p:cNvSpPr/>
          <p:nvPr/>
        </p:nvSpPr>
        <p:spPr>
          <a:xfrm>
            <a:off x="8499764" y="4717472"/>
            <a:ext cx="1340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kern="150" dirty="0">
                <a:solidFill>
                  <a:srgbClr val="000000"/>
                </a:solidFill>
                <a:latin typeface="Liberation Serif"/>
                <a:ea typeface="Segoe UI" panose="020B0502040204020203" pitchFamily="34" charset="0"/>
                <a:cs typeface="Tahoma" panose="020B0604030504040204" pitchFamily="34" charset="0"/>
              </a:rPr>
              <a:t>   напольная</a:t>
            </a:r>
          </a:p>
        </p:txBody>
      </p:sp>
    </p:spTree>
    <p:extLst>
      <p:ext uri="{BB962C8B-B14F-4D97-AF65-F5344CB8AC3E}">
        <p14:creationId xmlns:p14="http://schemas.microsoft.com/office/powerpoint/2010/main" val="3039437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0CE390-AB49-4AEF-99F3-BF08A32AA130}"/>
              </a:ext>
            </a:extLst>
          </p:cNvPr>
          <p:cNvSpPr/>
          <p:nvPr/>
        </p:nvSpPr>
        <p:spPr>
          <a:xfrm>
            <a:off x="218210" y="322118"/>
            <a:ext cx="9255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Фланелеграф – Техника изготовления: </a:t>
            </a: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на фланель с помощью липкой ленты, бархатной бумаги, или той же фланели можно прикрепить различные картинки. Предназначено специально для того. Чтобы дети не только слушали сказку, но и видели её героев. Рассказывая сказку, героев выкладывают на фланелеграф в том порядке, в котором они появляются. </a:t>
            </a: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Таким же образом можно использовать магнитную доску и магнитные фигурки-героев сказки</a:t>
            </a:r>
            <a:r>
              <a:rPr lang="ru-RU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.  </a:t>
            </a:r>
            <a:endParaRPr lang="ru-RU" sz="1600" kern="150" dirty="0">
              <a:solidFill>
                <a:srgbClr val="000000"/>
              </a:solidFill>
              <a:latin typeface="Liberation Serif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74B52C-0E88-4B6D-BDED-20D8FC938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15" y="2557380"/>
            <a:ext cx="3584863" cy="22276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E99044-11E1-4022-9611-3DA56BC0FF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10" y="5040096"/>
            <a:ext cx="4016041" cy="183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50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1DC29-EEBB-4706-ACE9-53A5D995B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181" y="165216"/>
            <a:ext cx="9154633" cy="482500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Теневой театр-театр теней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Силуэты картинки или предметы могут быть сделаны из бумаги, кальки или картона.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известны- теневые представления, в которых с помощью ладоней изображаются различные животные и люди.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04BE3C-D65C-45F7-AF00-73CA3B5B60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4" t="43425" r="35283" b="36494"/>
          <a:stretch/>
        </p:blipFill>
        <p:spPr>
          <a:xfrm>
            <a:off x="445944" y="1738401"/>
            <a:ext cx="2112958" cy="306217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3352D8-FC6D-4653-985A-038887AD2328}"/>
              </a:ext>
            </a:extLst>
          </p:cNvPr>
          <p:cNvSpPr/>
          <p:nvPr/>
        </p:nvSpPr>
        <p:spPr>
          <a:xfrm>
            <a:off x="445944" y="4759438"/>
            <a:ext cx="74731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Данная классификация театрализованных игр позволяет разнообразить деятельность детей, обогатить и расширить театрализованные знания и умения.</a:t>
            </a:r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  <a:p>
            <a:endParaRPr lang="ru-RU" kern="150" dirty="0">
              <a:solidFill>
                <a:srgbClr val="000000"/>
              </a:solidFill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B1A38C-D3E6-42EB-9936-373688E08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34" y="1738401"/>
            <a:ext cx="2764464" cy="306217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1ECB00B-8969-460D-93B8-876FD841E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96" y="1977580"/>
            <a:ext cx="3217461" cy="210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83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B2CED1-F98F-44C8-837C-DFB2B410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4923099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78851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295E0-F00F-4A7B-B44D-DA990FEB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3625A2-0F78-461A-A595-E112C44C9112}"/>
              </a:ext>
            </a:extLst>
          </p:cNvPr>
          <p:cNvSpPr/>
          <p:nvPr/>
        </p:nvSpPr>
        <p:spPr>
          <a:xfrm>
            <a:off x="382771" y="265814"/>
            <a:ext cx="9048307" cy="3779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kern="150" dirty="0">
                <a:solidFill>
                  <a:srgbClr val="424242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Театрализованные игры </a:t>
            </a: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позволяют решать многие педагогические задачи, касающиеся формирования выразительности речи интеллектуального, коммуникативного, художественно</a:t>
            </a:r>
            <a:r>
              <a:rPr lang="en-US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-</a:t>
            </a: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эстетического воспитания, развитию музыкальных и творческих способностей.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игра — это разыгрывание в лицах литературных произведений (сказки, рассказы, специально написанные инсценировки).                    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5250" marR="9525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endParaRPr lang="ru-RU" sz="1600" kern="150" dirty="0">
              <a:solidFill>
                <a:srgbClr val="000000"/>
              </a:solidFill>
              <a:effectLst/>
              <a:latin typeface="Liberation Serif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8BAB04-392D-4BBD-867F-6C1F2144F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05" y="3429000"/>
            <a:ext cx="6374318" cy="31631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D0D352C-2404-4EB8-A157-04F2683FEBE6}"/>
              </a:ext>
            </a:extLst>
          </p:cNvPr>
          <p:cNvSpPr/>
          <p:nvPr/>
        </p:nvSpPr>
        <p:spPr>
          <a:xfrm>
            <a:off x="6438900" y="4029074"/>
            <a:ext cx="1685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24532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5A392-EA17-4F20-A3B9-3CE7FFC1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26" y="350875"/>
            <a:ext cx="8825023" cy="3965944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 и содержание театрализованной игры имеет нравственную направленность, которая заключаются в каждой сказке, литературном произведении и должна найти место в импровизированных постановках. Ребёнок с удовольствием, перевоплощаясь в полюбившийся образ,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добровольно принимает и присваивает свойственные ему черты. Самостоятельное разыгрывание роли детьми позволяет формировать опыт нравственного поведения, умение поступать в соответствии с нравственными нормами. Поскольку положительные качества поощряются, а отрицательные осуждаются, дети в большинстве случаев хотят подражать добрым, честным персонажам.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8F8579-E206-49CC-8BDF-AF4F14086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245" y="4446215"/>
            <a:ext cx="4848045" cy="229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98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B74D44-124E-4220-867F-D93B0307B6C4}"/>
              </a:ext>
            </a:extLst>
          </p:cNvPr>
          <p:cNvSpPr/>
          <p:nvPr/>
        </p:nvSpPr>
        <p:spPr>
          <a:xfrm>
            <a:off x="467833" y="197346"/>
            <a:ext cx="88675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Детство проходит в мире ролевых игр, помогающих ребёнку освоить правила и законы взрослых. Игры можно рассматривать как импровизированные театральные постановки, в которых кукла или сам ребёнок имеет свой реквизит, игрушки, мебель, одежду и т. Каждый ребёнок играет свою роль по-своему, но все копируют в своих играх взрослых. Поэтому в детском саду театрализованной деятельности уделяется особое значение, всем видам детского театра, что поможет сформировать правильную модель поведения в современном мире, повысить культуру ребёнка, познакомить его с детской литературой, музыкой, изобразительным искусством, правилами этикета, обрядами, традициями</a:t>
            </a:r>
            <a:r>
              <a:rPr lang="ru-RU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. </a:t>
            </a:r>
            <a:r>
              <a:rPr lang="ru-RU" dirty="0"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dirty="0">
              <a:highlight>
                <a:srgbClr val="FFFF00"/>
              </a:highligh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FE8B76-5B89-4D82-A3D4-98DD22A7F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651" y="4356838"/>
            <a:ext cx="6015935" cy="24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56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E3CB26-1EC3-4E64-B226-BA263A962AF7}"/>
              </a:ext>
            </a:extLst>
          </p:cNvPr>
          <p:cNvSpPr/>
          <p:nvPr/>
        </p:nvSpPr>
        <p:spPr>
          <a:xfrm>
            <a:off x="329610" y="21265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415"/>
              </a:spcAft>
            </a:pPr>
            <a:r>
              <a:rPr lang="ru-RU" sz="2400" kern="150" dirty="0">
                <a:solidFill>
                  <a:srgbClr val="0000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Большое и разностороннее влияние театрализованных игр на личность ребёнка позволяет использовать их как сильное ненавязчивое педагогическое средство, так как сам малыш испытывает при этом удовольствие и радость. Воспитательные возможности театрализованных игр усиливаются тем, что их тематика практически не ограничена. Она может удовлетворять разносторонние интересы детей (литературные, музыкальные). </a:t>
            </a:r>
            <a:r>
              <a:rPr lang="ru-RU" sz="2400" kern="15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sz="2400" kern="150" dirty="0">
              <a:solidFill>
                <a:srgbClr val="000000"/>
              </a:solidFill>
              <a:effectLst/>
              <a:highlight>
                <a:srgbClr val="FFFF00"/>
              </a:highlight>
              <a:latin typeface="Liberation Serif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4BEE6C-0E7A-41B4-9FCD-42FFDDFB4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777" y="2890306"/>
            <a:ext cx="5905694" cy="390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53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7F2AFA-26C4-4368-8BDB-E263CE4A8557}"/>
              </a:ext>
            </a:extLst>
          </p:cNvPr>
          <p:cNvSpPr/>
          <p:nvPr/>
        </p:nvSpPr>
        <p:spPr>
          <a:xfrm>
            <a:off x="193432" y="386862"/>
            <a:ext cx="92266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Существует несколько точек зрения на классификацию </a:t>
            </a:r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игр, составляющих театрально-игровую деятельность. По классификации По Л.С. </a:t>
            </a:r>
            <a:r>
              <a:rPr lang="ru-RU" sz="2400" dirty="0" err="1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Фурминой</a:t>
            </a:r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- это </a:t>
            </a:r>
            <a:r>
              <a:rPr lang="ru-RU" sz="24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предметные</a:t>
            </a:r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(действующими лицами являются предметы: игрушки, куклы) и непредметные (дети в образе действующего лица исполняют взятую на себя роль).          Исследователь Л.В. Артёмова делит на две группы театрализованную игру : </a:t>
            </a:r>
            <a:r>
              <a:rPr lang="ru-RU" sz="24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режиссёрские </a:t>
            </a:r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драматизации. 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 </a:t>
            </a:r>
            <a:endParaRPr lang="ru-RU" sz="2400" b="1" dirty="0">
              <a:latin typeface="Times New Roman" panose="02020603050405020304" pitchFamily="18" charset="0"/>
              <a:ea typeface="Segoe UI" panose="020B0502040204020203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CD850-2297-4A3E-8219-D39CDD061CB0}"/>
              </a:ext>
            </a:extLst>
          </p:cNvPr>
          <p:cNvSpPr txBox="1"/>
          <p:nvPr/>
        </p:nvSpPr>
        <p:spPr>
          <a:xfrm flipH="1" flipV="1">
            <a:off x="8074324" y="4320230"/>
            <a:ext cx="10179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sz="1800" dirty="0">
              <a:highlight>
                <a:srgbClr val="FFFF00"/>
              </a:highlight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4CC1EE8-F264-4BE9-A8F7-0BD01638B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187" y="3064518"/>
            <a:ext cx="5584370" cy="349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00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A05B4-7EC0-48EB-B63A-36F468429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79" y="293297"/>
            <a:ext cx="8229599" cy="2139351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Видовое разнообразие режиссерских игр: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Режиссёрские игры с сюжетными игрушками, с предметами заместителями, с опорой на рисунок, с применением компьютерных средств… </a:t>
            </a:r>
            <a:r>
              <a:rPr lang="ru-RU" sz="1400" dirty="0"/>
              <a:t>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49F8964-6548-464C-AADB-C7C7D121A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145" y="2260120"/>
            <a:ext cx="7307533" cy="370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31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8DFAA-30C1-4CAD-86B1-F681FB4F3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21" y="414069"/>
            <a:ext cx="8573314" cy="3381554"/>
          </a:xfrm>
        </p:spPr>
        <p:txBody>
          <a:bodyPr>
            <a:noAutofit/>
          </a:bodyPr>
          <a:lstStyle/>
          <a:p>
            <a:br>
              <a:rPr lang="ru-RU" sz="2400" dirty="0"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Игры-драматизации с пальчиками.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 ребенок надевает на пальцы. Он «играет» за персонажа, изображение которого находится на руке.                                                                                                                                              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можно с 1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мл.гр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Игры с пальчиковыми куклами помогают малышу лучше управлять движениям и собственных пальцев. Играя вместе со взрослыми, ребёнок овладевает ценными навыками общения. Разыгрывает различные ситуации с куклами, которые ведут себя как люди, развивая ребёнка..                               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1650EE-48B7-4FE0-9130-3AE406E52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4" y="3923328"/>
            <a:ext cx="3693087" cy="27448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EE0CE9-0551-4706-B03F-94B152C1D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78" y="3429000"/>
            <a:ext cx="4032214" cy="27448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67CF21-A387-4FBD-9B4F-33C56F39EB9A}"/>
              </a:ext>
            </a:extLst>
          </p:cNvPr>
          <p:cNvSpPr txBox="1"/>
          <p:nvPr/>
        </p:nvSpPr>
        <p:spPr>
          <a:xfrm>
            <a:off x="8471138" y="12524013"/>
            <a:ext cx="522853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В </a:t>
            </a:r>
            <a:r>
              <a:rPr lang="ru-RU" sz="18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играх-драматизациях</a:t>
            </a:r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ребёнок самостоятельно создаёт образ с помощью комплекса средств выразительности (интонация, мимика, пантомима), производит собственные действия исполнения роли, исполняет какой либо сюжет с заранее существующим сценарием, не являющимся </a:t>
            </a:r>
            <a:r>
              <a:rPr lang="ru-RU" sz="1800" dirty="0" err="1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жВ</a:t>
            </a:r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играх-драматизациях</a:t>
            </a:r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ребёнок самостоятельно создаёт образ с помощью комплекса средств выразительности (интонация, мимика, пантомима), производит собственные действия исполнения роли, исполняет какой либо сюжет с заранее существующим сценарием, не являющимся жёстким каноном, а служащим канвой, в пределах которой развивается импровизация (разыгрывание сюжета без предварительной подготовки). </a:t>
            </a:r>
            <a:r>
              <a:rPr lang="ru-RU" sz="1800" dirty="0"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sz="1800" dirty="0">
              <a:highlight>
                <a:srgbClr val="FFFF00"/>
              </a:highlight>
            </a:endParaRPr>
          </a:p>
          <a:p>
            <a:pPr algn="just"/>
            <a:r>
              <a:rPr lang="ru-RU" sz="1800" dirty="0" err="1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ёстким</a:t>
            </a:r>
            <a:r>
              <a:rPr lang="ru-RU" sz="18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каноном, а служащим канвой, в пределах которой развивается импровизация (разыгрывание сюжета без предварительной подготовки). </a:t>
            </a:r>
            <a:r>
              <a:rPr lang="ru-RU" sz="1800" dirty="0">
                <a:highlight>
                  <a:srgbClr val="FFFF00"/>
                </a:highlight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</a:t>
            </a:r>
            <a:endParaRPr lang="ru-RU" sz="1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2825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097D03-1679-40A3-8043-7C16D811216B}"/>
              </a:ext>
            </a:extLst>
          </p:cNvPr>
          <p:cNvSpPr/>
          <p:nvPr/>
        </p:nvSpPr>
        <p:spPr>
          <a:xfrm>
            <a:off x="202222" y="284626"/>
            <a:ext cx="8846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Игры-драматизации с куклами бибабо.</a:t>
            </a:r>
            <a:r>
              <a:rPr lang="ru-RU" sz="2400" dirty="0">
                <a:latin typeface="Times New Roman" panose="02020603050405020304" pitchFamily="18" charset="0"/>
                <a:ea typeface="Segoe UI" panose="020B0502040204020203" pitchFamily="34" charset="0"/>
                <a:cs typeface="Tahoma" panose="020B0604030504040204" pitchFamily="34" charset="0"/>
              </a:rPr>
              <a:t> В этих играх на пальцы руки надевают куклы бибабо. Они обычно действуют на ширме, за которой стоит водящий. Такие куклы можно изготовить самостоятельно, используя старые игрушки. Импровизация — разыгрывание сюжета без предварительной подготовки. </a:t>
            </a:r>
            <a:endParaRPr lang="ru-RU" sz="2400" dirty="0">
              <a:highlight>
                <a:srgbClr val="FFFF00"/>
              </a:highligh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5C980B-0964-4B0A-98C8-C936FCA72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8" y="2881423"/>
            <a:ext cx="3181617" cy="33915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C303CE-A97B-448A-AE9A-231A71853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24" y="2881423"/>
            <a:ext cx="4005159" cy="356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164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854</Words>
  <Application>Microsoft Office PowerPoint</Application>
  <PresentationFormat>Широкоэкранный</PresentationFormat>
  <Paragraphs>65</Paragraphs>
  <Slides>14</Slides>
  <Notes>5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Liberation Serif</vt:lpstr>
      <vt:lpstr>Times New Roman</vt:lpstr>
      <vt:lpstr>Trebuchet MS</vt:lpstr>
      <vt:lpstr>Wingdings 3</vt:lpstr>
      <vt:lpstr>Аспект</vt:lpstr>
      <vt:lpstr>                                        МБДОУ д/с №17 «Ягодка»</vt:lpstr>
      <vt:lpstr> </vt:lpstr>
      <vt:lpstr>Тематика и содержание театрализованной игры имеет нравственную направленность, которая заключаются в каждой сказке, литературном произведении и должна найти место в импровизированных постановках. Ребёнок с удовольствием, перевоплощаясь в полюбившийся образ,   добровольно принимает и присваивает свойственные ему черты. Самостоятельное разыгрывание роли детьми позволяет формировать опыт нравственного поведения, умение поступать в соответствии с нравственными нормами. Поскольку положительные качества поощряются, а отрицательные осуждаются, дети в большинстве случаев хотят подражать добрым, честным персонажам.  </vt:lpstr>
      <vt:lpstr>Презентация PowerPoint</vt:lpstr>
      <vt:lpstr>Презентация PowerPoint</vt:lpstr>
      <vt:lpstr>Презентация PowerPoint</vt:lpstr>
      <vt:lpstr>Видовое разнообразие режиссерских игр: Режиссёрские игры с сюжетными игрушками, с предметами заместителями, с опорой на рисунок, с применением компьютерных средств…  </vt:lpstr>
      <vt:lpstr> Игры-драматизации с пальчиками. Атрибуты ребенок надевает на пальцы. Он «играет» за персонажа, изображение которого находится на руке.                                                                                                                                                Знакомить детей можно с 1 мл.гр. Игры с пальчиковыми куклами помогают малышу лучше управлять движениям и собственных пальцев. Играя вместе со взрослыми, ребёнок овладевает ценными навыками общения. Разыгрывает различные ситуации с куклами, которые ведут себя как люди, развивая ребёнка..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Теневой театр-театр теней. Силуэты картинки или предметы могут быть сделаны из бумаги, кальки или картона.  Широко известны- теневые представления, в которых с помощью ладоней изображаются различные животные и люди.</vt:lpstr>
      <vt:lpstr>            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2022-01-03T11:10:05Z</dcterms:created>
  <dcterms:modified xsi:type="dcterms:W3CDTF">2022-01-24T04:20:24Z</dcterms:modified>
</cp:coreProperties>
</file>