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_________Microsoft_Word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620688"/>
            <a:ext cx="60486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Выступление на тему:</a:t>
            </a:r>
            <a:endParaRPr lang="ru-RU" sz="4400" dirty="0">
              <a:solidFill>
                <a:srgbClr val="00CC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5968" y="1483449"/>
            <a:ext cx="7416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«Основы </a:t>
            </a:r>
            <a:r>
              <a:rPr lang="ru-RU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социально-коммуникативной грамотности </a:t>
            </a:r>
            <a: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 уровне дошкольного учреждения»</a:t>
            </a:r>
            <a:endParaRPr lang="ru-RU" sz="28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3336" y="2901732"/>
            <a:ext cx="8136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Коммуникативная компетентность - «способность к эффективному решению коммуникативных задач, определяющая индивидуально-психологические особенности личности и обеспечивающая эффективность ее общения и взаимодействия с другими людьми»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(Л.А. Петровская)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544522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i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Выполнила:</a:t>
            </a:r>
          </a:p>
          <a:p>
            <a:pPr algn="ctr">
              <a:spcBef>
                <a:spcPts val="6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i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Воспитатель МБДОУ д</a:t>
            </a:r>
            <a:r>
              <a:rPr lang="en-US" i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ru-RU" i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№ 9 «Березка»</a:t>
            </a:r>
          </a:p>
          <a:p>
            <a:pPr algn="ctr">
              <a:spcBef>
                <a:spcPts val="6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i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Суслова Маргарита Александровна</a:t>
            </a:r>
            <a:endParaRPr lang="ru-RU" i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894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04664"/>
            <a:ext cx="6841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Организационно-педагогические условия: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692" y="1196752"/>
            <a:ext cx="813690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</a:rPr>
              <a:t>Создание атмосферы доброжелательности, взаимопонимания и любви;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</a:rPr>
              <a:t>Обучение умению слушать и слышать другого;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</a:rPr>
              <a:t>Развитие умения использовать мимику, пантомимику и голос в общении;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</a:rPr>
              <a:t>Развитие у детей навыков общения в различных жизненных ситуациях;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</a:rPr>
              <a:t>Обучение умению использовать формулы речевого этикета адресовано и мотивировано;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</a:rPr>
              <a:t>Воспитание доброжелательного отношения к сверстникам;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</a:rPr>
              <a:t>Формирование чувства симпатии между участниками общения;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</a:rPr>
              <a:t>Объяснение детям, что неосторожно сказанное слово ранит, не менее больно, чем действие;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</a:rPr>
              <a:t>Обучение умению детей владеть собой;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</a:rPr>
              <a:t>Развитие умения анализировать ситуацию;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</a:rPr>
              <a:t>Целенаправленное формирование у детей коммуникативных навыков</a:t>
            </a:r>
            <a:endParaRPr lang="ru-RU" sz="20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75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2915816" y="3573016"/>
            <a:ext cx="2880320" cy="52322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476672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Социально-коммуникативное развитие в режимных моментах</a:t>
            </a:r>
            <a:r>
              <a:rPr lang="ru-RU" b="1" dirty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573016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Это могут быть: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4293096"/>
            <a:ext cx="3852427" cy="181873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Символика группы (эмблема, гимн, флаг) , отличающие её от других групп детского сада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11340" y="4293096"/>
            <a:ext cx="3816424" cy="181873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Социальные знаки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1700808"/>
            <a:ext cx="45719" cy="72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1700808"/>
            <a:ext cx="3852427" cy="158417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Р</a:t>
            </a:r>
            <a:r>
              <a:rPr lang="ru-RU" b="1" i="1" dirty="0">
                <a:solidFill>
                  <a:srgbClr val="002060"/>
                </a:solidFill>
              </a:rPr>
              <a:t>итуалы и традиции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b="1" i="1" dirty="0">
                <a:solidFill>
                  <a:srgbClr val="002060"/>
                </a:solidFill>
              </a:rPr>
              <a:t>которые педагог вводит, иногда заранее обговаривая их, иногда просто повторяя изо дня в день, пока дети их не усвоят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11340" y="1700808"/>
            <a:ext cx="3816424" cy="158417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Условные сигналы, обозначающие переход от одного вида деятельности к другому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2483768" y="3356992"/>
            <a:ext cx="43204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483768" y="4096236"/>
            <a:ext cx="432048" cy="1968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5796136" y="3356992"/>
            <a:ext cx="504056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796136" y="4096236"/>
            <a:ext cx="504056" cy="984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575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5573010" y="2204864"/>
            <a:ext cx="3247462" cy="72937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699792" y="3068960"/>
            <a:ext cx="3099495" cy="84339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35305" y="2204864"/>
            <a:ext cx="2352470" cy="72937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85034" y="980728"/>
            <a:ext cx="61290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Социально-коммуникативное развитие в игровой деятельности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26067" y="3318486"/>
            <a:ext cx="2646943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b="1" dirty="0">
                <a:solidFill>
                  <a:srgbClr val="0070C0"/>
                </a:solidFill>
              </a:rPr>
              <a:t>Сюжетно-ролевые </a:t>
            </a:r>
            <a:r>
              <a:rPr lang="ru-RU" b="1" dirty="0" smtClean="0">
                <a:solidFill>
                  <a:srgbClr val="0070C0"/>
                </a:solidFill>
              </a:rPr>
              <a:t>игры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94097" y="2348260"/>
            <a:ext cx="2694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Коммуникативные игры</a:t>
            </a:r>
            <a:r>
              <a:rPr lang="ru-RU" dirty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348880"/>
            <a:ext cx="2092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Игры с правилами</a:t>
            </a:r>
            <a:r>
              <a:rPr lang="ru-RU" dirty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8" name="Picture 2" descr="C:\Documents and Settings\Александр\Рабочий стол\рмо\IMG-cc91a1188cf67c05efefba150ae4500d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934236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Александр\Рабочий стол\рмо\IMG_20210909_1055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912351"/>
            <a:ext cx="3099495" cy="2324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Александр\Рабочий стол\рмо\IMG_20201217_1147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5" y="3068960"/>
            <a:ext cx="2376010" cy="316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75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14127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Социально-коммуникативное развитие в образовательной деятельности.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50729" y="2016820"/>
            <a:ext cx="3600400" cy="93610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Коллективная деятельность</a:t>
            </a:r>
            <a:r>
              <a:rPr lang="ru-RU" dirty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812027" y="1996480"/>
            <a:ext cx="3672408" cy="93610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Организованная образовательная деятельность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Documents and Settings\Александр\Рабочий стол\рмо\IMG_20210910_0914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027" y="3212976"/>
            <a:ext cx="364840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Documents and Settings\Александр\Рабочий стол\рмо\IMG_20210902_1039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24" y="3212976"/>
            <a:ext cx="364840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91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1988840"/>
            <a:ext cx="62102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78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591" y="620688"/>
            <a:ext cx="42868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Актуальность темы: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1" y="1267019"/>
            <a:ext cx="806489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solidFill>
                  <a:srgbClr val="002060"/>
                </a:solidFill>
              </a:rPr>
              <a:t>Фгос</a:t>
            </a:r>
            <a:r>
              <a:rPr lang="ru-RU" sz="2400" dirty="0">
                <a:solidFill>
                  <a:srgbClr val="002060"/>
                </a:solidFill>
              </a:rPr>
              <a:t> о </a:t>
            </a:r>
            <a:r>
              <a:rPr lang="ru-RU" sz="2400" dirty="0" smtClean="0">
                <a:solidFill>
                  <a:srgbClr val="002060"/>
                </a:solidFill>
              </a:rPr>
              <a:t>социально-коммуникативной грамотности дошкольника.</a:t>
            </a:r>
          </a:p>
          <a:p>
            <a:pPr algn="ctr"/>
            <a:endParaRPr lang="ru-RU" sz="2400" dirty="0">
              <a:solidFill>
                <a:srgbClr val="002060"/>
              </a:solidFill>
            </a:endParaRP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В Федеральных государственных образовательных стандартах дошкольного образования вводится понятие об образовательной области «социально-коммуникативное развитие дошкольников». Результаты освоения программы представлены в виде целевых ориентиров дошкольного образования - социально-нормативных возрастных характеристик возможных достижений ребенка на этапе завершения уровня дошкольного образования.</a:t>
            </a:r>
          </a:p>
          <a:p>
            <a:r>
              <a:rPr lang="ru-RU" dirty="0">
                <a:solidFill>
                  <a:srgbClr val="00206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4123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и Задачи: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388168" y="1510508"/>
            <a:ext cx="9865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социально – </a:t>
            </a:r>
            <a:r>
              <a:rPr lang="ru-RU" sz="2400" b="1" dirty="0" smtClean="0">
                <a:solidFill>
                  <a:srgbClr val="002060"/>
                </a:solidFill>
              </a:rPr>
              <a:t>коммуникативное развитие </a:t>
            </a:r>
            <a:r>
              <a:rPr lang="ru-RU" sz="2400" b="1" dirty="0">
                <a:solidFill>
                  <a:srgbClr val="002060"/>
                </a:solidFill>
              </a:rPr>
              <a:t>дошкольников по ФГОС: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950" y="2420888"/>
            <a:ext cx="85860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- усвоение норм и ценностей, принятых в обществе, включая моральные и нравственные ценности;</a:t>
            </a:r>
          </a:p>
          <a:p>
            <a:r>
              <a:rPr lang="ru-RU" dirty="0">
                <a:solidFill>
                  <a:srgbClr val="002060"/>
                </a:solidFill>
              </a:rPr>
              <a:t>- развитие общения и взаимодействия ребёнка с взрослыми и сверстниками;</a:t>
            </a:r>
          </a:p>
          <a:p>
            <a:r>
              <a:rPr lang="ru-RU" dirty="0">
                <a:solidFill>
                  <a:srgbClr val="002060"/>
                </a:solidFill>
              </a:rPr>
              <a:t>-становление самостоятельности, целенаправленности и </a:t>
            </a:r>
            <a:r>
              <a:rPr lang="ru-RU" dirty="0" err="1">
                <a:solidFill>
                  <a:srgbClr val="002060"/>
                </a:solidFill>
              </a:rPr>
              <a:t>саморегуляции</a:t>
            </a:r>
            <a:r>
              <a:rPr lang="ru-RU" dirty="0">
                <a:solidFill>
                  <a:srgbClr val="002060"/>
                </a:solidFill>
              </a:rPr>
              <a:t> собственных действий;</a:t>
            </a:r>
          </a:p>
          <a:p>
            <a:r>
              <a:rPr lang="ru-RU" dirty="0">
                <a:solidFill>
                  <a:srgbClr val="002060"/>
                </a:solidFill>
              </a:rPr>
              <a:t>-развитие социального и эмоционального интеллекта, эмоциональной отзывчивости, сопереживания, формирование готовности к совместной деятельности со сверстниками, формирование уважительного отношения и чувства принадлежности к своей семье и к сообществу детей и взрослых в Организации;</a:t>
            </a:r>
          </a:p>
          <a:p>
            <a:r>
              <a:rPr lang="ru-RU" dirty="0">
                <a:solidFill>
                  <a:srgbClr val="002060"/>
                </a:solidFill>
              </a:rPr>
              <a:t>-формирование позитивных установок к различным видам труда и творчества; формирование основ безопасного поведения в быту, социуме, природе.</a:t>
            </a:r>
          </a:p>
        </p:txBody>
      </p:sp>
    </p:spTree>
    <p:extLst>
      <p:ext uri="{BB962C8B-B14F-4D97-AF65-F5344CB8AC3E}">
        <p14:creationId xmlns:p14="http://schemas.microsoft.com/office/powerpoint/2010/main" val="78517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04663"/>
            <a:ext cx="72074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Элементы </a:t>
            </a:r>
            <a:r>
              <a:rPr lang="ru-RU" sz="3600" b="1" dirty="0">
                <a:solidFill>
                  <a:srgbClr val="FF0000"/>
                </a:solidFill>
              </a:rPr>
              <a:t>эффективного общения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268760"/>
            <a:ext cx="4392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2400" dirty="0"/>
              <a:t>желание вступать в контакт с окружающими;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/>
              <a:t>умение организовывать общение;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/>
              <a:t>слушать собеседника, эмоционально сопереживать, решать конфликтные ситуации;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/>
              <a:t>знание норм и правил, которым необходимо следовать при общении с окружающими.</a:t>
            </a:r>
          </a:p>
        </p:txBody>
      </p:sp>
      <p:pic>
        <p:nvPicPr>
          <p:cNvPr id="1026" name="Picture 2" descr="C:\Documents and Settings\Александр\Рабочий стол\рмо\IMG_20210901_0800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4628">
            <a:off x="5148064" y="1412776"/>
            <a:ext cx="3463070" cy="461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67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Формы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образовательной деятельности по социально – коммуникативному развитию дошкольников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242009"/>
              </p:ext>
            </p:extLst>
          </p:nvPr>
        </p:nvGraphicFramePr>
        <p:xfrm>
          <a:off x="899592" y="1451844"/>
          <a:ext cx="7416823" cy="5406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Документ" r:id="rId4" imgW="6115527" imgH="4620766" progId="Word.Document.12">
                  <p:embed/>
                </p:oleObj>
              </mc:Choice>
              <mc:Fallback>
                <p:oleObj name="Документ" r:id="rId4" imgW="6115527" imgH="46207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9592" y="1451844"/>
                        <a:ext cx="7416823" cy="5406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826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1501" y="476672"/>
            <a:ext cx="60555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Деятельность педагогов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0571" y="1772816"/>
            <a:ext cx="4181388" cy="830932"/>
          </a:xfrm>
          <a:prstGeom prst="ellipse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buFont typeface="Arial" pitchFamily="34" charset="0"/>
              <a:buChar char="•"/>
            </a:pPr>
            <a:r>
              <a:rPr lang="ru-RU" b="1" i="1" dirty="0">
                <a:solidFill>
                  <a:srgbClr val="002060"/>
                </a:solidFill>
              </a:rPr>
              <a:t>организацию</a:t>
            </a:r>
            <a:r>
              <a:rPr lang="ru-RU" b="1" dirty="0">
                <a:solidFill>
                  <a:srgbClr val="002060"/>
                </a:solidFill>
              </a:rPr>
              <a:t> </a:t>
            </a:r>
            <a:r>
              <a:rPr lang="ru-RU" b="1" dirty="0" smtClean="0">
                <a:solidFill>
                  <a:srgbClr val="002060"/>
                </a:solidFill>
              </a:rPr>
              <a:t>среды</a:t>
            </a:r>
            <a:endParaRPr lang="ru-RU" b="1" dirty="0"/>
          </a:p>
        </p:txBody>
      </p:sp>
      <p:sp>
        <p:nvSpPr>
          <p:cNvPr id="4" name="Овал 3"/>
          <p:cNvSpPr/>
          <p:nvPr/>
        </p:nvSpPr>
        <p:spPr>
          <a:xfrm>
            <a:off x="30571" y="3284984"/>
            <a:ext cx="4181389" cy="86409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itchFamily="34" charset="0"/>
              <a:buChar char="•"/>
            </a:pPr>
            <a:r>
              <a:rPr lang="ru-RU" b="1" i="1" dirty="0">
                <a:solidFill>
                  <a:srgbClr val="002060"/>
                </a:solidFill>
              </a:rPr>
              <a:t>создание</a:t>
            </a:r>
            <a:r>
              <a:rPr lang="ru-RU" b="1" dirty="0">
                <a:solidFill>
                  <a:srgbClr val="002060"/>
                </a:solidFill>
              </a:rPr>
              <a:t> </a:t>
            </a:r>
            <a:r>
              <a:rPr lang="ru-RU" b="1" dirty="0" smtClean="0">
                <a:solidFill>
                  <a:srgbClr val="002060"/>
                </a:solidFill>
              </a:rPr>
              <a:t>ситуаций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121264" y="5733256"/>
            <a:ext cx="5403064" cy="100811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itchFamily="34" charset="0"/>
              <a:buChar char="•"/>
            </a:pPr>
            <a:r>
              <a:rPr lang="ru-RU" b="1" i="1" dirty="0">
                <a:solidFill>
                  <a:srgbClr val="002060"/>
                </a:solidFill>
              </a:rPr>
              <a:t>стимулирование</a:t>
            </a:r>
            <a:r>
              <a:rPr lang="ru-RU" b="1" dirty="0">
                <a:solidFill>
                  <a:srgbClr val="002060"/>
                </a:solidFill>
              </a:rPr>
              <a:t> 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деятельности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486682" y="1832000"/>
            <a:ext cx="4628717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SimSun"/>
              </a:rPr>
              <a:t>моделирование 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SimSun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SimSun"/>
              </a:rPr>
              <a:t>ситуаций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479290" y="3284984"/>
            <a:ext cx="4412693" cy="86409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SimSun"/>
              </a:rPr>
              <a:t>обеспечение баланса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515283" y="4761148"/>
            <a:ext cx="4628717" cy="86409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itchFamily="34" charset="0"/>
              <a:buChar char="•"/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мотивирование 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мыслей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0571" y="4725144"/>
            <a:ext cx="4181389" cy="93610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itchFamily="34" charset="0"/>
              <a:buChar char="•"/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устранение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трудностей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6228184" y="1184558"/>
            <a:ext cx="457452" cy="5882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023828" y="1184558"/>
            <a:ext cx="468052" cy="21004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884678" y="1184558"/>
            <a:ext cx="343506" cy="21004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3491880" y="1184558"/>
            <a:ext cx="360040" cy="35405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2843808" y="1184558"/>
            <a:ext cx="360040" cy="4442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220072" y="1184558"/>
            <a:ext cx="836359" cy="35765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2" idx="2"/>
          </p:cNvCxnSpPr>
          <p:nvPr/>
        </p:nvCxnSpPr>
        <p:spPr>
          <a:xfrm>
            <a:off x="4479290" y="1184558"/>
            <a:ext cx="0" cy="44766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802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П</a:t>
            </a:r>
            <a:r>
              <a:rPr lang="ru-RU" sz="3200" b="1" i="1" dirty="0" smtClean="0">
                <a:solidFill>
                  <a:srgbClr val="FF0000"/>
                </a:solidFill>
              </a:rPr>
              <a:t>риобретение </a:t>
            </a:r>
            <a:r>
              <a:rPr lang="ru-RU" sz="3200" b="1" i="1" dirty="0">
                <a:solidFill>
                  <a:srgbClr val="FF0000"/>
                </a:solidFill>
              </a:rPr>
              <a:t>опыта в различных видах детской деятельности: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 rot="20544164">
            <a:off x="53157" y="1628443"/>
            <a:ext cx="3672408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Игровая деятельность</a:t>
            </a:r>
            <a:r>
              <a:rPr lang="ru-RU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 rot="20467569">
            <a:off x="-428" y="2924943"/>
            <a:ext cx="3672408" cy="86409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Исследовательская деятельность</a:t>
            </a:r>
            <a:r>
              <a:rPr lang="ru-RU" dirty="0"/>
              <a:t> 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 rot="20658241">
            <a:off x="38196" y="4149080"/>
            <a:ext cx="3816424" cy="100811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Изобразительная деятельность</a:t>
            </a:r>
            <a:r>
              <a:rPr lang="ru-RU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 rot="20549254">
            <a:off x="165324" y="5322783"/>
            <a:ext cx="3816424" cy="10095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Предметная деятельность</a:t>
            </a:r>
            <a:r>
              <a:rPr lang="ru-RU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673394">
            <a:off x="5145112" y="1556792"/>
            <a:ext cx="3528392" cy="86409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Познавательная  деятельность</a:t>
            </a:r>
            <a:r>
              <a:rPr lang="ru-RU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670250">
            <a:off x="5001096" y="2888940"/>
            <a:ext cx="3816424" cy="93610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Коммуникативная деятельность</a:t>
            </a:r>
            <a:r>
              <a:rPr lang="ru-RU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822915">
            <a:off x="5001096" y="4221088"/>
            <a:ext cx="3816424" cy="86409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Конструктивная деятельность</a:t>
            </a:r>
            <a:r>
              <a:rPr lang="ru-RU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762615">
            <a:off x="5001096" y="5373216"/>
            <a:ext cx="3816424" cy="90872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Проектная деятельность</a:t>
            </a:r>
            <a:r>
              <a:rPr lang="ru-RU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3682967" y="1221685"/>
            <a:ext cx="160454" cy="1910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946571" y="1317230"/>
            <a:ext cx="273501" cy="1675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203848" y="1317230"/>
            <a:ext cx="715980" cy="13079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419872" y="1317230"/>
            <a:ext cx="637804" cy="26158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716016" y="1317230"/>
            <a:ext cx="504056" cy="13079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499992" y="1317230"/>
            <a:ext cx="720080" cy="26158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3759374" y="1317230"/>
            <a:ext cx="524594" cy="36472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427984" y="1317230"/>
            <a:ext cx="792088" cy="38399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661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488" y="548680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Требований ФГОС </a:t>
            </a:r>
            <a:r>
              <a:rPr lang="ru-RU" sz="3600" b="1" dirty="0">
                <a:solidFill>
                  <a:srgbClr val="FF0000"/>
                </a:solidFill>
              </a:rPr>
              <a:t>к условиям </a:t>
            </a:r>
            <a:r>
              <a:rPr lang="ru-RU" sz="3600" b="1" dirty="0" smtClean="0">
                <a:solidFill>
                  <a:srgbClr val="FF0000"/>
                </a:solidFill>
              </a:rPr>
              <a:t>реализации: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84784"/>
            <a:ext cx="405143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</a:rPr>
              <a:t>обеспечение эмоционального благополучия ребёнка;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поддержка </a:t>
            </a:r>
            <a:r>
              <a:rPr lang="ru-RU" sz="2000" dirty="0">
                <a:solidFill>
                  <a:srgbClr val="002060"/>
                </a:solidFill>
              </a:rPr>
              <a:t>индивидуальности и инициативы детей;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установление </a:t>
            </a:r>
            <a:r>
              <a:rPr lang="ru-RU" sz="2000" dirty="0">
                <a:solidFill>
                  <a:srgbClr val="002060"/>
                </a:solidFill>
              </a:rPr>
              <a:t>правил поведения и взаимодействия с детьми в разных ситуациях;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построение </a:t>
            </a:r>
            <a:r>
              <a:rPr lang="ru-RU" sz="2000" dirty="0">
                <a:solidFill>
                  <a:srgbClr val="002060"/>
                </a:solidFill>
              </a:rPr>
              <a:t>развивающего образования, ориентированного на зону ближайшего развития каждого воспитанника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Documents and Settings\Александр\Рабочий стол\рмо\IMG_20210910_0943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852" y="1484784"/>
            <a:ext cx="3069580" cy="230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Александр\Рабочий стол\рмо\IMG_20210412_1035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852" y="3935128"/>
            <a:ext cx="3069579" cy="230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67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705182"/>
              </p:ext>
            </p:extLst>
          </p:nvPr>
        </p:nvGraphicFramePr>
        <p:xfrm>
          <a:off x="179512" y="332655"/>
          <a:ext cx="8784976" cy="6192688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4392488"/>
                <a:gridCol w="4392488"/>
              </a:tblGrid>
              <a:tr h="5975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/>
                        </a:rPr>
                        <a:t>Инновационные формы работы 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27688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дошкольники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родители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167408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Ситуационные задачи, их широкая вариативность.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Использование метода проектов.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Использование метода коллекционирования.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Проведение </a:t>
                      </a:r>
                      <a:r>
                        <a:rPr lang="ru-RU" sz="1800" kern="1200" dirty="0" err="1" smtClean="0">
                          <a:effectLst/>
                        </a:rPr>
                        <a:t>квестов</a:t>
                      </a:r>
                      <a:r>
                        <a:rPr lang="ru-RU" sz="1800" kern="1200" dirty="0" smtClean="0">
                          <a:effectLst/>
                        </a:rPr>
                        <a:t>, </a:t>
                      </a:r>
                      <a:r>
                        <a:rPr lang="ru-RU" sz="1800" kern="1200" dirty="0" err="1" smtClean="0">
                          <a:effectLst/>
                        </a:rPr>
                        <a:t>геокешингов</a:t>
                      </a:r>
                      <a:r>
                        <a:rPr lang="ru-RU" sz="1800" kern="1200" dirty="0" smtClean="0">
                          <a:effectLst/>
                        </a:rPr>
                        <a:t>.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Использование театрализованной деятельности.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Использование литературно-игровых форм (сочинение с детьми загадок, стихотворные игры, сочинение с детьми лимериков (форма коротких стихов)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Самостоятельная деятельность детей.</a:t>
                      </a:r>
                    </a:p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Совместные образовательные проекты, а также семейные и </a:t>
                      </a:r>
                      <a:r>
                        <a:rPr lang="ru-RU" sz="1800" kern="1200" dirty="0" err="1" smtClean="0">
                          <a:effectLst/>
                        </a:rPr>
                        <a:t>межсемейные</a:t>
                      </a:r>
                      <a:r>
                        <a:rPr lang="ru-RU" sz="1800" kern="1200" dirty="0" smtClean="0">
                          <a:effectLst/>
                        </a:rPr>
                        <a:t>;</a:t>
                      </a: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Вечера вопросов и ответов;</a:t>
                      </a: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Родительские гостиные;</a:t>
                      </a: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Тренинги по запросам родителей;</a:t>
                      </a: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Клубы по интересам;</a:t>
                      </a: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Родительские конференции;</a:t>
                      </a: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Совместное творчество родителей, детей и педагогов;</a:t>
                      </a: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Творческие выставки и фотовыставки;</a:t>
                      </a: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Тематические вечера и викторины;</a:t>
                      </a: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Совместные досуги;</a:t>
                      </a: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err="1" smtClean="0">
                          <a:effectLst/>
                        </a:rPr>
                        <a:t>Видеоинтервью</a:t>
                      </a:r>
                      <a:r>
                        <a:rPr lang="ru-RU" sz="1800" kern="1200" dirty="0" smtClean="0">
                          <a:effectLst/>
                        </a:rPr>
                        <a:t> и мультимедийные презентации;</a:t>
                      </a:r>
                    </a:p>
                    <a:p>
                      <a:pPr marL="285750" lvl="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Выпуск семейных газет и книжек-малышек;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effectLst/>
                        </a:rPr>
                        <a:t>Совместное создание мини-музеев.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563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0F0F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640</Words>
  <Application>Microsoft Office PowerPoint</Application>
  <PresentationFormat>Экран (4:3)</PresentationFormat>
  <Paragraphs>96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Документ Microsoft Word</vt:lpstr>
      <vt:lpstr>Презентация PowerPoint</vt:lpstr>
      <vt:lpstr>Презентация PowerPoint</vt:lpstr>
      <vt:lpstr>Цель и Задачи:</vt:lpstr>
      <vt:lpstr>Презентация PowerPoint</vt:lpstr>
      <vt:lpstr>Формы образовательной деятельности по социально – коммуникативному развитию дошкольников</vt:lpstr>
      <vt:lpstr>Презентация PowerPoint</vt:lpstr>
      <vt:lpstr>Приобретение опыта в различных видах детской деятельности: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107</cp:revision>
  <dcterms:modified xsi:type="dcterms:W3CDTF">2021-09-14T13:10:50Z</dcterms:modified>
</cp:coreProperties>
</file>