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828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D3EDF3-FEE0-4103-A336-43B4553D3079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2FED72-A2A0-4821-A079-81F08A212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D3EDF3-FEE0-4103-A336-43B4553D3079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2FED72-A2A0-4821-A079-81F08A212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D3EDF3-FEE0-4103-A336-43B4553D3079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2FED72-A2A0-4821-A079-81F08A212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D3EDF3-FEE0-4103-A336-43B4553D3079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2FED72-A2A0-4821-A079-81F08A212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D3EDF3-FEE0-4103-A336-43B4553D3079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2FED72-A2A0-4821-A079-81F08A212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D3EDF3-FEE0-4103-A336-43B4553D3079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2FED72-A2A0-4821-A079-81F08A212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D3EDF3-FEE0-4103-A336-43B4553D3079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2FED72-A2A0-4821-A079-81F08A212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D3EDF3-FEE0-4103-A336-43B4553D3079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2FED72-A2A0-4821-A079-81F08A212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D3EDF3-FEE0-4103-A336-43B4553D3079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2FED72-A2A0-4821-A079-81F08A212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D3EDF3-FEE0-4103-A336-43B4553D3079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2FED72-A2A0-4821-A079-81F08A212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D3EDF3-FEE0-4103-A336-43B4553D3079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2FED72-A2A0-4821-A079-81F08A2129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ED3EDF3-FEE0-4103-A336-43B4553D3079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C2FED72-A2A0-4821-A079-81F08A212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44171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ПРОГРАММА  </a:t>
            </a:r>
            <a:r>
              <a:rPr lang="ru-RU" b="1" dirty="0"/>
              <a:t>ПРОФИЛАКТИЧЕСКОЙ  РАБОТЫ В ШКОЛЕ</a:t>
            </a:r>
            <a:br>
              <a:rPr lang="ru-RU" b="1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r>
              <a:rPr lang="ru-RU" sz="2200" b="1" i="1" dirty="0" smtClean="0"/>
              <a:t>«</a:t>
            </a:r>
            <a:r>
              <a:rPr lang="ru-RU" sz="2200" b="1" i="1" dirty="0"/>
              <a:t>Это невозможно!» - сказала Причина. </a:t>
            </a:r>
            <a:r>
              <a:rPr lang="ru-RU" sz="2200" b="1" i="1" dirty="0" smtClean="0"/>
              <a:t>                                      </a:t>
            </a:r>
            <a:r>
              <a:rPr lang="ru-RU" b="1" i="1" dirty="0" smtClean="0"/>
              <a:t>     </a:t>
            </a:r>
            <a:r>
              <a:rPr lang="ru-RU" sz="2200" b="1" i="1" dirty="0"/>
              <a:t>«Это безрассудство!» - заметил Опыт. </a:t>
            </a:r>
            <a:r>
              <a:rPr lang="ru-RU" dirty="0"/>
              <a:t/>
            </a:r>
            <a:br>
              <a:rPr lang="ru-RU" dirty="0"/>
            </a:br>
            <a:r>
              <a:rPr lang="ru-RU" sz="2200" b="1" i="1" dirty="0"/>
              <a:t>     «Это бесполезно!» - отрезала Гордость. 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b="1" i="1" dirty="0"/>
              <a:t> «Попробуй...» - шепнула Мечта</a:t>
            </a:r>
            <a:endParaRPr lang="ru-RU" sz="2200" dirty="0"/>
          </a:p>
        </p:txBody>
      </p:sp>
      <p:sp>
        <p:nvSpPr>
          <p:cNvPr id="3" name="TextBox 2"/>
          <p:cNvSpPr txBox="1"/>
          <p:nvPr/>
        </p:nvSpPr>
        <p:spPr>
          <a:xfrm>
            <a:off x="2483768" y="5789043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истории и обществознания МБОУ «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Харыялахская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Оленекского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Республики Саха (Якутия)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1" i="1" dirty="0"/>
              <a:t>Рабочий план реализации проекта</a:t>
            </a:r>
            <a:r>
              <a:rPr lang="ru-RU" b="1" i="1" dirty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760640"/>
          </a:xfrm>
        </p:spPr>
        <p:txBody>
          <a:bodyPr>
            <a:normAutofit fontScale="55000" lnSpcReduction="20000"/>
          </a:bodyPr>
          <a:lstStyle/>
          <a:p>
            <a:r>
              <a:rPr lang="ru-RU" dirty="0" err="1"/>
              <a:t>Педагогизация</a:t>
            </a:r>
            <a:r>
              <a:rPr lang="ru-RU" dirty="0"/>
              <a:t>  родителей: беседы, семинары, лектории, конференции   по вопросам воспитания, родительские собрания,  индивидуальная работа с родителями;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Дни открытых дверей для мужского  населения  наслега;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 участие родителей в самоуправлении (организация проведения уроков родителями-отцами:  23 февраля, 8 марта);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 организация Галереи отцов в  школе;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  публикация на страницах  районной газеты материалов о достижениях, талантах родителей-мужчин;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конкурс «Самые классные родители»</a:t>
            </a:r>
          </a:p>
          <a:p>
            <a:r>
              <a:rPr lang="ru-RU" dirty="0"/>
              <a:t>  ( привлечение  мужчин-родителей   к школьным мероприятиям);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 проведение  Дня  отцов (</a:t>
            </a:r>
            <a:r>
              <a:rPr lang="ru-RU" b="1" dirty="0"/>
              <a:t>выставка</a:t>
            </a:r>
            <a:r>
              <a:rPr lang="ru-RU" dirty="0"/>
              <a:t> творческих работ, сочинения об отцах, соревнования, уроки мужества) ;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создание Совета отцов;</a:t>
            </a:r>
          </a:p>
          <a:p>
            <a:r>
              <a:rPr lang="ru-RU" dirty="0"/>
              <a:t> </a:t>
            </a:r>
          </a:p>
          <a:p>
            <a:r>
              <a:rPr lang="ru-RU" dirty="0" smtClean="0"/>
              <a:t>вовлечение </a:t>
            </a:r>
            <a:r>
              <a:rPr lang="ru-RU" dirty="0"/>
              <a:t>мужчин в организацию летнего отдыха</a:t>
            </a:r>
            <a:r>
              <a:rPr lang="ru-RU" dirty="0" smtClean="0"/>
              <a:t>;</a:t>
            </a:r>
            <a:r>
              <a:rPr lang="ru-RU" dirty="0"/>
              <a:t> </a:t>
            </a:r>
          </a:p>
          <a:p>
            <a:r>
              <a:rPr lang="ru-RU" dirty="0"/>
              <a:t>организация кружковых занятий по рыболовству и охоте </a:t>
            </a:r>
            <a:r>
              <a:rPr lang="ru-RU" dirty="0" smtClean="0"/>
              <a:t>с </a:t>
            </a:r>
            <a:r>
              <a:rPr lang="ru-RU" dirty="0"/>
              <a:t>привлечением отцов</a:t>
            </a:r>
            <a:r>
              <a:rPr lang="ru-RU" dirty="0" smtClean="0"/>
              <a:t>;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1" dirty="0"/>
              <a:t>Проект 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b="1" dirty="0"/>
              <a:t>«Выездной реабилитационный лагерь»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Задачи проекта.</a:t>
            </a:r>
            <a:endParaRPr lang="ru-RU" dirty="0"/>
          </a:p>
          <a:p>
            <a:pPr lvl="0"/>
            <a:r>
              <a:rPr lang="ru-RU" dirty="0"/>
              <a:t>профилактика проблем подросткового возраста, коррекция социально нежелательных форм поведения; формирование ценностного отношения к себе и собственной жизненной позиции;</a:t>
            </a:r>
          </a:p>
          <a:p>
            <a:pPr lvl="0"/>
            <a:r>
              <a:rPr lang="ru-RU" dirty="0"/>
              <a:t>укрепление физического и психического здоровья детей и родителей, внедрение в практику культуры здорового образа жизни;</a:t>
            </a:r>
          </a:p>
          <a:p>
            <a:pPr lvl="0"/>
            <a:r>
              <a:rPr lang="ru-RU" dirty="0"/>
              <a:t>коррекция “ семейного неблагополучия”, индивидуальная работа с “ трудными родителями”;</a:t>
            </a:r>
          </a:p>
          <a:p>
            <a:pPr lvl="0"/>
            <a:r>
              <a:rPr lang="ru-RU" dirty="0"/>
              <a:t>развитие профессиональных компетенций у специалистов, занимающихся проблемами детей “ группы риска”.</a:t>
            </a:r>
          </a:p>
          <a:p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/>
              <a:t>Краткое описание проекта:</a:t>
            </a:r>
            <a:endParaRPr lang="ru-RU" dirty="0"/>
          </a:p>
          <a:p>
            <a:r>
              <a:rPr lang="ru-RU" dirty="0"/>
              <a:t>Суть проекта заключается в организации и проведении в течение каникулярной недели для целевой группы детей ( и семей), находящихся в трудной жизненной ситуации .</a:t>
            </a:r>
          </a:p>
          <a:p>
            <a:r>
              <a:rPr lang="ru-RU" dirty="0"/>
              <a:t>2. Организация для целевой группы детей ( и семей), находящихся в трудной жизненной ситуации выездного реабилитационного лагеря.</a:t>
            </a:r>
          </a:p>
          <a:p>
            <a:r>
              <a:rPr lang="ru-RU" dirty="0"/>
              <a:t>Планируется регулярный двухдневный выезд детей, педагогов и специалистов 1 раз в месяц ( на субботу и воскресенье, заезд в пятницу вечером) на базу «</a:t>
            </a:r>
            <a:r>
              <a:rPr lang="ru-RU" dirty="0" err="1"/>
              <a:t>Кэнээдэ</a:t>
            </a:r>
            <a:r>
              <a:rPr lang="ru-RU" dirty="0"/>
              <a:t>». Всего планируется 5 выездов, два выезда (из них) вместе с родителями.</a:t>
            </a:r>
          </a:p>
          <a:p>
            <a:r>
              <a:rPr lang="ru-RU" dirty="0"/>
              <a:t>К работе  с  детьми и их родителями привлекаются сотрудники </a:t>
            </a:r>
            <a:r>
              <a:rPr lang="ru-RU" dirty="0" err="1"/>
              <a:t>психолого</a:t>
            </a:r>
            <a:r>
              <a:rPr lang="ru-RU" dirty="0"/>
              <a:t>- педагогического Центра и  Центра поддержки семьи и детства.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000" dirty="0" smtClean="0"/>
              <a:t>Тренинг  для подростков : “Мы разные , мы – равные”</a:t>
            </a:r>
          </a:p>
          <a:p>
            <a:r>
              <a:rPr lang="ru-RU" sz="2000" dirty="0" smtClean="0"/>
              <a:t>Для родителей: общественная дискуссия “ Семья вместе – душа на месте”</a:t>
            </a:r>
          </a:p>
          <a:p>
            <a:r>
              <a:rPr lang="ru-RU" sz="2000" dirty="0" err="1" smtClean="0"/>
              <a:t>Игро</a:t>
            </a:r>
            <a:r>
              <a:rPr lang="ru-RU" sz="2000" dirty="0" smtClean="0"/>
              <a:t>- кросс :“ О Спорт, ты жизнь!”</a:t>
            </a:r>
          </a:p>
          <a:p>
            <a:r>
              <a:rPr lang="ru-RU" sz="2000" dirty="0" smtClean="0"/>
              <a:t>деловая ролевая игра совместно с родителями:“ С законом на “ВЫ”</a:t>
            </a:r>
          </a:p>
          <a:p>
            <a:r>
              <a:rPr lang="ru-RU" sz="2000" dirty="0" smtClean="0"/>
              <a:t>конкурс проектов “Моя законотворческая инициатива”</a:t>
            </a:r>
          </a:p>
          <a:p>
            <a:r>
              <a:rPr lang="ru-RU" sz="2000" dirty="0"/>
              <a:t>-тренинг профессионального самоопределения в рамках </a:t>
            </a:r>
            <a:r>
              <a:rPr lang="ru-RU" sz="2000" dirty="0" err="1"/>
              <a:t>профориентацинной</a:t>
            </a:r>
            <a:r>
              <a:rPr lang="ru-RU" sz="2000" dirty="0"/>
              <a:t> деятельности</a:t>
            </a:r>
            <a:endParaRPr lang="ru-RU" sz="20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Проект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«Зимний лагерь»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b="1" dirty="0"/>
              <a:t>Цели проекта:</a:t>
            </a:r>
            <a:endParaRPr lang="ru-RU" dirty="0"/>
          </a:p>
          <a:p>
            <a:pPr lvl="0"/>
            <a:r>
              <a:rPr lang="ru-RU" dirty="0"/>
              <a:t>Оказание реальной </a:t>
            </a:r>
            <a:r>
              <a:rPr lang="ru-RU" dirty="0" err="1"/>
              <a:t>психолого</a:t>
            </a:r>
            <a:r>
              <a:rPr lang="ru-RU" dirty="0"/>
              <a:t>- педагогической, </a:t>
            </a:r>
            <a:r>
              <a:rPr lang="ru-RU" dirty="0" err="1"/>
              <a:t>медико</a:t>
            </a:r>
            <a:r>
              <a:rPr lang="ru-RU" dirty="0"/>
              <a:t>- социальной помощи и поддержки детям;</a:t>
            </a:r>
          </a:p>
          <a:p>
            <a:pPr lvl="0"/>
            <a:r>
              <a:rPr lang="ru-RU" dirty="0"/>
              <a:t> предупреждение правонарушений и асоциального поведения учащихся.</a:t>
            </a:r>
          </a:p>
          <a:p>
            <a:pPr lvl="0"/>
            <a:r>
              <a:rPr lang="ru-RU" dirty="0"/>
              <a:t>Создание эффективного механизма ( технологичной модели) организации </a:t>
            </a:r>
            <a:r>
              <a:rPr lang="ru-RU" dirty="0" err="1"/>
              <a:t>досуговой</a:t>
            </a:r>
            <a:r>
              <a:rPr lang="ru-RU" dirty="0"/>
              <a:t> внеклассной деятельности с детьми </a:t>
            </a:r>
            <a:endParaRPr lang="ru-RU" dirty="0" smtClean="0"/>
          </a:p>
          <a:p>
            <a:r>
              <a:rPr lang="ru-RU" b="1" dirty="0"/>
              <a:t>Задачи проекта.</a:t>
            </a:r>
            <a:endParaRPr lang="ru-RU" dirty="0"/>
          </a:p>
          <a:p>
            <a:pPr lvl="0"/>
            <a:r>
              <a:rPr lang="ru-RU" dirty="0"/>
              <a:t>профилактика проблем подросткового возраста, коррекция социально нежелательных форм поведения; формирование ценностного отношения к себе и собственной жизненной позиции;</a:t>
            </a:r>
          </a:p>
          <a:p>
            <a:pPr lvl="0"/>
            <a:r>
              <a:rPr lang="ru-RU" dirty="0"/>
              <a:t>укрепление физического и психического здоровья детей и родителей, внедрение в практику культуры здорового образа жизни;</a:t>
            </a:r>
          </a:p>
          <a:p>
            <a:pPr lvl="0"/>
            <a:r>
              <a:rPr lang="ru-RU" dirty="0"/>
              <a:t>коррекция “ семейного неблагополучия”, индивидуальная работа с “ трудными родителями”;</a:t>
            </a:r>
          </a:p>
          <a:p>
            <a:pPr lvl="0"/>
            <a:r>
              <a:rPr lang="ru-RU" dirty="0"/>
              <a:t>развитие профессиональных компетенций у специалистов, занимающихся проблемами детей “ группы риска”.</a:t>
            </a:r>
          </a:p>
          <a:p>
            <a:pPr lvl="0"/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Краткое описание проекта:</a:t>
            </a:r>
            <a:endParaRPr lang="ru-RU" dirty="0"/>
          </a:p>
          <a:p>
            <a:r>
              <a:rPr lang="ru-RU" dirty="0"/>
              <a:t>Суть проекта заключается в организации и проведении в течение каникулярной недели </a:t>
            </a:r>
            <a:r>
              <a:rPr lang="ru-RU" dirty="0" err="1"/>
              <a:t>досуговой</a:t>
            </a:r>
            <a:r>
              <a:rPr lang="ru-RU" dirty="0"/>
              <a:t> внеклассной деятельности.</a:t>
            </a:r>
          </a:p>
          <a:p>
            <a:r>
              <a:rPr lang="ru-RU" dirty="0"/>
              <a:t>В распорядке дня лагеря : тренинги, ролевые игры, встречи с интересными людьми, дискуссии, спортивные соревнования,  обязательные ежедневные прогулки на природе,  конкурсы, игры, тематические дискотеки и др</a:t>
            </a:r>
            <a:r>
              <a:rPr lang="ru-RU" dirty="0" smtClean="0"/>
              <a:t>.</a:t>
            </a:r>
            <a:r>
              <a:rPr lang="ru-RU" b="1" dirty="0"/>
              <a:t> Продолжительность:  </a:t>
            </a:r>
            <a:r>
              <a:rPr lang="ru-RU" dirty="0"/>
              <a:t>одна неделя.</a:t>
            </a:r>
          </a:p>
          <a:p>
            <a:r>
              <a:rPr lang="ru-RU" b="1" dirty="0"/>
              <a:t>Участники</a:t>
            </a:r>
            <a:r>
              <a:rPr lang="ru-RU" dirty="0"/>
              <a:t>: педагоги образовательного учреждения, все желающие учащиеся с 1 – 11 класс, специалисты различных органов  профилактики  безнадзорности  предупреждения правонарушений.</a:t>
            </a:r>
          </a:p>
          <a:p>
            <a:r>
              <a:rPr lang="ru-RU" b="1" dirty="0"/>
              <a:t>Отв. за организацию лагеря и разработку сценария:</a:t>
            </a:r>
            <a:r>
              <a:rPr lang="ru-RU" dirty="0"/>
              <a:t>  зам.директора по воспитательной работе.</a:t>
            </a:r>
          </a:p>
          <a:p>
            <a:r>
              <a:rPr lang="ru-RU" dirty="0" smtClean="0"/>
              <a:t> 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000108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sz="1800" dirty="0"/>
              <a:t>В связи со сложной ситуацией в стране, когда ученик средней школы подвержен различным негативным влияниям не только с внешней стороны, но порой даже и в семье, обществу нужны коренные перемены в области профилактической работы.</a:t>
            </a:r>
            <a:br>
              <a:rPr lang="ru-RU" sz="1800" dirty="0"/>
            </a:br>
            <a:r>
              <a:rPr lang="ru-RU" sz="1800" dirty="0"/>
              <a:t>В школе профилактическая работа должна опираться на лучшие качества учащихся, на их достижения, пусть и небольшие. </a:t>
            </a:r>
            <a:br>
              <a:rPr lang="ru-RU" sz="1800" dirty="0"/>
            </a:br>
            <a:r>
              <a:rPr lang="ru-RU" sz="1800" dirty="0"/>
              <a:t>Также профилактическая работа может опираться на различные негативные примеры, которые имеют место среди ряда учащихся общеобразовательных школ района, также известные и в медицинской тематике.</a:t>
            </a:r>
          </a:p>
          <a:p>
            <a:r>
              <a:rPr lang="ru-RU" sz="1800" b="1" dirty="0"/>
              <a:t>Цель</a:t>
            </a:r>
            <a:r>
              <a:rPr lang="ru-RU" sz="1800" dirty="0"/>
              <a:t> профилактической работы в школе:</a:t>
            </a:r>
          </a:p>
          <a:p>
            <a:r>
              <a:rPr lang="ru-RU" sz="1800" dirty="0"/>
              <a:t>сбережение здоровья учащихся, неизменность психических показателей в отрицательную сторону, развитие ребенка не только физически, но и умственно, без отрицательного опыта.</a:t>
            </a:r>
          </a:p>
          <a:p>
            <a:r>
              <a:rPr lang="ru-RU" sz="1800" dirty="0"/>
              <a:t/>
            </a:r>
            <a:br>
              <a:rPr lang="ru-RU" sz="1800" dirty="0"/>
            </a:br>
            <a:r>
              <a:rPr lang="ru-RU" sz="1800" b="1" dirty="0"/>
              <a:t>Задачи программы:</a:t>
            </a:r>
            <a:r>
              <a:rPr lang="ru-RU" sz="1800" dirty="0"/>
              <a:t> своевременное выявление учащихся группы риска, проведение активной работы с родителями, проведение занятий по соответствующим тематикам в наиболее доступной учащимся форме.</a:t>
            </a:r>
          </a:p>
          <a:p>
            <a:r>
              <a:rPr lang="ru-RU" sz="1800" dirty="0"/>
              <a:t> 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/>
          </a:bodyPr>
          <a:lstStyle/>
          <a:p>
            <a:r>
              <a:rPr lang="ru-RU" dirty="0"/>
              <a:t>Программа включает в себя  проекты: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1. проект «Воспитание  успехом»;</a:t>
            </a:r>
          </a:p>
          <a:p>
            <a:r>
              <a:rPr lang="ru-RU" dirty="0"/>
              <a:t>2. проект «Папа может…»  ;</a:t>
            </a:r>
          </a:p>
          <a:p>
            <a:r>
              <a:rPr lang="ru-RU" dirty="0"/>
              <a:t>3.проект «Неблагополучные семьи» </a:t>
            </a:r>
          </a:p>
          <a:p>
            <a:r>
              <a:rPr lang="ru-RU" dirty="0"/>
              <a:t>4.проект  «Протяни руку  помощи»</a:t>
            </a:r>
          </a:p>
          <a:p>
            <a:r>
              <a:rPr lang="ru-RU" dirty="0"/>
              <a:t>5. проект «Выездной реабилитационный лагерь»;</a:t>
            </a:r>
          </a:p>
          <a:p>
            <a:r>
              <a:rPr lang="ru-RU" dirty="0"/>
              <a:t>6 проект «Зимний лагерь»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Средства реализации программы: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1</a:t>
            </a:r>
            <a:r>
              <a:rPr lang="ru-RU" i="1" dirty="0"/>
              <a:t>. </a:t>
            </a:r>
            <a:r>
              <a:rPr lang="ru-RU" i="1" u="sng" dirty="0"/>
              <a:t>Методическое обеспечение</a:t>
            </a:r>
            <a:r>
              <a:rPr lang="ru-RU" u="sng" dirty="0"/>
              <a:t>:</a:t>
            </a:r>
            <a:r>
              <a:rPr lang="ru-RU" dirty="0"/>
              <a:t> планирование воспитательной работы, рекомендации  Управления Образования района, рекомендации МО РС(Я), рекомендации медицинских инстанций.</a:t>
            </a:r>
            <a:br>
              <a:rPr lang="ru-RU" dirty="0"/>
            </a:br>
            <a:r>
              <a:rPr lang="ru-RU" dirty="0"/>
              <a:t>2. </a:t>
            </a:r>
            <a:r>
              <a:rPr lang="ru-RU" i="1" u="sng" dirty="0"/>
              <a:t>Направления работы по программе</a:t>
            </a:r>
            <a:r>
              <a:rPr lang="ru-RU" dirty="0"/>
              <a:t>: профилактика вредных привычек (наркомании, </a:t>
            </a:r>
            <a:r>
              <a:rPr lang="ru-RU" dirty="0" err="1"/>
              <a:t>табакокурения</a:t>
            </a:r>
            <a:r>
              <a:rPr lang="ru-RU" dirty="0"/>
              <a:t>), профилактика правонарушений среди подростков, профилактические меры охраны здоровья и здорового образа жизни, профилактика психических отклонений у ребенка, профилактика нарушений в поведении в быту, на улице, в обществе, а также </a:t>
            </a:r>
            <a:r>
              <a:rPr lang="ru-RU" dirty="0" err="1"/>
              <a:t>аутоагресивного</a:t>
            </a:r>
            <a:r>
              <a:rPr lang="ru-RU" dirty="0"/>
              <a:t>  поведения.</a:t>
            </a:r>
            <a:br>
              <a:rPr lang="ru-RU" dirty="0"/>
            </a:br>
            <a:r>
              <a:rPr lang="ru-RU" dirty="0"/>
              <a:t>3</a:t>
            </a:r>
            <a:r>
              <a:rPr lang="ru-RU" i="1" u="sng" dirty="0"/>
              <a:t>. Реализация через</a:t>
            </a:r>
            <a:r>
              <a:rPr lang="ru-RU" dirty="0"/>
              <a:t>: пропаганду здорового образа жизни, здорового питания, спорта, силы знаний.</a:t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b="1" dirty="0"/>
              <a:t>Планируемые  результаты:</a:t>
            </a:r>
            <a:endParaRPr lang="ru-RU" dirty="0"/>
          </a:p>
          <a:p>
            <a:r>
              <a:rPr lang="ru-RU" dirty="0"/>
              <a:t>снижение правонарушений среди учащихся;</a:t>
            </a:r>
          </a:p>
          <a:p>
            <a:r>
              <a:rPr lang="ru-RU" dirty="0"/>
              <a:t>отрицательное отношение ребенка к наркомании и </a:t>
            </a:r>
            <a:r>
              <a:rPr lang="ru-RU" dirty="0" err="1"/>
              <a:t>табакокурению</a:t>
            </a:r>
            <a:r>
              <a:rPr lang="ru-RU" dirty="0"/>
              <a:t>;</a:t>
            </a:r>
          </a:p>
          <a:p>
            <a:r>
              <a:rPr lang="ru-RU" dirty="0"/>
              <a:t> умение ребенка сказать нет</a:t>
            </a:r>
            <a:r>
              <a:rPr lang="ru-RU" dirty="0">
                <a:sym typeface="Symbol"/>
              </a:rPr>
              <a:t></a:t>
            </a:r>
            <a:r>
              <a:rPr lang="ru-RU" dirty="0"/>
              <a:t> своим друзьям по употреблению вредных веществ;</a:t>
            </a:r>
          </a:p>
          <a:p>
            <a:r>
              <a:rPr lang="ru-RU" dirty="0"/>
              <a:t>повышение значимости спорта, питания, здоровья в жизни учащихся;</a:t>
            </a:r>
          </a:p>
          <a:p>
            <a:r>
              <a:rPr lang="ru-RU" dirty="0"/>
              <a:t> снижение числа учащихся, негативно  относящихся к знаниям;</a:t>
            </a:r>
          </a:p>
          <a:p>
            <a:r>
              <a:rPr lang="ru-RU" dirty="0"/>
              <a:t>контроль и регулирование выполнения программы:</a:t>
            </a:r>
            <a:br>
              <a:rPr lang="ru-RU" dirty="0"/>
            </a:br>
            <a:r>
              <a:rPr lang="ru-RU" dirty="0"/>
              <a:t>ежемесячно, по планам классных руководителей, по проводимым мероприятиям, по работе с группой риска.</a:t>
            </a:r>
          </a:p>
          <a:p>
            <a:r>
              <a:rPr lang="ru-RU" dirty="0"/>
              <a:t>В условиях школы наиболее важно при создании воспитательной системы формировать целостное понимание родителями воспитательного процесса, привлекать их к организации воспитательного процесса в различных формах, организовать социальную работу на должном уровне.</a:t>
            </a:r>
            <a:br>
              <a:rPr lang="ru-RU" dirty="0"/>
            </a:br>
            <a:r>
              <a:rPr lang="ru-RU" dirty="0"/>
              <a:t>В начале работы образовательного учреждения создается программа развития, концепция воспитательной работы и другие основополагающие документы, на которые школа будет опираться в последующие годы работы. Очень важно, чтобы они создавались вместе с представителями родительской общественности, с учетом их пожеланий, требований, - ведь это их дети будут воспитываться на основе этих программ.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Проект «Воспитание  успехом»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b="1" i="1" dirty="0"/>
              <a:t>Цель</a:t>
            </a:r>
            <a:r>
              <a:rPr lang="ru-RU" b="1" dirty="0"/>
              <a:t> </a:t>
            </a:r>
            <a:r>
              <a:rPr lang="ru-RU" dirty="0"/>
              <a:t>-  включение учащихся в активную деятельность, помочь найти интересное занятие, создание условий для раскрытия скрытых способностей, интересов и </a:t>
            </a:r>
            <a:r>
              <a:rPr lang="ru-RU" dirty="0" smtClean="0"/>
              <a:t>потенциала </a:t>
            </a:r>
            <a:r>
              <a:rPr lang="ru-RU" dirty="0"/>
              <a:t>личности </a:t>
            </a:r>
            <a:r>
              <a:rPr lang="ru-RU" dirty="0" smtClean="0"/>
              <a:t>ребенка</a:t>
            </a:r>
          </a:p>
          <a:p>
            <a:r>
              <a:rPr lang="ru-RU" b="1" dirty="0"/>
              <a:t>Формы работы :</a:t>
            </a:r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>- беседы, лекции, конкурсы, фестивали, акции, трудовая деятельность;</a:t>
            </a:r>
            <a:br>
              <a:rPr lang="ru-RU" dirty="0"/>
            </a:br>
            <a:r>
              <a:rPr lang="ru-RU" dirty="0"/>
              <a:t>-ведение «</a:t>
            </a:r>
            <a:r>
              <a:rPr lang="ru-RU" dirty="0" err="1"/>
              <a:t>Портфолио</a:t>
            </a:r>
            <a:r>
              <a:rPr lang="ru-RU" dirty="0"/>
              <a:t>  достижений»  ученика;</a:t>
            </a:r>
          </a:p>
          <a:p>
            <a:r>
              <a:rPr lang="ru-RU" dirty="0"/>
              <a:t>-организация публичных презентаций  «</a:t>
            </a:r>
            <a:r>
              <a:rPr lang="ru-RU" dirty="0" err="1"/>
              <a:t>Портфолио</a:t>
            </a:r>
            <a:r>
              <a:rPr lang="ru-RU" dirty="0"/>
              <a:t> достижений» учащихся  для сверстников, родителей, учителей; </a:t>
            </a:r>
          </a:p>
          <a:p>
            <a:r>
              <a:rPr lang="ru-RU" dirty="0"/>
              <a:t>- вовлечение  в различные виды деятельности, помощь в поиске интересов и способностей;</a:t>
            </a:r>
          </a:p>
          <a:p>
            <a:r>
              <a:rPr lang="ru-RU" dirty="0"/>
              <a:t>-публикация достижений учащихся в СМИ;</a:t>
            </a:r>
          </a:p>
          <a:p>
            <a:r>
              <a:rPr lang="ru-RU" dirty="0"/>
              <a:t>-ежегодное проведение  праздника «Восхождение к успеху» , где подводятся  итоги  деятельности  за  год, награждаются учащиеся, добившиеся успехов  в различных номинациях, а также «Самый успешный класс» 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Все классы становятся участниками конкурса «Самый успешный класс» (для которого разработаны критерии: успеваемость, общественная деятельность, творчество, спорт, интересный досуг, трудовые акции), а на информационном стенде    вывешен экран «Дорога к успеху», куда заносятся достижения каждого класса по рейтингу участия. </a:t>
            </a:r>
          </a:p>
          <a:p>
            <a:r>
              <a:rPr lang="ru-RU" dirty="0"/>
              <a:t>- Реализация  программ каникулярного отдыха «Ступени к успеху»                  ( организация Зимнего лагеря для всех желающих), где воспитанники могут найти себе дело по душе, реализовать себя и самосовершенствоваться.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b="1" dirty="0"/>
              <a:t>Главные  принципы  в  работе  с детьми:</a:t>
            </a:r>
            <a:endParaRPr lang="ru-RU" dirty="0"/>
          </a:p>
          <a:p>
            <a:r>
              <a:rPr lang="ru-RU" dirty="0"/>
              <a:t>1. Всегда и во всем организовать атмосферу "успеха";</a:t>
            </a:r>
          </a:p>
          <a:p>
            <a:r>
              <a:rPr lang="ru-RU" dirty="0"/>
              <a:t>2. Реализация личностного подхода:</a:t>
            </a:r>
          </a:p>
          <a:p>
            <a:pPr lvl="0"/>
            <a:r>
              <a:rPr lang="ru-RU" dirty="0"/>
              <a:t>видеть в каждом ученике уникальную личность, уважать ее, пони-</a:t>
            </a:r>
          </a:p>
          <a:p>
            <a:r>
              <a:rPr lang="ru-RU" dirty="0"/>
              <a:t>мать, принимать, верить в нее.</a:t>
            </a:r>
          </a:p>
          <a:p>
            <a:pPr lvl="0"/>
            <a:r>
              <a:rPr lang="ru-RU" dirty="0"/>
              <a:t>создавать такую обстановку ученья,  общения,  труда, в которой каждый ученик чувствовал бы себя личностью, ощущал бы внимание лично к нему;</a:t>
            </a:r>
          </a:p>
          <a:p>
            <a:pPr lvl="0"/>
            <a:r>
              <a:rPr lang="ru-RU" dirty="0"/>
              <a:t>предоставлять  «трудному» ребенку возможность проявить себя с положительной стороны,  скомпенсировать его недостатки выявлением  положительных сторон;</a:t>
            </a:r>
          </a:p>
          <a:p>
            <a:pPr lvl="0"/>
            <a:r>
              <a:rPr lang="ru-RU" dirty="0"/>
              <a:t>организовать переубеждение на его собственном опыте;</a:t>
            </a:r>
          </a:p>
          <a:p>
            <a:pPr lvl="0"/>
            <a:r>
              <a:rPr lang="ru-RU" dirty="0"/>
              <a:t>Помогать детям в достижении успеха;</a:t>
            </a:r>
          </a:p>
          <a:p>
            <a:pPr lvl="0"/>
            <a:r>
              <a:rPr lang="ru-RU" dirty="0"/>
              <a:t>3. Помогать обретать уверенность в своих силах и способностях</a:t>
            </a:r>
          </a:p>
          <a:p>
            <a:pPr lvl="0"/>
            <a:r>
              <a:rPr lang="ru-RU" dirty="0"/>
              <a:t>любить и уважать всех детей, в т.ч. «трудных», хотя любить их сложнее,  чем хороших детей, но любовь и забота нужны им больше, т.к. они, как правило, обделены этими эмоциями;</a:t>
            </a:r>
          </a:p>
          <a:p>
            <a:pPr lvl="0"/>
            <a:r>
              <a:rPr lang="ru-RU" dirty="0"/>
              <a:t>говорить с «трудным» как со взрослым,  не ломать резко его нравственные взгляды,  даже если они ошибочны,  а влиять на них постепенно.</a:t>
            </a:r>
          </a:p>
          <a:p>
            <a:pPr lvl="0"/>
            <a:r>
              <a:rPr lang="ru-RU" dirty="0"/>
              <a:t>Забывать плохое сразу, прощать, помнить хорошее всегда; взять в основу работы с трудным оптимистическую гипотезу,  верить в исправление трудного: лучше ошибиться в доверии, чем необоснованно осудить.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Проект «Папа может…»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b="1" dirty="0"/>
              <a:t>Цель  проекта</a:t>
            </a:r>
            <a:r>
              <a:rPr lang="ru-RU" dirty="0"/>
              <a:t>– повышение  роли отцов в  воспитании детей, в формировании у ребенка широкого мировоззренческого отношения без отрицательного личного опыта.</a:t>
            </a:r>
          </a:p>
          <a:p>
            <a:r>
              <a:rPr lang="ru-RU" b="1" dirty="0"/>
              <a:t>Краткое описание  работы:</a:t>
            </a:r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>- </a:t>
            </a:r>
            <a:r>
              <a:rPr lang="ru-RU" dirty="0" err="1"/>
              <a:t>Педагогизация</a:t>
            </a:r>
            <a:r>
              <a:rPr lang="ru-RU" dirty="0"/>
              <a:t>  родителей: беседы, семинары, лектории, конференции   по вопросам воспитания, родительские собрания,  индивидуальная работа с родителями;</a:t>
            </a:r>
          </a:p>
          <a:p>
            <a:r>
              <a:rPr lang="ru-RU" dirty="0"/>
              <a:t>- Дни открытых дверей для мужского  населения  наслега;</a:t>
            </a:r>
          </a:p>
          <a:p>
            <a:r>
              <a:rPr lang="ru-RU" dirty="0"/>
              <a:t>- участие родителей в самоуправлении ( организация проведения уроков родителями-отцами:  23 февраля, 8 марта);</a:t>
            </a:r>
          </a:p>
          <a:p>
            <a:r>
              <a:rPr lang="ru-RU" dirty="0"/>
              <a:t>- организация Галереи отцов в  школе;</a:t>
            </a:r>
          </a:p>
          <a:p>
            <a:r>
              <a:rPr lang="ru-RU" dirty="0"/>
              <a:t>-  публикация на страницах  районной газеты материалов о достижениях, талантах родителей-мужчин;</a:t>
            </a:r>
          </a:p>
          <a:p>
            <a:r>
              <a:rPr lang="ru-RU" dirty="0"/>
              <a:t>- конкурс « Самые классные родители»  между классными руководителями</a:t>
            </a:r>
          </a:p>
          <a:p>
            <a:r>
              <a:rPr lang="ru-RU" dirty="0"/>
              <a:t>( привлечение  мужчин-родителей   к школьным мероприятиям);</a:t>
            </a:r>
          </a:p>
          <a:p>
            <a:r>
              <a:rPr lang="ru-RU" dirty="0"/>
              <a:t>- проведение  Дня  отцов (выставка творческих работ, сочинения об отцах, соревнования, уроки мужества) ;</a:t>
            </a:r>
          </a:p>
          <a:p>
            <a:r>
              <a:rPr lang="ru-RU" dirty="0"/>
              <a:t>- создание Совета отцов;</a:t>
            </a:r>
          </a:p>
          <a:p>
            <a:r>
              <a:rPr lang="ru-RU" dirty="0"/>
              <a:t>-вовлечение мужчин в организацию летнего отдыха;</a:t>
            </a:r>
          </a:p>
          <a:p>
            <a:r>
              <a:rPr lang="ru-RU" dirty="0"/>
              <a:t>-организация кружковых занятий по рыболовству и охоте с привлечением отцов;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20</TotalTime>
  <Words>948</Words>
  <Application>Microsoft Office PowerPoint</Application>
  <PresentationFormat>Экран (4:3)</PresentationFormat>
  <Paragraphs>122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Аспект</vt:lpstr>
      <vt:lpstr>ПРОГРАММА  ПРОФИЛАКТИЧЕСКОЙ  РАБОТЫ В ШКОЛЕ   «Это невозможно!» - сказала Причина.                                            «Это безрассудство!» - заметил Опыт.       «Это бесполезно!» - отрезала Гордость.   «Попробуй...» - шепнула Мечта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Проект «Воспитание  успехом» </vt:lpstr>
      <vt:lpstr>Презентация PowerPoint</vt:lpstr>
      <vt:lpstr>Презентация PowerPoint</vt:lpstr>
      <vt:lpstr>Проект «Папа может…» </vt:lpstr>
      <vt:lpstr>Рабочий план реализации проекта. </vt:lpstr>
      <vt:lpstr>Проект  «Выездной реабилитационный лагерь» </vt:lpstr>
      <vt:lpstr>Презентация PowerPoint</vt:lpstr>
      <vt:lpstr>Презентация PowerPoint</vt:lpstr>
      <vt:lpstr>  Проект  «Зимний лагерь»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ПРОГРАММА  ПРОФИЛАКТИЧЕСКОЙ  РАБОТЫ В ШКОЛЕ на 2011-2015 годы  «Это невозможно!» - сказала Причина.                                            «Это безрассудство!» - заметил Опыт.       «Это бесполезно!» - отрезала Гордость.   «Попробуй...» - шепнула Мечта</dc:title>
  <dc:creator>Директор</dc:creator>
  <cp:lastModifiedBy>1</cp:lastModifiedBy>
  <cp:revision>10</cp:revision>
  <dcterms:created xsi:type="dcterms:W3CDTF">2012-04-26T07:47:01Z</dcterms:created>
  <dcterms:modified xsi:type="dcterms:W3CDTF">2022-04-30T12:53:39Z</dcterms:modified>
</cp:coreProperties>
</file>