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9" r:id="rId12"/>
    <p:sldId id="270" r:id="rId13"/>
    <p:sldId id="267" r:id="rId14"/>
    <p:sldId id="271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C7F0B-CE33-4CF7-9FFE-4D783810D170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A487256-2F55-44A0-B7C9-A1DB7AFBE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98427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C7F0B-CE33-4CF7-9FFE-4D783810D170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A487256-2F55-44A0-B7C9-A1DB7AFBE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71743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C7F0B-CE33-4CF7-9FFE-4D783810D170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A487256-2F55-44A0-B7C9-A1DB7AFBEE6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322395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C7F0B-CE33-4CF7-9FFE-4D783810D170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A487256-2F55-44A0-B7C9-A1DB7AFBE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3638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C7F0B-CE33-4CF7-9FFE-4D783810D170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A487256-2F55-44A0-B7C9-A1DB7AFBEE6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740321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C7F0B-CE33-4CF7-9FFE-4D783810D170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A487256-2F55-44A0-B7C9-A1DB7AFBE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94796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C7F0B-CE33-4CF7-9FFE-4D783810D170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7256-2F55-44A0-B7C9-A1DB7AFBE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96779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C7F0B-CE33-4CF7-9FFE-4D783810D170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7256-2F55-44A0-B7C9-A1DB7AFBE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5160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C7F0B-CE33-4CF7-9FFE-4D783810D170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7256-2F55-44A0-B7C9-A1DB7AFBE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1844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C7F0B-CE33-4CF7-9FFE-4D783810D170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A487256-2F55-44A0-B7C9-A1DB7AFBE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31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C7F0B-CE33-4CF7-9FFE-4D783810D170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A487256-2F55-44A0-B7C9-A1DB7AFBE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423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C7F0B-CE33-4CF7-9FFE-4D783810D170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A487256-2F55-44A0-B7C9-A1DB7AFBE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2941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C7F0B-CE33-4CF7-9FFE-4D783810D170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7256-2F55-44A0-B7C9-A1DB7AFBE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683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C7F0B-CE33-4CF7-9FFE-4D783810D170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7256-2F55-44A0-B7C9-A1DB7AFBE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01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C7F0B-CE33-4CF7-9FFE-4D783810D170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7256-2F55-44A0-B7C9-A1DB7AFBE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9728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C7F0B-CE33-4CF7-9FFE-4D783810D170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A487256-2F55-44A0-B7C9-A1DB7AFBE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7676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3C7F0B-CE33-4CF7-9FFE-4D783810D170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A487256-2F55-44A0-B7C9-A1DB7AFBE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1863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9" r:id="rId1"/>
    <p:sldLayoutId id="2147484040" r:id="rId2"/>
    <p:sldLayoutId id="2147484041" r:id="rId3"/>
    <p:sldLayoutId id="2147484042" r:id="rId4"/>
    <p:sldLayoutId id="2147484043" r:id="rId5"/>
    <p:sldLayoutId id="2147484044" r:id="rId6"/>
    <p:sldLayoutId id="2147484045" r:id="rId7"/>
    <p:sldLayoutId id="2147484046" r:id="rId8"/>
    <p:sldLayoutId id="2147484047" r:id="rId9"/>
    <p:sldLayoutId id="2147484048" r:id="rId10"/>
    <p:sldLayoutId id="2147484049" r:id="rId11"/>
    <p:sldLayoutId id="2147484050" r:id="rId12"/>
    <p:sldLayoutId id="2147484051" r:id="rId13"/>
    <p:sldLayoutId id="2147484052" r:id="rId14"/>
    <p:sldLayoutId id="2147484053" r:id="rId15"/>
    <p:sldLayoutId id="214748405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CC00ED-6083-48CC-BE70-EFC95258FA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35760" y="431483"/>
            <a:ext cx="9144000" cy="172243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Экономическая сущность 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>цены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A9BF14F-AE33-49A7-A599-139AEBC559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68880" y="2862740"/>
            <a:ext cx="9144000" cy="3682682"/>
          </a:xfrm>
        </p:spPr>
        <p:txBody>
          <a:bodyPr>
            <a:normAutofit/>
          </a:bodyPr>
          <a:lstStyle/>
          <a:p>
            <a:pPr marL="457200" indent="-457200" algn="l">
              <a:buAutoNum type="arabicPeriod"/>
            </a:pPr>
            <a:r>
              <a:rPr lang="ru-RU" sz="2800" b="1" dirty="0"/>
              <a:t>Понятие цены</a:t>
            </a:r>
          </a:p>
          <a:p>
            <a:pPr marL="457200" indent="-457200" algn="l">
              <a:buAutoNum type="arabicPeriod"/>
            </a:pPr>
            <a:r>
              <a:rPr lang="ru-RU" sz="2800" b="1" dirty="0"/>
              <a:t>Структура цены</a:t>
            </a:r>
          </a:p>
          <a:p>
            <a:pPr marL="457200" indent="-457200" algn="l">
              <a:buAutoNum type="arabicPeriod"/>
            </a:pPr>
            <a:r>
              <a:rPr lang="ru-RU" sz="2800" b="1" dirty="0"/>
              <a:t>Функции цены (</a:t>
            </a:r>
            <a:r>
              <a:rPr lang="ru-RU" sz="2800" b="1" dirty="0" err="1"/>
              <a:t>дом.задание</a:t>
            </a:r>
            <a:r>
              <a:rPr lang="ru-RU" sz="2800" b="1" dirty="0"/>
              <a:t>)</a:t>
            </a:r>
          </a:p>
          <a:p>
            <a:pPr marL="457200" indent="-457200" algn="l">
              <a:buAutoNum type="arabicPeriod"/>
            </a:pPr>
            <a:r>
              <a:rPr lang="ru-RU" sz="2800" b="1" dirty="0"/>
              <a:t>Важность цены как экономической категории: суждения великих учёных-экономистов</a:t>
            </a:r>
          </a:p>
        </p:txBody>
      </p:sp>
    </p:spTree>
    <p:extLst>
      <p:ext uri="{BB962C8B-B14F-4D97-AF65-F5344CB8AC3E}">
        <p14:creationId xmlns:p14="http://schemas.microsoft.com/office/powerpoint/2010/main" val="17317352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6B7C95-8EA3-4630-B645-19E4BFB94D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0" y="172720"/>
            <a:ext cx="10078719" cy="173228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3. Важность цены как экономической категории: суждения великих учёных-экономистов</a:t>
            </a:r>
            <a:br>
              <a:rPr lang="ru-RU" b="1" dirty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64494FA-C3EC-4B05-9DAF-163FCAD1C2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2000" y="1625600"/>
            <a:ext cx="9773920" cy="484632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3600" b="1" dirty="0">
              <a:solidFill>
                <a:srgbClr val="0070C0"/>
              </a:solidFill>
            </a:endParaRPr>
          </a:p>
          <a:p>
            <a:r>
              <a:rPr lang="ru-RU" sz="3600" b="1" dirty="0">
                <a:solidFill>
                  <a:srgbClr val="0070C0"/>
                </a:solidFill>
              </a:rPr>
              <a:t>ЗАДАНИЕ ДЛЯ  РАБОЧИХ ГРУПП</a:t>
            </a:r>
          </a:p>
          <a:p>
            <a:pPr marL="0" indent="0">
              <a:buNone/>
            </a:pPr>
            <a:endParaRPr lang="ru-RU" sz="3600" b="1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ru-RU" sz="3200" b="1" dirty="0">
                <a:solidFill>
                  <a:srgbClr val="0070C0"/>
                </a:solidFill>
                <a:highlight>
                  <a:srgbClr val="FFFF00"/>
                </a:highlight>
              </a:rPr>
              <a:t>Назовите имена великих учёных – экономистов, изучавших в своих трудах категорию «Цена»</a:t>
            </a:r>
          </a:p>
        </p:txBody>
      </p:sp>
    </p:spTree>
    <p:extLst>
      <p:ext uri="{BB962C8B-B14F-4D97-AF65-F5344CB8AC3E}">
        <p14:creationId xmlns:p14="http://schemas.microsoft.com/office/powerpoint/2010/main" val="19798331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6B7C95-8EA3-4630-B645-19E4BFB94D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" y="0"/>
            <a:ext cx="11816079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Подход к понятию цены в трудах учёных-экономистов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Таблица 3</a:t>
            </a: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23ED1E9C-B8FA-4914-AC6B-36450F7C502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7724229"/>
              </p:ext>
            </p:extLst>
          </p:nvPr>
        </p:nvGraphicFramePr>
        <p:xfrm>
          <a:off x="233680" y="792480"/>
          <a:ext cx="11724639" cy="594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10329">
                  <a:extLst>
                    <a:ext uri="{9D8B030D-6E8A-4147-A177-3AD203B41FA5}">
                      <a16:colId xmlns:a16="http://schemas.microsoft.com/office/drawing/2014/main" val="2336451943"/>
                    </a:ext>
                  </a:extLst>
                </a:gridCol>
                <a:gridCol w="4007155">
                  <a:extLst>
                    <a:ext uri="{9D8B030D-6E8A-4147-A177-3AD203B41FA5}">
                      <a16:colId xmlns:a16="http://schemas.microsoft.com/office/drawing/2014/main" val="3909640230"/>
                    </a:ext>
                  </a:extLst>
                </a:gridCol>
                <a:gridCol w="4007155">
                  <a:extLst>
                    <a:ext uri="{9D8B030D-6E8A-4147-A177-3AD203B41FA5}">
                      <a16:colId xmlns:a16="http://schemas.microsoft.com/office/drawing/2014/main" val="3563105445"/>
                    </a:ext>
                  </a:extLst>
                </a:gridCol>
              </a:tblGrid>
              <a:tr h="622574">
                <a:tc>
                  <a:txBody>
                    <a:bodyPr/>
                    <a:lstStyle/>
                    <a:p>
                      <a:r>
                        <a:rPr lang="ru-RU" dirty="0"/>
                        <a:t>Карл Маркс, Адам Смит, Давид </a:t>
                      </a:r>
                      <a:r>
                        <a:rPr lang="ru-RU" dirty="0" err="1"/>
                        <a:t>Рикардо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Уильям </a:t>
                      </a:r>
                      <a:r>
                        <a:rPr lang="ru-RU" dirty="0" err="1"/>
                        <a:t>Петти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Джон Смит Милль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4666900"/>
                  </a:ext>
                </a:extLst>
              </a:tr>
              <a:tr h="5158466"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1"/>
                          </a:solidFill>
                        </a:rPr>
                        <a:t>Трудовые теории цен:</a:t>
                      </a:r>
                    </a:p>
                    <a:p>
                      <a:endParaRPr lang="ru-RU" dirty="0"/>
                    </a:p>
                    <a:p>
                      <a:r>
                        <a:rPr lang="ru-RU" dirty="0"/>
                        <a:t>Стоимость  товара – овеществлённый в товаре труд. </a:t>
                      </a:r>
                    </a:p>
                    <a:p>
                      <a:r>
                        <a:rPr lang="ru-RU" dirty="0"/>
                        <a:t>Стоимость товара определяется количеством труда, необходимого для его производства.</a:t>
                      </a:r>
                    </a:p>
                    <a:p>
                      <a:r>
                        <a:rPr lang="ru-RU" dirty="0"/>
                        <a:t>Количество труда определяется рабочим временем , требующимся для изготовления товара.</a:t>
                      </a:r>
                    </a:p>
                    <a:p>
                      <a:r>
                        <a:rPr lang="ru-RU" dirty="0"/>
                        <a:t>То есть цена должна отражать затраты рабочего времени на производство товара</a:t>
                      </a:r>
                    </a:p>
                    <a:p>
                      <a:endParaRPr lang="ru-RU" dirty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ru-RU" sz="1800" b="1" dirty="0"/>
                        <a:t>Естественная цена </a:t>
                      </a:r>
                      <a:r>
                        <a:rPr lang="ru-RU" sz="1800" dirty="0"/>
                        <a:t>– фактическая стоимость, затраты труда.</a:t>
                      </a:r>
                    </a:p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endParaRPr lang="ru-RU" sz="1800" dirty="0"/>
                    </a:p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ru-RU" sz="1800" b="1" dirty="0"/>
                        <a:t>Искусственная цена </a:t>
                      </a:r>
                      <a:r>
                        <a:rPr lang="ru-RU" sz="1800" dirty="0"/>
                        <a:t>– определяется с точки зрения полезности вещи, то есть маржинального подхода.</a:t>
                      </a:r>
                    </a:p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endParaRPr lang="ru-RU" sz="1800" dirty="0"/>
                    </a:p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ru-RU" sz="1800" b="1" dirty="0"/>
                        <a:t>Политическая цена </a:t>
                      </a:r>
                      <a:r>
                        <a:rPr lang="ru-RU" sz="1800" dirty="0"/>
                        <a:t>– фактическая цена, по которой товар продан.</a:t>
                      </a:r>
                    </a:p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endParaRPr lang="ru-RU" sz="1800" dirty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Цена определяется спросом и предложением.</a:t>
                      </a:r>
                    </a:p>
                    <a:p>
                      <a:endParaRPr lang="ru-RU" dirty="0"/>
                    </a:p>
                    <a:p>
                      <a:r>
                        <a:rPr lang="ru-RU" b="1" dirty="0"/>
                        <a:t>Теория международной стоимости</a:t>
                      </a:r>
                      <a:r>
                        <a:rPr lang="ru-RU" dirty="0"/>
                        <a:t>: </a:t>
                      </a:r>
                    </a:p>
                    <a:p>
                      <a:endParaRPr lang="ru-RU" dirty="0"/>
                    </a:p>
                    <a:p>
                      <a:r>
                        <a:rPr lang="ru-RU" dirty="0"/>
                        <a:t>цена должна устанавливаться таким образом, чтобы совокупный экспорт страны оплачивал её совокупный импорт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65805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45516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6B7C95-8EA3-4630-B645-19E4BFB94D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РЕЗЮМЕ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64494FA-C3EC-4B05-9DAF-163FCAD1C2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0" y="1656080"/>
            <a:ext cx="11379200" cy="54356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>
                <a:solidFill>
                  <a:srgbClr val="0070C0"/>
                </a:solidFill>
                <a:highlight>
                  <a:srgbClr val="FFFF00"/>
                </a:highlight>
              </a:rPr>
              <a:t>ЦЕНА – это наиболее видимый, сильнодействующий, вызывающий быструю реакцию рынка, маркетинговый инструмент. Успешная работа коммерческих предприятий невозможна без грамотной ценовой политики, базирующейся на знании сущности, взаимосвязей и закономерностей поведения рыночной цены, основ ценового маркетинга. </a:t>
            </a:r>
          </a:p>
        </p:txBody>
      </p:sp>
    </p:spTree>
    <p:extLst>
      <p:ext uri="{BB962C8B-B14F-4D97-AF65-F5344CB8AC3E}">
        <p14:creationId xmlns:p14="http://schemas.microsoft.com/office/powerpoint/2010/main" val="41034553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FD4CCF-AEE8-42A0-8A95-B9420B6373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9485" y="583470"/>
            <a:ext cx="8911687" cy="1280890"/>
          </a:xfrm>
        </p:spPr>
        <p:txBody>
          <a:bodyPr/>
          <a:lstStyle/>
          <a:p>
            <a:r>
              <a:rPr lang="ru-RU" b="1" dirty="0">
                <a:solidFill>
                  <a:srgbClr val="0070C0"/>
                </a:solidFill>
              </a:rPr>
              <a:t>Рефлексия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7071CC8-97CD-463C-9850-23C8C20D87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6000" y="3169920"/>
            <a:ext cx="10488612" cy="2741302"/>
          </a:xfrm>
        </p:spPr>
        <p:txBody>
          <a:bodyPr/>
          <a:lstStyle/>
          <a:p>
            <a:pPr marL="0" indent="0">
              <a:buNone/>
            </a:pPr>
            <a:r>
              <a:rPr lang="ru-RU" sz="2800" b="1" dirty="0">
                <a:solidFill>
                  <a:srgbClr val="FF0000"/>
                </a:solidFill>
              </a:rPr>
              <a:t>КАК МЫ ПОНЯЛИ ТЕМУ? </a:t>
            </a:r>
          </a:p>
          <a:p>
            <a:pPr marL="0" indent="0">
              <a:buNone/>
            </a:pPr>
            <a:r>
              <a:rPr lang="ru-RU" sz="2800" b="1" i="1" dirty="0">
                <a:solidFill>
                  <a:schemeClr val="tx2">
                    <a:lumMod val="75000"/>
                  </a:schemeClr>
                </a:solidFill>
              </a:rPr>
              <a:t>Онлайн-опрос «Понятие цены. Структура цены»</a:t>
            </a:r>
          </a:p>
          <a:p>
            <a:pPr marL="0" indent="0">
              <a:buNone/>
            </a:pPr>
            <a:endParaRPr lang="ru-RU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5404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EF076-0FD8-465D-AAE1-CE2AC82849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6240" y="156750"/>
            <a:ext cx="10149839" cy="1280890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>
                <a:solidFill>
                  <a:srgbClr val="C00000"/>
                </a:solidFill>
              </a:rPr>
              <a:t>А это ещё не всё </a:t>
            </a:r>
            <a:r>
              <a:rPr lang="ru-RU" sz="6000" b="1" dirty="0">
                <a:solidFill>
                  <a:srgbClr val="C00000"/>
                </a:solidFill>
                <a:sym typeface="Wingdings" panose="05000000000000000000" pitchFamily="2" charset="2"/>
              </a:rPr>
              <a:t>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C7C2BDF-B26B-414D-81C6-4C2EA45F92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521" y="1524000"/>
            <a:ext cx="11338558" cy="5008880"/>
          </a:xfrm>
        </p:spPr>
        <p:txBody>
          <a:bodyPr>
            <a:normAutofit/>
          </a:bodyPr>
          <a:lstStyle/>
          <a:p>
            <a:r>
              <a:rPr lang="ru-RU" sz="4800" dirty="0">
                <a:solidFill>
                  <a:srgbClr val="0070C0"/>
                </a:solidFill>
              </a:rPr>
              <a:t>Сейчас мы узнаем – </a:t>
            </a:r>
            <a:r>
              <a:rPr lang="ru-RU" sz="4800" b="1" dirty="0">
                <a:solidFill>
                  <a:srgbClr val="0070C0"/>
                </a:solidFill>
              </a:rPr>
              <a:t>что же это за великие люди</a:t>
            </a:r>
            <a:r>
              <a:rPr lang="ru-RU" sz="4800" dirty="0">
                <a:solidFill>
                  <a:srgbClr val="0070C0"/>
                </a:solidFill>
              </a:rPr>
              <a:t>, о которых мы сегодня упоминали при изучении темы?</a:t>
            </a:r>
          </a:p>
          <a:p>
            <a:r>
              <a:rPr lang="ru-RU" sz="4800" dirty="0">
                <a:solidFill>
                  <a:srgbClr val="0070C0"/>
                </a:solidFill>
              </a:rPr>
              <a:t>И… нас ждёт </a:t>
            </a:r>
            <a:r>
              <a:rPr lang="ru-RU" sz="4800" b="1" dirty="0">
                <a:solidFill>
                  <a:srgbClr val="0070C0"/>
                </a:solidFill>
              </a:rPr>
              <a:t>экскурсия по </a:t>
            </a:r>
            <a:r>
              <a:rPr lang="ru-RU" sz="4800" b="1">
                <a:solidFill>
                  <a:srgbClr val="0070C0"/>
                </a:solidFill>
              </a:rPr>
              <a:t>залам библиотеки</a:t>
            </a:r>
            <a:r>
              <a:rPr lang="ru-RU" sz="4800">
                <a:solidFill>
                  <a:srgbClr val="0070C0"/>
                </a:solidFill>
              </a:rPr>
              <a:t>!</a:t>
            </a:r>
            <a:endParaRPr lang="ru-RU" sz="4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74310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6B7C95-8EA3-4630-B645-19E4BFB94D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1. Понятие цены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64494FA-C3EC-4B05-9DAF-163FCAD1C2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2000" y="1625600"/>
            <a:ext cx="9773920" cy="4846320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0070C0"/>
                </a:solidFill>
              </a:rPr>
              <a:t>ЗАДАНИЕ ДЛЯ  РАБОЧИХ ГРУПП</a:t>
            </a:r>
          </a:p>
          <a:p>
            <a:pPr marL="0" indent="0">
              <a:buNone/>
            </a:pPr>
            <a:endParaRPr lang="ru-RU" sz="3600" b="1" dirty="0">
              <a:solidFill>
                <a:srgbClr val="0070C0"/>
              </a:solidFill>
            </a:endParaRPr>
          </a:p>
          <a:p>
            <a:endParaRPr lang="ru-RU" sz="3600" b="1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ru-RU" sz="4000" b="1" dirty="0">
                <a:solidFill>
                  <a:srgbClr val="0070C0"/>
                </a:solidFill>
                <a:highlight>
                  <a:srgbClr val="FFFF00"/>
                </a:highlight>
              </a:rPr>
              <a:t>Сформулировать все возможные определения цены </a:t>
            </a:r>
          </a:p>
          <a:p>
            <a:pPr marL="0" indent="0" algn="ctr">
              <a:buNone/>
            </a:pPr>
            <a:r>
              <a:rPr lang="ru-RU" sz="4000" i="1" dirty="0">
                <a:solidFill>
                  <a:srgbClr val="0070C0"/>
                </a:solidFill>
                <a:highlight>
                  <a:srgbClr val="FFFF00"/>
                </a:highlight>
              </a:rPr>
              <a:t>(личные формулировки + « интернет в помощь »)</a:t>
            </a:r>
          </a:p>
        </p:txBody>
      </p:sp>
    </p:spTree>
    <p:extLst>
      <p:ext uri="{BB962C8B-B14F-4D97-AF65-F5344CB8AC3E}">
        <p14:creationId xmlns:p14="http://schemas.microsoft.com/office/powerpoint/2010/main" val="23486856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44DA0E-B34C-42F4-8FFE-B707FA1079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6294" y="335280"/>
            <a:ext cx="9533572" cy="128089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Подходы к определению цены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80A6711-E54B-4AA4-9FC8-95CCDCC2BD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2880" y="1066800"/>
            <a:ext cx="10556240" cy="5669280"/>
          </a:xfrm>
        </p:spPr>
        <p:txBody>
          <a:bodyPr>
            <a:normAutofit/>
          </a:bodyPr>
          <a:lstStyle/>
          <a:p>
            <a:r>
              <a:rPr lang="ru-RU" sz="2000" b="1" u="sng" dirty="0">
                <a:solidFill>
                  <a:srgbClr val="0070C0"/>
                </a:solidFill>
              </a:rPr>
              <a:t>Цена</a:t>
            </a:r>
            <a:r>
              <a:rPr lang="ru-RU" sz="2000" b="1" dirty="0">
                <a:solidFill>
                  <a:srgbClr val="0070C0"/>
                </a:solidFill>
              </a:rPr>
              <a:t> – инструмент маркетинга, характеризует денежное выражение стоимости товара</a:t>
            </a:r>
          </a:p>
          <a:p>
            <a:r>
              <a:rPr lang="ru-RU" sz="2000" b="1" u="sng" dirty="0">
                <a:solidFill>
                  <a:srgbClr val="0070C0"/>
                </a:solidFill>
              </a:rPr>
              <a:t>В основе определения цены </a:t>
            </a:r>
            <a:r>
              <a:rPr lang="ru-RU" sz="2000" b="1" dirty="0">
                <a:solidFill>
                  <a:srgbClr val="0070C0"/>
                </a:solidFill>
              </a:rPr>
              <a:t>лежат такие категории, как: ТОВАР (степень новизны товара, стадия ЖТЦ); СТОИМОСТЬ ТОВАРА (себестоимость товара), в том числе ТРУДОВАЯ СТОИМОСТЬ ТОВАРА (рабочее время или общественно необходимое рабочее время для выпуска товара).</a:t>
            </a:r>
          </a:p>
          <a:p>
            <a:r>
              <a:rPr lang="ru-RU" sz="2000" b="1" u="sng" dirty="0">
                <a:solidFill>
                  <a:srgbClr val="0070C0"/>
                </a:solidFill>
              </a:rPr>
              <a:t>Цена</a:t>
            </a:r>
            <a:r>
              <a:rPr lang="ru-RU" sz="2000" b="1" dirty="0">
                <a:solidFill>
                  <a:srgbClr val="0070C0"/>
                </a:solidFill>
              </a:rPr>
              <a:t> – важный фактор в управлении маркетинговой деятельностью на рынке, а понятие цены отражает все свойства вероятностной системы рыночной деятельности высокой степени сложности и высокой степени связности (рынок – понятие многообразное; крайне сложная в плане организации система взаимоотношений между продавцами и покупателями по поводу благ – товаров и услуг).</a:t>
            </a:r>
          </a:p>
          <a:p>
            <a:r>
              <a:rPr lang="ru-RU" sz="2000" b="1" u="sng" dirty="0">
                <a:solidFill>
                  <a:srgbClr val="0070C0"/>
                </a:solidFill>
              </a:rPr>
              <a:t>Цена</a:t>
            </a:r>
            <a:r>
              <a:rPr lang="ru-RU" sz="2000" b="1" dirty="0">
                <a:solidFill>
                  <a:srgbClr val="0070C0"/>
                </a:solidFill>
              </a:rPr>
              <a:t> — это количество денег или товаров, услуг, за которые продавец готов продать, а покупатель желает купить единицу товара или услуги.</a:t>
            </a:r>
          </a:p>
          <a:p>
            <a:r>
              <a:rPr lang="ru-RU" sz="2000" b="1" u="sng" dirty="0">
                <a:solidFill>
                  <a:srgbClr val="0070C0"/>
                </a:solidFill>
              </a:rPr>
              <a:t>Цена</a:t>
            </a:r>
            <a:r>
              <a:rPr lang="ru-RU" sz="2000" b="1" dirty="0">
                <a:solidFill>
                  <a:srgbClr val="0070C0"/>
                </a:solidFill>
              </a:rPr>
              <a:t> — важный показатель эффективности работы любого бизнеса. </a:t>
            </a:r>
          </a:p>
        </p:txBody>
      </p:sp>
    </p:spTree>
    <p:extLst>
      <p:ext uri="{BB962C8B-B14F-4D97-AF65-F5344CB8AC3E}">
        <p14:creationId xmlns:p14="http://schemas.microsoft.com/office/powerpoint/2010/main" val="21438841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6B7C95-8EA3-4630-B645-19E4BFB94D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РЕЗЮМЕ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64494FA-C3EC-4B05-9DAF-163FCAD1C2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2000" y="1625600"/>
            <a:ext cx="9773920" cy="4846320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0070C0"/>
                </a:solidFill>
              </a:rPr>
              <a:t>ЗАДАНИЕ ДЛЯ  РАБОЧИХ ГРУПП</a:t>
            </a:r>
          </a:p>
          <a:p>
            <a:pPr marL="0" indent="0">
              <a:buNone/>
            </a:pPr>
            <a:endParaRPr lang="ru-RU" sz="3600" b="1" dirty="0">
              <a:solidFill>
                <a:srgbClr val="0070C0"/>
              </a:solidFill>
            </a:endParaRPr>
          </a:p>
          <a:p>
            <a:endParaRPr lang="ru-RU" sz="3600" b="1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ru-RU" sz="4000" dirty="0">
                <a:highlight>
                  <a:srgbClr val="FFFF00"/>
                </a:highlight>
              </a:rPr>
              <a:t>Итак, анализируя рассмотренные подходы, сформулируем  синтезированное определение цены</a:t>
            </a:r>
          </a:p>
          <a:p>
            <a:pPr marL="0" indent="0" algn="ctr">
              <a:buNone/>
            </a:pPr>
            <a:endParaRPr lang="ru-RU" sz="4000" b="1" dirty="0">
              <a:solidFill>
                <a:srgbClr val="0070C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8576946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6B7C95-8EA3-4630-B645-19E4BFB94D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2. Структура цены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64494FA-C3EC-4B05-9DAF-163FCAD1C2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2000" y="1625600"/>
            <a:ext cx="9773920" cy="484632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3600" b="1" dirty="0">
              <a:solidFill>
                <a:srgbClr val="0070C0"/>
              </a:solidFill>
            </a:endParaRPr>
          </a:p>
          <a:p>
            <a:r>
              <a:rPr lang="ru-RU" sz="3600" b="1" dirty="0">
                <a:solidFill>
                  <a:srgbClr val="0070C0"/>
                </a:solidFill>
              </a:rPr>
              <a:t>ЗАДАНИЕ ДЛЯ  РАБОЧИХ ГРУПП</a:t>
            </a:r>
          </a:p>
          <a:p>
            <a:pPr marL="0" indent="0">
              <a:buNone/>
            </a:pPr>
            <a:endParaRPr lang="ru-RU" sz="3200" b="1" dirty="0">
              <a:solidFill>
                <a:srgbClr val="0070C0"/>
              </a:solidFill>
            </a:endParaRPr>
          </a:p>
          <a:p>
            <a:pPr marL="742950" indent="-742950">
              <a:buAutoNum type="arabicPeriod"/>
            </a:pPr>
            <a:r>
              <a:rPr lang="ru-RU" sz="3600" b="1" i="1" dirty="0">
                <a:solidFill>
                  <a:srgbClr val="0070C0"/>
                </a:solidFill>
                <a:highlight>
                  <a:srgbClr val="FFFF00"/>
                </a:highlight>
              </a:rPr>
              <a:t>Что такое структура цены? </a:t>
            </a:r>
            <a:r>
              <a:rPr lang="ru-RU" sz="3600" i="1" dirty="0">
                <a:solidFill>
                  <a:srgbClr val="0070C0"/>
                </a:solidFill>
                <a:highlight>
                  <a:srgbClr val="FFFF00"/>
                </a:highlight>
              </a:rPr>
              <a:t>(Определение)</a:t>
            </a:r>
          </a:p>
          <a:p>
            <a:pPr marL="514350" indent="-514350">
              <a:buAutoNum type="arabicPeriod"/>
            </a:pPr>
            <a:r>
              <a:rPr lang="ru-RU" sz="3600" b="1" i="1" dirty="0">
                <a:solidFill>
                  <a:srgbClr val="0070C0"/>
                </a:solidFill>
                <a:highlight>
                  <a:srgbClr val="FFFF00"/>
                </a:highlight>
              </a:rPr>
              <a:t>Какие элементы входят в структуру цены?</a:t>
            </a:r>
            <a:endParaRPr lang="ru-RU" sz="3200" b="1" i="1" dirty="0">
              <a:solidFill>
                <a:srgbClr val="0070C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9858283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6B7C95-8EA3-4630-B645-19E4BFB94D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5440" y="182879"/>
            <a:ext cx="10190479" cy="299720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Структура цены </a:t>
            </a:r>
            <a:r>
              <a:rPr lang="ru-RU" dirty="0">
                <a:solidFill>
                  <a:srgbClr val="C00000"/>
                </a:solidFill>
              </a:rPr>
              <a:t>– это удельный вес отдельных элементов в составе цены, выраженный в процентах или долях единицы</a:t>
            </a:r>
            <a:br>
              <a:rPr lang="ru-RU" dirty="0">
                <a:solidFill>
                  <a:srgbClr val="C00000"/>
                </a:solidFill>
              </a:rPr>
            </a:br>
            <a:br>
              <a:rPr lang="ru-RU" dirty="0">
                <a:solidFill>
                  <a:srgbClr val="C00000"/>
                </a:solidFill>
              </a:rPr>
            </a:br>
            <a:r>
              <a:rPr lang="ru-RU" sz="2700" b="1" dirty="0">
                <a:solidFill>
                  <a:schemeClr val="tx1"/>
                </a:solidFill>
              </a:rPr>
              <a:t>Таблица 1</a:t>
            </a:r>
            <a:br>
              <a:rPr lang="ru-RU" sz="3100" b="1" dirty="0">
                <a:solidFill>
                  <a:schemeClr val="tx1"/>
                </a:solidFill>
              </a:rPr>
            </a:br>
            <a:r>
              <a:rPr lang="ru-RU" sz="2700" b="1" dirty="0">
                <a:solidFill>
                  <a:schemeClr val="tx1"/>
                </a:solidFill>
              </a:rPr>
              <a:t>Исходные данные для расчёта структуры  цены, руб</a:t>
            </a:r>
            <a:r>
              <a:rPr lang="ru-RU" sz="3100" b="1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64494FA-C3EC-4B05-9DAF-163FCAD1C2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2000" y="1625600"/>
            <a:ext cx="9773920" cy="484632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3600" b="1" dirty="0">
              <a:solidFill>
                <a:srgbClr val="0070C0"/>
              </a:solidFill>
            </a:endParaRPr>
          </a:p>
          <a:p>
            <a:endParaRPr lang="ru-RU" sz="3600" b="1" dirty="0">
              <a:solidFill>
                <a:srgbClr val="0070C0"/>
              </a:solidFill>
            </a:endParaRPr>
          </a:p>
        </p:txBody>
      </p:sp>
      <p:pic>
        <p:nvPicPr>
          <p:cNvPr id="1026" name="Picture 2" descr="https://cf.ppt-online.org/files/slide/t/TUkAunpo2R94MbrPLiejEXQx0OCYysJIHKfDc3/slide-15.jpg">
            <a:extLst>
              <a:ext uri="{FF2B5EF4-FFF2-40B4-BE49-F238E27FC236}">
                <a16:creationId xmlns:a16="http://schemas.microsoft.com/office/drawing/2014/main" id="{B920C4EA-11F5-44F6-847E-31E2CAE8A6F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04" b="30065"/>
          <a:stretch/>
        </p:blipFill>
        <p:spPr bwMode="auto">
          <a:xfrm>
            <a:off x="258653" y="2946400"/>
            <a:ext cx="11674694" cy="391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67960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6B7C95-8EA3-4630-B645-19E4BFB94D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Рассчитай структуру!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64494FA-C3EC-4B05-9DAF-163FCAD1C2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2000" y="1625600"/>
            <a:ext cx="9773920" cy="484632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3600" b="1" dirty="0">
              <a:solidFill>
                <a:srgbClr val="0070C0"/>
              </a:solidFill>
            </a:endParaRPr>
          </a:p>
          <a:p>
            <a:r>
              <a:rPr lang="ru-RU" sz="3600" b="1" dirty="0">
                <a:solidFill>
                  <a:srgbClr val="0070C0"/>
                </a:solidFill>
              </a:rPr>
              <a:t>ЗАДАНИЕ ДЛЯ  РАБОЧИХ ГРУПП</a:t>
            </a:r>
          </a:p>
          <a:p>
            <a:pPr marL="0" indent="0">
              <a:buNone/>
            </a:pPr>
            <a:endParaRPr lang="ru-RU" sz="3200" b="1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ru-RU" sz="3600" b="1" i="1" dirty="0">
                <a:solidFill>
                  <a:srgbClr val="0070C0"/>
                </a:solidFill>
                <a:highlight>
                  <a:srgbClr val="FFFF00"/>
                </a:highlight>
              </a:rPr>
              <a:t>На основании исходных данных таблицы 1 </a:t>
            </a:r>
          </a:p>
          <a:p>
            <a:pPr marL="0" indent="0" algn="ctr">
              <a:buNone/>
            </a:pPr>
            <a:r>
              <a:rPr lang="ru-RU" sz="3600" b="1" i="1" dirty="0">
                <a:solidFill>
                  <a:srgbClr val="0070C0"/>
                </a:solidFill>
                <a:highlight>
                  <a:srgbClr val="FFFF00"/>
                </a:highlight>
              </a:rPr>
              <a:t>составить таблицу 2 «Структура цены» </a:t>
            </a:r>
            <a:endParaRPr lang="ru-RU" sz="3200" b="1" i="1" dirty="0">
              <a:solidFill>
                <a:srgbClr val="0070C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0470155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6B7C95-8EA3-4630-B645-19E4BFB94D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РЕЗЮМЕ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64494FA-C3EC-4B05-9DAF-163FCAD1C2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2000" y="1625600"/>
            <a:ext cx="9773920" cy="4846320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0070C0"/>
                </a:solidFill>
              </a:rPr>
              <a:t>ЗАДАНИЕ ДЛЯ  РАБОЧИХ ГРУПП</a:t>
            </a:r>
          </a:p>
          <a:p>
            <a:pPr marL="0" indent="0">
              <a:buNone/>
            </a:pPr>
            <a:endParaRPr lang="ru-RU" sz="3600" b="1" dirty="0">
              <a:solidFill>
                <a:srgbClr val="0070C0"/>
              </a:solidFill>
            </a:endParaRPr>
          </a:p>
          <a:p>
            <a:endParaRPr lang="ru-RU" sz="3600" b="1" dirty="0">
              <a:solidFill>
                <a:srgbClr val="0070C0"/>
              </a:solidFill>
            </a:endParaRPr>
          </a:p>
          <a:p>
            <a:pPr marL="742950" indent="-742950" algn="ctr">
              <a:buAutoNum type="arabicPeriod"/>
            </a:pPr>
            <a:r>
              <a:rPr lang="ru-RU" sz="4000" dirty="0">
                <a:highlight>
                  <a:srgbClr val="FFFF00"/>
                </a:highlight>
              </a:rPr>
              <a:t>Итак, структура цены – это…</a:t>
            </a:r>
          </a:p>
          <a:p>
            <a:pPr marL="742950" indent="-742950" algn="ctr">
              <a:buAutoNum type="arabicPeriod"/>
            </a:pPr>
            <a:r>
              <a:rPr lang="ru-RU" sz="4000" dirty="0">
                <a:highlight>
                  <a:srgbClr val="FFFF00"/>
                </a:highlight>
              </a:rPr>
              <a:t>Зачем нужна информация о структуре цены?</a:t>
            </a:r>
          </a:p>
          <a:p>
            <a:pPr marL="0" indent="0" algn="ctr">
              <a:buNone/>
            </a:pPr>
            <a:endParaRPr lang="ru-RU" sz="4000" b="1" dirty="0">
              <a:solidFill>
                <a:srgbClr val="0070C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9365058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6B7C95-8EA3-4630-B645-19E4BFB94D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РЕЗЮМЕ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64494FA-C3EC-4B05-9DAF-163FCAD1C2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760" y="1767840"/>
            <a:ext cx="10932160" cy="4704080"/>
          </a:xfrm>
        </p:spPr>
        <p:txBody>
          <a:bodyPr>
            <a:normAutofit/>
          </a:bodyPr>
          <a:lstStyle/>
          <a:p>
            <a:pPr algn="ctr">
              <a:buFont typeface="Wingdings" panose="05000000000000000000" pitchFamily="2" charset="2"/>
              <a:buChar char="Ø"/>
            </a:pPr>
            <a:r>
              <a:rPr lang="ru-RU" sz="2800" b="1" u="sng" dirty="0">
                <a:solidFill>
                  <a:srgbClr val="0070C0"/>
                </a:solidFill>
                <a:highlight>
                  <a:srgbClr val="FFFF00"/>
                </a:highlight>
              </a:rPr>
              <a:t>Показатель структуры цены – более наглядный показатель для анализа и выводов</a:t>
            </a:r>
            <a:r>
              <a:rPr lang="ru-RU" sz="2800" b="1" dirty="0">
                <a:solidFill>
                  <a:srgbClr val="0070C0"/>
                </a:solidFill>
                <a:highlight>
                  <a:srgbClr val="FFFF00"/>
                </a:highlight>
              </a:rPr>
              <a:t>. </a:t>
            </a:r>
          </a:p>
          <a:p>
            <a:pPr algn="ctr">
              <a:buFont typeface="Wingdings" panose="05000000000000000000" pitchFamily="2" charset="2"/>
              <a:buChar char="Ø"/>
            </a:pPr>
            <a:r>
              <a:rPr lang="ru-RU" sz="2800" b="1" dirty="0">
                <a:solidFill>
                  <a:srgbClr val="0070C0"/>
                </a:solidFill>
                <a:highlight>
                  <a:srgbClr val="FFFF00"/>
                </a:highlight>
              </a:rPr>
              <a:t>Определив, какую долю в цене составляют затраты, прибыль, какова налоговая нагрузка, цену можно оптимизировать. </a:t>
            </a:r>
          </a:p>
          <a:p>
            <a:pPr algn="ctr">
              <a:buFont typeface="Wingdings" panose="05000000000000000000" pitchFamily="2" charset="2"/>
              <a:buChar char="Ø"/>
            </a:pPr>
            <a:r>
              <a:rPr lang="ru-RU" sz="2800" b="1" dirty="0">
                <a:solidFill>
                  <a:srgbClr val="0070C0"/>
                </a:solidFill>
                <a:highlight>
                  <a:srgbClr val="FFFF00"/>
                </a:highlight>
              </a:rPr>
              <a:t>Например, если структура показывает резкое увеличение себестоимости – это неблагоприятный знак. Производитель рискует снижением конкурентоспособности, необходимо задействовать имеющиеся резервы для исправления ситуации.</a:t>
            </a:r>
          </a:p>
        </p:txBody>
      </p:sp>
    </p:spTree>
    <p:extLst>
      <p:ext uri="{BB962C8B-B14F-4D97-AF65-F5344CB8AC3E}">
        <p14:creationId xmlns:p14="http://schemas.microsoft.com/office/powerpoint/2010/main" val="44257241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208</TotalTime>
  <Words>618</Words>
  <Application>Microsoft Office PowerPoint</Application>
  <PresentationFormat>Широкоэкранный</PresentationFormat>
  <Paragraphs>78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Century Gothic</vt:lpstr>
      <vt:lpstr>Wingdings</vt:lpstr>
      <vt:lpstr>Wingdings 3</vt:lpstr>
      <vt:lpstr>Легкий дым</vt:lpstr>
      <vt:lpstr>Экономическая сущность  цены</vt:lpstr>
      <vt:lpstr>1. Понятие цены</vt:lpstr>
      <vt:lpstr>Подходы к определению цены</vt:lpstr>
      <vt:lpstr>РЕЗЮМЕ</vt:lpstr>
      <vt:lpstr>2. Структура цены</vt:lpstr>
      <vt:lpstr>Структура цены – это удельный вес отдельных элементов в составе цены, выраженный в процентах или долях единицы  Таблица 1 Исходные данные для расчёта структуры  цены, руб.</vt:lpstr>
      <vt:lpstr>Рассчитай структуру!</vt:lpstr>
      <vt:lpstr>РЕЗЮМЕ</vt:lpstr>
      <vt:lpstr>РЕЗЮМЕ</vt:lpstr>
      <vt:lpstr>3. Важность цены как экономической категории: суждения великих учёных-экономистов </vt:lpstr>
      <vt:lpstr>Подход к понятию цены в трудах учёных-экономистов Таблица 3</vt:lpstr>
      <vt:lpstr>РЕЗЮМЕ</vt:lpstr>
      <vt:lpstr>Рефлексия</vt:lpstr>
      <vt:lpstr>А это ещё не всё 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Экономическая сущность цены</dc:title>
  <dc:creator>Студент</dc:creator>
  <cp:lastModifiedBy>Студент</cp:lastModifiedBy>
  <cp:revision>16</cp:revision>
  <dcterms:created xsi:type="dcterms:W3CDTF">2022-04-12T05:53:59Z</dcterms:created>
  <dcterms:modified xsi:type="dcterms:W3CDTF">2022-04-30T13:06:59Z</dcterms:modified>
</cp:coreProperties>
</file>