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667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931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991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3147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45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8246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943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712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83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743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193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13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594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66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292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41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3DDEBB0-4B08-4173-9F83-69223B2D6761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9D02D75-E2CC-42C9-8754-4499F2430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96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7606" y="4503761"/>
            <a:ext cx="9676263" cy="2354239"/>
          </a:xfrm>
        </p:spPr>
        <p:txBody>
          <a:bodyPr>
            <a:normAutofit/>
          </a:bodyPr>
          <a:lstStyle/>
          <a:p>
            <a:pPr algn="ctr"/>
            <a:r>
              <a:rPr lang="ru-RU" b="1"/>
              <a:t>ПРАКТИЧЕСКОЕ ЗАНЯТИЕ </a:t>
            </a:r>
            <a:br>
              <a:rPr lang="ru-RU" b="1"/>
            </a:br>
            <a:r>
              <a:rPr lang="ru-RU" b="1"/>
              <a:t> </a:t>
            </a:r>
            <a:r>
              <a:rPr lang="ru-RU" b="1" dirty="0"/>
              <a:t>«расчёт показателей прибыли»</a:t>
            </a:r>
          </a:p>
        </p:txBody>
      </p:sp>
      <p:pic>
        <p:nvPicPr>
          <p:cNvPr id="1026" name="Picture 2" descr="https://www.abium24.ru/images/usn-i-env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55" y="180849"/>
            <a:ext cx="7002290" cy="441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319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540990"/>
            <a:ext cx="8534400" cy="1091821"/>
          </a:xfrm>
        </p:spPr>
        <p:txBody>
          <a:bodyPr/>
          <a:lstStyle/>
          <a:p>
            <a:r>
              <a:rPr lang="ru-RU" b="1" dirty="0"/>
              <a:t>Задача №3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0902737" cy="46777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Определите </a:t>
            </a:r>
            <a:r>
              <a:rPr lang="ru-RU" sz="2800" b="1" u="sng" dirty="0">
                <a:solidFill>
                  <a:schemeClr val="accent1">
                    <a:lumMod val="50000"/>
                  </a:schemeClr>
                </a:solidFill>
              </a:rPr>
              <a:t>прирост прибыли от реализации продукции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, если в результате осуществления плана организационно-технических мероприятий себестоимость единицы изделия в плановом периоде: изделия А – 0,15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т.р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., изделия Б – 0,35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т.р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., изделия В – 0,44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т.р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.; в отчётном периоде: изделия А – 0,12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т.р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., изделия Б – 0,3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т.р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., изделия В - 0,4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т.р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..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Цена и годовой объём реализации остались неизменными. Цена изделия А – 0,22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т.р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., Б – 0,4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т.р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., В – 0,5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т.р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 Объём реализации: изделия А – 3000 шт., Б – 4000 шт., В – 6000 шт.</a:t>
            </a:r>
          </a:p>
        </p:txBody>
      </p:sp>
    </p:spTree>
    <p:extLst>
      <p:ext uri="{BB962C8B-B14F-4D97-AF65-F5344CB8AC3E}">
        <p14:creationId xmlns:p14="http://schemas.microsoft.com/office/powerpoint/2010/main" val="4204192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955" y="5813945"/>
            <a:ext cx="11382233" cy="900753"/>
          </a:xfrm>
        </p:spPr>
        <p:txBody>
          <a:bodyPr>
            <a:normAutofit/>
          </a:bodyPr>
          <a:lstStyle/>
          <a:p>
            <a:r>
              <a:rPr lang="ru-RU" b="1" dirty="0"/>
              <a:t>Рекомендации по оформлению решения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955" y="450376"/>
            <a:ext cx="11477767" cy="2047164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«Изменение  ___________ в результате ________________________. Продукция А.»</a:t>
            </a:r>
          </a:p>
          <a:p>
            <a:pPr marL="0" indent="0" algn="r">
              <a:buNone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Таблица 3</a:t>
            </a:r>
          </a:p>
          <a:p>
            <a:pPr marL="0" indent="0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901943"/>
              </p:ext>
            </p:extLst>
          </p:nvPr>
        </p:nvGraphicFramePr>
        <p:xfrm>
          <a:off x="395785" y="1992571"/>
          <a:ext cx="11259402" cy="3643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3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3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8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42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81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84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84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8791">
                <a:tc>
                  <a:txBody>
                    <a:bodyPr/>
                    <a:lstStyle/>
                    <a:p>
                      <a:r>
                        <a:rPr lang="ru-RU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Показатели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Ед.изм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Отчет.год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План.год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Абс.отк</a:t>
                      </a:r>
                      <a:r>
                        <a:rPr lang="ru-RU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Отн.отк</a:t>
                      </a:r>
                      <a:r>
                        <a:rPr lang="ru-RU" dirty="0"/>
                        <a:t>.,%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87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7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87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87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3970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Рекомендация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1093806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u="sng" dirty="0">
                <a:solidFill>
                  <a:schemeClr val="accent1">
                    <a:lumMod val="50000"/>
                  </a:schemeClr>
                </a:solidFill>
              </a:rPr>
              <a:t>Примечание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: расчёты вести по отдельным видам продукции, а также вычислить результат общий, по всем видам изделий.</a:t>
            </a: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30892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Общая рекомендация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0875442" cy="3615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ДАННЫЕ ЗАДАЧИ ТРЕБУЮТ ОБЯЗАТЕЛЬНОГО АНАЛИЗА РАСЧЁТОВ!!!!!!</a:t>
            </a:r>
          </a:p>
        </p:txBody>
      </p:sp>
    </p:spTree>
    <p:extLst>
      <p:ext uri="{BB962C8B-B14F-4D97-AF65-F5344CB8AC3E}">
        <p14:creationId xmlns:p14="http://schemas.microsoft.com/office/powerpoint/2010/main" val="4101317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4212" y="5527343"/>
            <a:ext cx="10861794" cy="118735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Понятие и виды прибыли. Формулы расчёта.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13899" y="150125"/>
            <a:ext cx="11627892" cy="55955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u="sng" dirty="0">
                <a:solidFill>
                  <a:schemeClr val="accent1">
                    <a:lumMod val="50000"/>
                  </a:schemeClr>
                </a:solidFill>
              </a:rPr>
              <a:t>Прибыль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– это положительный финансовый результат деятельности предприятия, который возникает в случае превышения полученных от хозяйственно-производственной деятельности доходов на расходами.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Виды прибыли: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1) ПРИБЫЛЬ ОТ РЕАЛИЗАЦИИ ПРОДУКЦИИ = ВЫРУЧКА – ЗАТРАТЫ НА ПРОИЗВОДСТВО И РЕАЛИЗАЦИЮ ПРОДУКЦИИ – НДС – АКЦИЗ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2) БАЛАНСОВАЯ ПРИБЫЛЬ = ПРИБЫЛЬ ОТ РЕАЛИЗАЦИИ ПРОДУКЦИИ + ПРИБЫЛЬ ОТ ПРОЧИХ ВИДОВ ДЕЯТЕЛЬНОСТИ (от внереализационных операций, от продажи имущества,  от реализации побочной продукции, от оказания консультационных услуг, от финансовых операций и проч.)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3) НАЛОГООБЛАГАЕМАЯ ПРИБЫЛЬ = БАЛАНСОВАЯ ПРИБЫЛЬ – СУММА НАЛОГОВЫХ ЛЬГОТ (если они имеются) </a:t>
            </a:r>
          </a:p>
          <a:p>
            <a:pPr marL="0" indent="0" algn="ctr">
              <a:buNone/>
            </a:pPr>
            <a:r>
              <a:rPr lang="ru-RU" b="1" u="sng" dirty="0">
                <a:solidFill>
                  <a:schemeClr val="accent1">
                    <a:lumMod val="50000"/>
                  </a:schemeClr>
                </a:solidFill>
              </a:rPr>
              <a:t>Сумма налога на прибыль = налогооблагаемая прибыль * ставку налога на прибыль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4) ЧИСТАЯ ПРИБЫЛЬ = БАЛАНСОВАЯ ПРИБЫЛЬ – СУММА НАЛОГА НА ПРИБЫЛЬ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5) ЧИСТАЯ НЕРАСПРЕДЕЛЁННАЯ ПРИЫЛЬ = ЧИСТАЯ ПРИБЫЛЬ – ОТЧИСЛЕНИЯ В ФОНДЫ ПРЕДПРИЯТИЯ ( в резервный фонд, в фонд материального стимулирования работников и проч.)</a:t>
            </a:r>
          </a:p>
        </p:txBody>
      </p:sp>
    </p:spTree>
    <p:extLst>
      <p:ext uri="{BB962C8B-B14F-4D97-AF65-F5344CB8AC3E}">
        <p14:creationId xmlns:p14="http://schemas.microsoft.com/office/powerpoint/2010/main" val="3756196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660" y="5377218"/>
            <a:ext cx="11204812" cy="1310185"/>
          </a:xfrm>
        </p:spPr>
        <p:txBody>
          <a:bodyPr/>
          <a:lstStyle/>
          <a:p>
            <a:r>
              <a:rPr lang="ru-RU" b="1" dirty="0"/>
              <a:t>Факторы, влияющие на величину прибыли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691418"/>
          </a:xfrm>
        </p:spPr>
        <p:txBody>
          <a:bodyPr>
            <a:noAutofit/>
          </a:bodyPr>
          <a:lstStyle/>
          <a:p>
            <a:pPr marL="457200" indent="-457200">
              <a:buAutoNum type="arabicParenR"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Затраты (себестоимость продукции)</a:t>
            </a:r>
          </a:p>
          <a:p>
            <a:pPr marL="457200" indent="-457200">
              <a:buAutoNum type="arabicParenR"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Объём производства</a:t>
            </a:r>
          </a:p>
          <a:p>
            <a:pPr marL="457200" indent="-457200">
              <a:buAutoNum type="arabicParenR"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Цена на продукцию</a:t>
            </a:r>
          </a:p>
          <a:p>
            <a:pPr marL="457200" indent="-457200">
              <a:buAutoNum type="arabicParenR"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Налоговые отчисления</a:t>
            </a:r>
          </a:p>
        </p:txBody>
      </p:sp>
    </p:spTree>
    <p:extLst>
      <p:ext uri="{BB962C8B-B14F-4D97-AF65-F5344CB8AC3E}">
        <p14:creationId xmlns:p14="http://schemas.microsoft.com/office/powerpoint/2010/main" val="1671589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5540991"/>
            <a:ext cx="9456075" cy="1132764"/>
          </a:xfrm>
        </p:spPr>
        <p:txBody>
          <a:bodyPr/>
          <a:lstStyle/>
          <a:p>
            <a:r>
              <a:rPr lang="ru-RU" b="1" dirty="0"/>
              <a:t>Задача №1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0779907" cy="45685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Определите </a:t>
            </a:r>
            <a:r>
              <a:rPr lang="ru-RU" sz="3200" b="1" u="sng" dirty="0">
                <a:solidFill>
                  <a:schemeClr val="accent1">
                    <a:lumMod val="50000"/>
                  </a:schemeClr>
                </a:solidFill>
              </a:rPr>
              <a:t>балансовую прибыль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, если годовой объём реализации продукции А - 2000 штук, продукции Б - 3000 штук,  Цена единицы продукции А - 0,75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</a:rPr>
              <a:t>тыс.рублей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, цена продукции Б -0,6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</a:rPr>
              <a:t>тыс.рублей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</a:rPr>
              <a:t>Себестоимсть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 единицы продукции А - 0,6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</a:rPr>
              <a:t>тыс.рублей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, продукции Б – 0,55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</a:rPr>
              <a:t>тыс.рублей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.  Ликвидационная стоимость оборудования ( двух станков) – 120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</a:rPr>
              <a:t>тыс.рублей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 и 150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</a:rPr>
              <a:t>тыс.рублей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. Остаточная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</a:rPr>
              <a:t>стоимсоть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 ликвидированных объектов – 70 тыс. рублей и 180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</a:rPr>
              <a:t>тыс.рублей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 соответственно. </a:t>
            </a:r>
          </a:p>
        </p:txBody>
      </p:sp>
    </p:spTree>
    <p:extLst>
      <p:ext uri="{BB962C8B-B14F-4D97-AF65-F5344CB8AC3E}">
        <p14:creationId xmlns:p14="http://schemas.microsoft.com/office/powerpoint/2010/main" val="3557517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069" y="5732059"/>
            <a:ext cx="11109277" cy="968991"/>
          </a:xfrm>
        </p:spPr>
        <p:txBody>
          <a:bodyPr/>
          <a:lstStyle/>
          <a:p>
            <a:r>
              <a:rPr lang="ru-RU" b="1" dirty="0"/>
              <a:t>Рекомендации по оформлению решения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50127"/>
            <a:ext cx="8534400" cy="1883390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«Расчёт балансовой прибыли»</a:t>
            </a:r>
          </a:p>
          <a:p>
            <a:pPr marL="0" indent="0" algn="r">
              <a:buNone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Таблица 1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520596"/>
              </p:ext>
            </p:extLst>
          </p:nvPr>
        </p:nvGraphicFramePr>
        <p:xfrm>
          <a:off x="559558" y="1417925"/>
          <a:ext cx="10740788" cy="4314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6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27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642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68352">
                <a:tc>
                  <a:txBody>
                    <a:bodyPr/>
                    <a:lstStyle/>
                    <a:p>
                      <a:r>
                        <a:rPr lang="ru-RU" sz="2400" dirty="0"/>
                        <a:t>№п/п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/>
                        <a:t>Ед.изм</a:t>
                      </a:r>
                      <a:r>
                        <a:rPr lang="ru-RU" sz="24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Продукция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/>
                        <a:t>Продукция Б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902">
                <a:tc>
                  <a:txBody>
                    <a:bodyPr/>
                    <a:lstStyle/>
                    <a:p>
                      <a:r>
                        <a:rPr lang="ru-RU" sz="24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Себестоимость 1 ед.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6902">
                <a:tc>
                  <a:txBody>
                    <a:bodyPr/>
                    <a:lstStyle/>
                    <a:p>
                      <a:r>
                        <a:rPr lang="ru-RU" sz="2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Цена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6902">
                <a:tc>
                  <a:txBody>
                    <a:bodyPr/>
                    <a:lstStyle/>
                    <a:p>
                      <a:r>
                        <a:rPr lang="ru-RU" sz="24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Объём производства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6902">
                <a:tc>
                  <a:txBody>
                    <a:bodyPr/>
                    <a:lstStyle/>
                    <a:p>
                      <a:r>
                        <a:rPr lang="ru-RU" sz="2400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Прибыль</a:t>
                      </a:r>
                      <a:r>
                        <a:rPr lang="ru-RU" sz="2400" b="1" baseline="0" dirty="0"/>
                        <a:t> от реализации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5597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029" y="5609230"/>
            <a:ext cx="10247645" cy="1067557"/>
          </a:xfrm>
        </p:spPr>
        <p:txBody>
          <a:bodyPr/>
          <a:lstStyle/>
          <a:p>
            <a:r>
              <a:rPr lang="ru-RU" b="1" dirty="0"/>
              <a:t>Расчётные формулы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0629782" cy="4923430"/>
          </a:xfrm>
        </p:spPr>
        <p:txBody>
          <a:bodyPr/>
          <a:lstStyle/>
          <a:p>
            <a:pPr marL="457200" indent="-457200">
              <a:buAutoNum type="arabicParenR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Прибыль от реализации = (Цена – Себестоимость)*Объём производства</a:t>
            </a:r>
          </a:p>
          <a:p>
            <a:pPr marL="457200" indent="-457200">
              <a:buAutoNum type="arabicParenR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Балансовая прибыль = Прибыль от реализации продукции + Прибыль от проданных объектов ОС.</a:t>
            </a:r>
          </a:p>
          <a:p>
            <a:pPr marL="457200" indent="-457200">
              <a:buAutoNum type="arabicParenR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Прибыль от продажи станка 1 = ликвидационная стоимость – остаточная стоимость (аналогично – для станка 2)</a:t>
            </a:r>
          </a:p>
          <a:p>
            <a:pPr marL="457200" indent="-457200">
              <a:buAutoNum type="arabicParenR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Если получаем убыток от продажи станка, то при расчёте балансовой прибыли это учитываем:  БП = ПР + П от продажи станка 1 – У от продажи станка 2</a:t>
            </a:r>
          </a:p>
          <a:p>
            <a:pPr marL="457200" indent="-45720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605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383" y="5923128"/>
            <a:ext cx="8534400" cy="780954"/>
          </a:xfrm>
        </p:spPr>
        <p:txBody>
          <a:bodyPr/>
          <a:lstStyle/>
          <a:p>
            <a:r>
              <a:rPr lang="ru-RU" b="1" dirty="0"/>
              <a:t>Задача №2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0684373" cy="51417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Определите </a:t>
            </a:r>
            <a:r>
              <a:rPr lang="ru-RU" sz="2800" b="1" u="sng" dirty="0">
                <a:solidFill>
                  <a:schemeClr val="accent1">
                    <a:lumMod val="50000"/>
                  </a:schemeClr>
                </a:solidFill>
              </a:rPr>
              <a:t>прирост чистой прибыли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в результате </a:t>
            </a:r>
            <a:r>
              <a:rPr lang="ru-RU" sz="2800" b="1" u="sng" dirty="0">
                <a:solidFill>
                  <a:schemeClr val="accent1">
                    <a:lumMod val="50000"/>
                  </a:schemeClr>
                </a:solidFill>
              </a:rPr>
              <a:t>структурных сдвигов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, если рыночная цена изделия А = 0,2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тыс.руб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, изделия Б = 0,35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тыс.руб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, изделия В – 0,42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тыс.руб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 Годовой объём реализации: продукции А – 2000 шт., продукции Б – 3000 шт., продукции В – 4000 шт. Себестоимость одной единицы изделия А – 0,15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тыс.руб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., изделия Б – 0,28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тыс.руб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., изделия В – 0,3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тыс.руб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. Средняя норма налога: по изделию А – 0,15, по изделию Б – 0,2, по изделию В – 0,3. 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Фактический годовой объём реализации:  изделия А – 4000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</a:rPr>
              <a:t>шт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, изделия Б – 4000 шт., изделия В – 3000 шт.</a:t>
            </a:r>
          </a:p>
        </p:txBody>
      </p:sp>
    </p:spTree>
    <p:extLst>
      <p:ext uri="{BB962C8B-B14F-4D97-AF65-F5344CB8AC3E}">
        <p14:creationId xmlns:p14="http://schemas.microsoft.com/office/powerpoint/2010/main" val="3737971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307" y="6018662"/>
            <a:ext cx="11382233" cy="709683"/>
          </a:xfrm>
        </p:spPr>
        <p:txBody>
          <a:bodyPr/>
          <a:lstStyle/>
          <a:p>
            <a:r>
              <a:rPr lang="ru-RU" b="1" dirty="0"/>
              <a:t>Рекомендации по оформлению решения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307" y="232012"/>
            <a:ext cx="11382233" cy="1815152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«Изменение  чистой прибыли в результате структурных сдвигов. Продукция А»</a:t>
            </a:r>
          </a:p>
          <a:p>
            <a:pPr marL="0" indent="0" algn="r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Таблица 2</a:t>
            </a:r>
          </a:p>
          <a:p>
            <a:pPr marL="0" indent="0" algn="r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394900"/>
              </p:ext>
            </p:extLst>
          </p:nvPr>
        </p:nvGraphicFramePr>
        <p:xfrm>
          <a:off x="735462" y="1719615"/>
          <a:ext cx="10210042" cy="3920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1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54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2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701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513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9537">
                <a:tc>
                  <a:txBody>
                    <a:bodyPr/>
                    <a:lstStyle/>
                    <a:p>
                      <a:r>
                        <a:rPr lang="ru-RU" sz="2000" b="1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err="1"/>
                        <a:t>Ед.изм</a:t>
                      </a:r>
                      <a:r>
                        <a:rPr lang="ru-RU" sz="2000" b="1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Факт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err="1"/>
                        <a:t>Абс.откл</a:t>
                      </a:r>
                      <a:r>
                        <a:rPr lang="ru-RU" sz="2000" b="1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err="1"/>
                        <a:t>Отн.откл</a:t>
                      </a:r>
                      <a:r>
                        <a:rPr lang="ru-RU" sz="2000" b="1" dirty="0"/>
                        <a:t>.,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9537">
                <a:tc>
                  <a:txBody>
                    <a:bodyPr/>
                    <a:lstStyle/>
                    <a:p>
                      <a:r>
                        <a:rPr lang="ru-RU" sz="20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Цена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9537">
                <a:tc>
                  <a:txBody>
                    <a:bodyPr/>
                    <a:lstStyle/>
                    <a:p>
                      <a:r>
                        <a:rPr lang="ru-RU" sz="20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Себестоимость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9537">
                <a:tc>
                  <a:txBody>
                    <a:bodyPr/>
                    <a:lstStyle/>
                    <a:p>
                      <a:r>
                        <a:rPr lang="ru-RU" sz="20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Объём реализации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537">
                <a:tc>
                  <a:txBody>
                    <a:bodyPr/>
                    <a:lstStyle/>
                    <a:p>
                      <a:r>
                        <a:rPr lang="ru-RU" sz="2000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Ставка налога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9537">
                <a:tc>
                  <a:txBody>
                    <a:bodyPr/>
                    <a:lstStyle/>
                    <a:p>
                      <a:r>
                        <a:rPr lang="ru-RU" sz="2000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Чистая</a:t>
                      </a:r>
                      <a:r>
                        <a:rPr lang="ru-RU" sz="2000" b="1" baseline="0" dirty="0"/>
                        <a:t> прибыль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9965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РасчётнАЯ</a:t>
            </a:r>
            <a:r>
              <a:rPr lang="ru-RU" b="1" dirty="0"/>
              <a:t> </a:t>
            </a:r>
            <a:r>
              <a:rPr lang="ru-RU" b="1" dirty="0" err="1"/>
              <a:t>формулА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165" y="658504"/>
            <a:ext cx="11668835" cy="3615267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Чистая Прибыль = (Цена – Себестоимость)* Объём реализации * (1 – Ставка Налога)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ЧП=(Ц-С)*ОР*(1-Н)</a:t>
            </a:r>
          </a:p>
          <a:p>
            <a:pPr marL="0" indent="0">
              <a:buNone/>
            </a:pPr>
            <a:r>
              <a:rPr lang="ru-RU" sz="3200" b="1" u="sng" dirty="0">
                <a:solidFill>
                  <a:schemeClr val="accent1">
                    <a:lumMod val="50000"/>
                  </a:schemeClr>
                </a:solidFill>
              </a:rPr>
              <a:t>Примечание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: расчёты вести по отдельным видам продукции, а также вычислить результат общий, по всем видам изделий.</a:t>
            </a:r>
          </a:p>
          <a:p>
            <a:pPr marL="0" indent="0">
              <a:buNone/>
            </a:pP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344753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89</TotalTime>
  <Words>822</Words>
  <Application>Microsoft Office PowerPoint</Application>
  <PresentationFormat>Широкоэкранный</PresentationFormat>
  <Paragraphs>86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Century Gothic</vt:lpstr>
      <vt:lpstr>Wingdings 3</vt:lpstr>
      <vt:lpstr>Сектор</vt:lpstr>
      <vt:lpstr>ПРАКТИЧЕСКОЕ ЗАНЯТИЕ   «расчёт показателей прибыли»</vt:lpstr>
      <vt:lpstr>Понятие и виды прибыли. Формулы расчёта.</vt:lpstr>
      <vt:lpstr>Факторы, влияющие на величину прибыли</vt:lpstr>
      <vt:lpstr>Задача №1 </vt:lpstr>
      <vt:lpstr>Рекомендации по оформлению решения </vt:lpstr>
      <vt:lpstr>Расчётные формулы</vt:lpstr>
      <vt:lpstr>Задача №2</vt:lpstr>
      <vt:lpstr>Рекомендации по оформлению решения</vt:lpstr>
      <vt:lpstr>РасчётнАЯ формулА</vt:lpstr>
      <vt:lpstr>Задача №3</vt:lpstr>
      <vt:lpstr>Рекомендации по оформлению решения</vt:lpstr>
      <vt:lpstr>Рекомендация</vt:lpstr>
      <vt:lpstr>Общая рекомендация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 по лабораторному занятию № 7 «расчёты показателей прибыли и рентабельности»</dc:title>
  <dc:creator>ИлОлесюшка</dc:creator>
  <cp:lastModifiedBy>Студент</cp:lastModifiedBy>
  <cp:revision>12</cp:revision>
  <dcterms:created xsi:type="dcterms:W3CDTF">2020-04-28T04:24:08Z</dcterms:created>
  <dcterms:modified xsi:type="dcterms:W3CDTF">2022-04-30T13:10:47Z</dcterms:modified>
</cp:coreProperties>
</file>