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5" r:id="rId1"/>
  </p:sldMasterIdLst>
  <p:sldIdLst>
    <p:sldId id="256" r:id="rId2"/>
    <p:sldId id="277" r:id="rId3"/>
    <p:sldId id="266" r:id="rId4"/>
    <p:sldId id="259" r:id="rId5"/>
    <p:sldId id="260" r:id="rId6"/>
    <p:sldId id="261" r:id="rId7"/>
    <p:sldId id="262" r:id="rId8"/>
    <p:sldId id="263" r:id="rId9"/>
    <p:sldId id="265" r:id="rId10"/>
    <p:sldId id="258" r:id="rId11"/>
    <p:sldId id="268" r:id="rId12"/>
    <p:sldId id="270" r:id="rId13"/>
    <p:sldId id="269" r:id="rId14"/>
    <p:sldId id="272" r:id="rId15"/>
    <p:sldId id="275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7CE62-4F62-4658-99F2-B9A40C168FEA}" type="datetimeFigureOut">
              <a:rPr lang="ru-RU" smtClean="0"/>
              <a:t>12.04.2022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87CC3-A9B2-4C2D-9ABE-C1CE0FA90BA7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501368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7CE62-4F62-4658-99F2-B9A40C168FEA}" type="datetimeFigureOut">
              <a:rPr lang="ru-RU" smtClean="0"/>
              <a:t>12.04.2022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87CC3-A9B2-4C2D-9ABE-C1CE0FA90B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61094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7CE62-4F62-4658-99F2-B9A40C168FEA}" type="datetimeFigureOut">
              <a:rPr lang="ru-RU" smtClean="0"/>
              <a:t>12.04.2022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87CC3-A9B2-4C2D-9ABE-C1CE0FA90B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9235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7CE62-4F62-4658-99F2-B9A40C168FEA}" type="datetimeFigureOut">
              <a:rPr lang="ru-RU" smtClean="0"/>
              <a:t>12.04.2022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87CC3-A9B2-4C2D-9ABE-C1CE0FA90B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3102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7CE62-4F62-4658-99F2-B9A40C168FEA}" type="datetimeFigureOut">
              <a:rPr lang="ru-RU" smtClean="0"/>
              <a:t>12.04.2022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87CC3-A9B2-4C2D-9ABE-C1CE0FA90BA7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32648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7CE62-4F62-4658-99F2-B9A40C168FEA}" type="datetimeFigureOut">
              <a:rPr lang="ru-RU" smtClean="0"/>
              <a:t>12.04.2022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87CC3-A9B2-4C2D-9ABE-C1CE0FA90B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95462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7CE62-4F62-4658-99F2-B9A40C168FEA}" type="datetimeFigureOut">
              <a:rPr lang="ru-RU" smtClean="0"/>
              <a:t>12.04.2022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87CC3-A9B2-4C2D-9ABE-C1CE0FA90B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33817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7CE62-4F62-4658-99F2-B9A40C168FEA}" type="datetimeFigureOut">
              <a:rPr lang="ru-RU" smtClean="0"/>
              <a:t>12.04.2022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87CC3-A9B2-4C2D-9ABE-C1CE0FA90B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38956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7CE62-4F62-4658-99F2-B9A40C168FEA}" type="datetimeFigureOut">
              <a:rPr lang="ru-RU" smtClean="0"/>
              <a:t>12.04.2022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87CC3-A9B2-4C2D-9ABE-C1CE0FA90B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59939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7367CE62-4F62-4658-99F2-B9A40C168FEA}" type="datetimeFigureOut">
              <a:rPr lang="ru-RU" smtClean="0"/>
              <a:t>12.04.2022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DC87CC3-A9B2-4C2D-9ABE-C1CE0FA90B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11793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7CE62-4F62-4658-99F2-B9A40C168FEA}" type="datetimeFigureOut">
              <a:rPr lang="ru-RU" smtClean="0"/>
              <a:t>12.04.2022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87CC3-A9B2-4C2D-9ABE-C1CE0FA90B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14675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7367CE62-4F62-4658-99F2-B9A40C168FEA}" type="datetimeFigureOut">
              <a:rPr lang="ru-RU" smtClean="0"/>
              <a:t>12.04.2022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1DC87CC3-A9B2-4C2D-9ABE-C1CE0FA90BA7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14235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49687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pic>
      <p:sp>
        <p:nvSpPr>
          <p:cNvPr id="5" name="Прямоугольник 4"/>
          <p:cNvSpPr/>
          <p:nvPr/>
        </p:nvSpPr>
        <p:spPr>
          <a:xfrm>
            <a:off x="748144" y="609600"/>
            <a:ext cx="11443855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endParaRPr lang="ru-RU" sz="3200" b="1" dirty="0" smtClean="0">
              <a:solidFill>
                <a:srgbClr val="18181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b="1" dirty="0">
              <a:solidFill>
                <a:srgbClr val="18181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b="1" dirty="0" smtClean="0">
              <a:solidFill>
                <a:srgbClr val="18181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b="1" dirty="0" smtClean="0">
              <a:solidFill>
                <a:srgbClr val="18181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800" b="1" i="0" dirty="0" smtClean="0">
                <a:solidFill>
                  <a:srgbClr val="18181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резентация на тему: </a:t>
            </a:r>
          </a:p>
          <a:p>
            <a:pPr algn="ctr"/>
            <a:r>
              <a:rPr lang="ru-RU" sz="2800" b="1" i="0" dirty="0" smtClean="0">
                <a:solidFill>
                  <a:srgbClr val="18181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«Технология организации игровой деятельности </a:t>
            </a:r>
          </a:p>
          <a:p>
            <a:pPr algn="ctr"/>
            <a:r>
              <a:rPr lang="ru-RU" sz="2800" b="1" i="0" dirty="0" smtClean="0">
                <a:solidFill>
                  <a:srgbClr val="18181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младшем дошкольном возрасте» </a:t>
            </a:r>
          </a:p>
          <a:p>
            <a:endParaRPr lang="ru-RU" sz="3200" b="1" dirty="0">
              <a:solidFill>
                <a:srgbClr val="18181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b="1" dirty="0">
              <a:solidFill>
                <a:srgbClr val="18181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3200" b="1" dirty="0" smtClean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		</a:t>
            </a:r>
          </a:p>
          <a:p>
            <a:r>
              <a:rPr lang="ru-RU" sz="3200" b="1" dirty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3200" b="1" dirty="0" smtClean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		          </a:t>
            </a:r>
            <a:r>
              <a:rPr lang="ru-RU" sz="2000" dirty="0" smtClean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 воспитатель </a:t>
            </a:r>
            <a:r>
              <a:rPr lang="ru-RU" sz="2000" dirty="0" err="1" smtClean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Апти</a:t>
            </a:r>
            <a:r>
              <a:rPr lang="ru-RU" sz="2000" dirty="0" smtClean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Е. П.</a:t>
            </a:r>
            <a:endParaRPr lang="ru-RU" sz="2000" i="0" dirty="0" smtClean="0">
              <a:solidFill>
                <a:srgbClr val="181818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rgbClr val="181818"/>
              </a:solidFill>
              <a:latin typeface="Open Sans"/>
            </a:endParaRPr>
          </a:p>
          <a:p>
            <a:endParaRPr lang="ru-RU" b="0" i="0" dirty="0" smtClean="0">
              <a:solidFill>
                <a:srgbClr val="181818"/>
              </a:solidFill>
              <a:effectLst/>
              <a:latin typeface="Open Sans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2725441"/>
              </p:ext>
            </p:extLst>
          </p:nvPr>
        </p:nvGraphicFramePr>
        <p:xfrm>
          <a:off x="1364343" y="758952"/>
          <a:ext cx="9463314" cy="1766534"/>
        </p:xfrm>
        <a:graphic>
          <a:graphicData uri="http://schemas.openxmlformats.org/drawingml/2006/table">
            <a:tbl>
              <a:tblPr firstRow="1" firstCol="1" bandRow="1"/>
              <a:tblGrid>
                <a:gridCol w="9463314">
                  <a:extLst>
                    <a:ext uri="{9D8B030D-6E8A-4147-A177-3AD203B41FA5}">
                      <a16:colId xmlns:a16="http://schemas.microsoft.com/office/drawing/2014/main" val="2189653829"/>
                    </a:ext>
                  </a:extLst>
                </a:gridCol>
              </a:tblGrid>
              <a:tr h="10468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РЕСПУБЛИКА КРЫМ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ДЖАНКОЙСКИЙ РАЙОН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МУНИЦИПАЛЬНОЕ ДОШКОЛЬНОЕ ОБРАЗОВАТЕЛЬНОЕ УЧРЕЖДЕНИЕ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«НОВОКРЫМСКИЙ ДЕТСКИЙ САД «РОМАШКА»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5317792"/>
                  </a:ext>
                </a:extLst>
              </a:tr>
              <a:tr h="7196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296133, Российская Федерация, Республика Крым, </a:t>
                      </a:r>
                      <a:r>
                        <a:rPr lang="ru-RU" sz="1100" b="1" i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Джанкойский</a:t>
                      </a:r>
                      <a:r>
                        <a:rPr lang="ru-RU" sz="1100" b="1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район,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с. </a:t>
                      </a:r>
                      <a:r>
                        <a:rPr lang="ru-RU" sz="1100" b="1" i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Новокрымское</a:t>
                      </a:r>
                      <a:r>
                        <a:rPr lang="ru-RU" sz="1100" b="1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ул. Крымская, д.37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en-US" sz="1100" b="1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sadik_novokrimsky-djanoyrayon@crimeaedu.ru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98585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1607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313"/>
            <a:ext cx="12192001" cy="6849687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37309" y="609600"/>
            <a:ext cx="10210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0" i="0" dirty="0" smtClean="0">
                <a:solidFill>
                  <a:srgbClr val="18181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Методы ведения </a:t>
            </a:r>
            <a:r>
              <a:rPr lang="ru-RU" sz="3600" dirty="0" smtClean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игровой технологии:</a:t>
            </a:r>
            <a:endParaRPr lang="ru-RU" sz="3600" b="0" i="0" dirty="0" smtClean="0">
              <a:solidFill>
                <a:srgbClr val="181818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0" i="0" dirty="0" smtClean="0">
                <a:solidFill>
                  <a:srgbClr val="18181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ru-RU" dirty="0">
              <a:solidFill>
                <a:srgbClr val="18181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0" i="0" dirty="0" smtClean="0">
              <a:solidFill>
                <a:srgbClr val="181818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rgbClr val="18181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0" i="0" dirty="0" smtClean="0">
              <a:solidFill>
                <a:srgbClr val="181818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Вертикальный свиток 4"/>
          <p:cNvSpPr/>
          <p:nvPr/>
        </p:nvSpPr>
        <p:spPr>
          <a:xfrm>
            <a:off x="716280" y="1233056"/>
            <a:ext cx="10820400" cy="5015344"/>
          </a:xfrm>
          <a:prstGeom prst="vertic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Связанные 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обогащением детей знаниями, впечатлениями, представлениями об окружающей действительности (наблюдение, экскурсии, чтение художественной литературы, беседы, инсценировки литературных 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произведений). Они способствуют 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становлению и развитию игровой деятельности (непосредственное участие воспитателей в игре, игра с одним ребёнком, оказание помощи путём предложений, подборка игрового материала, беседы по поводу замысла игры, её развития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rgbClr val="18181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69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710"/>
            <a:ext cx="12451080" cy="6849687"/>
          </a:xfrm>
          <a:prstGeom prst="rect">
            <a:avLst/>
          </a:prstGeom>
        </p:spPr>
      </p:pic>
      <p:sp>
        <p:nvSpPr>
          <p:cNvPr id="6" name="Выноска со стрелкой вниз 5"/>
          <p:cNvSpPr/>
          <p:nvPr/>
        </p:nvSpPr>
        <p:spPr>
          <a:xfrm>
            <a:off x="1801092" y="842440"/>
            <a:ext cx="2715491" cy="1207043"/>
          </a:xfrm>
          <a:prstGeom prst="downArrow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Прямые</a:t>
            </a:r>
            <a:r>
              <a:rPr lang="ru-RU" dirty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/>
          </a:p>
        </p:txBody>
      </p:sp>
      <p:sp>
        <p:nvSpPr>
          <p:cNvPr id="7" name="Выноска со стрелкой вниз 6"/>
          <p:cNvSpPr/>
          <p:nvPr/>
        </p:nvSpPr>
        <p:spPr>
          <a:xfrm>
            <a:off x="7041570" y="776330"/>
            <a:ext cx="2673928" cy="1205347"/>
          </a:xfrm>
          <a:prstGeom prst="downArrow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Косвенные </a:t>
            </a:r>
            <a:endParaRPr lang="ru-RU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2258290" y="1981677"/>
            <a:ext cx="3810001" cy="1955672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Внесение атрибутов , переключение внимания на другую игровую ситуацию, взятие на себя роли в ходе игры, </a:t>
            </a:r>
          </a:p>
          <a:p>
            <a:pPr algn="ctr"/>
            <a:r>
              <a:rPr lang="ru-RU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анимательность.</a:t>
            </a:r>
            <a:endParaRPr lang="ru-RU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6234545" y="1981677"/>
            <a:ext cx="3637511" cy="2022764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Заучивание стихов, </a:t>
            </a:r>
          </a:p>
          <a:p>
            <a:pPr algn="ctr"/>
            <a:r>
              <a:rPr lang="ru-RU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Целевые прогулки, рассматривание иллюстраций, картин.</a:t>
            </a:r>
            <a:endParaRPr lang="ru-RU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4516583" y="28813"/>
            <a:ext cx="2729344" cy="952084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Приёмы:</a:t>
            </a:r>
            <a:endParaRPr lang="ru-RU" sz="2400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5" t="12728" r="12399" b="2827"/>
          <a:stretch/>
        </p:blipFill>
        <p:spPr>
          <a:xfrm>
            <a:off x="1046018" y="3944996"/>
            <a:ext cx="3920836" cy="276179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5" t="4039" r="3187" b="9092"/>
          <a:stretch/>
        </p:blipFill>
        <p:spPr>
          <a:xfrm>
            <a:off x="7307580" y="4004441"/>
            <a:ext cx="4037214" cy="273390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75805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8313"/>
            <a:ext cx="12222480" cy="6849687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/>
        </p:nvSpPr>
        <p:spPr>
          <a:xfrm>
            <a:off x="138545" y="124691"/>
            <a:ext cx="7218218" cy="385156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Направления реализации игровых </a:t>
            </a:r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приёмов направлены:</a:t>
            </a:r>
            <a:endParaRPr lang="ru-RU" sz="16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обогащение </a:t>
            </a:r>
            <a:r>
              <a:rPr lang="ru-RU" sz="1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содержания </a:t>
            </a:r>
            <a:r>
              <a:rPr lang="ru-RU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игр;</a:t>
            </a:r>
            <a:endParaRPr lang="ru-RU" sz="1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1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lang="ru-RU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ормирование </a:t>
            </a:r>
            <a:r>
              <a:rPr lang="ru-RU" sz="1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предметных способов игровых </a:t>
            </a:r>
            <a:r>
              <a:rPr lang="ru-RU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задач; </a:t>
            </a:r>
            <a:endParaRPr lang="ru-RU" sz="1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1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азвитие самостоятельности; </a:t>
            </a:r>
            <a:endParaRPr lang="ru-RU" sz="1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1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обуждение </a:t>
            </a:r>
            <a:r>
              <a:rPr lang="ru-RU" sz="1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взаимодействию в игре- постепенный переход ребёнка от наблюдения театрализованной постановки взрослого к самостоятельной игровой </a:t>
            </a:r>
            <a:r>
              <a:rPr lang="ru-RU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деятельности; </a:t>
            </a:r>
            <a:endParaRPr lang="ru-RU" sz="1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1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 </a:t>
            </a:r>
            <a:r>
              <a:rPr lang="ru-RU" sz="1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индивидуальной игры к игре в группе </a:t>
            </a:r>
            <a:r>
              <a:rPr lang="ru-RU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сверстников.</a:t>
            </a:r>
            <a:endParaRPr lang="ru-RU" sz="1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8126" r="11860" b="22364"/>
          <a:stretch/>
        </p:blipFill>
        <p:spPr>
          <a:xfrm>
            <a:off x="1704108" y="4092633"/>
            <a:ext cx="3020291" cy="246763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51" t="7677" r="3942" b="10101"/>
          <a:stretch/>
        </p:blipFill>
        <p:spPr>
          <a:xfrm>
            <a:off x="7511934" y="222240"/>
            <a:ext cx="4398891" cy="2974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7" t="6060" b="40808"/>
          <a:stretch/>
        </p:blipFill>
        <p:spPr>
          <a:xfrm>
            <a:off x="6774874" y="3976255"/>
            <a:ext cx="3305576" cy="246763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51775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156"/>
            <a:ext cx="12192001" cy="684968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51163" y="540328"/>
            <a:ext cx="95873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0" i="0" dirty="0" smtClean="0">
                <a:solidFill>
                  <a:srgbClr val="18181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	                          </a:t>
            </a:r>
            <a:r>
              <a:rPr lang="ru-RU" sz="3600" b="0" i="0" dirty="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Формы работы :</a:t>
            </a:r>
          </a:p>
        </p:txBody>
      </p:sp>
      <p:sp>
        <p:nvSpPr>
          <p:cNvPr id="6" name="Вертикальный свиток 5"/>
          <p:cNvSpPr/>
          <p:nvPr/>
        </p:nvSpPr>
        <p:spPr>
          <a:xfrm>
            <a:off x="6165273" y="1186659"/>
            <a:ext cx="5170515" cy="5061741"/>
          </a:xfrm>
          <a:prstGeom prst="vertic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дидактические </a:t>
            </a:r>
            <a:r>
              <a:rPr lang="ru-RU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игры;</a:t>
            </a:r>
            <a:endParaRPr lang="ru-RU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сюжетно-ролевые;</a:t>
            </a:r>
            <a:endParaRPr lang="ru-RU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подвижные </a:t>
            </a:r>
            <a:r>
              <a:rPr lang="ru-RU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игры-драматизации;</a:t>
            </a:r>
            <a:endParaRPr lang="ru-RU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</a:t>
            </a:r>
            <a:r>
              <a:rPr lang="ru-RU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ловесные игры; </a:t>
            </a:r>
            <a:endParaRPr lang="ru-RU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пальчиковые игры; </a:t>
            </a:r>
            <a:endParaRPr lang="ru-RU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развлечения</a:t>
            </a:r>
            <a:r>
              <a:rPr lang="ru-RU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инсценировки, </a:t>
            </a:r>
            <a:r>
              <a:rPr lang="ru-RU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показы; </a:t>
            </a:r>
            <a:endParaRPr lang="ru-RU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игровые </a:t>
            </a:r>
            <a:r>
              <a:rPr lang="ru-RU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ситуации в режимных моментах.</a:t>
            </a:r>
            <a:endParaRPr lang="ru-RU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4" t="7070" r="4327" b="7072"/>
          <a:stretch/>
        </p:blipFill>
        <p:spPr>
          <a:xfrm rot="20599129">
            <a:off x="545546" y="604014"/>
            <a:ext cx="2484331" cy="306040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79"/>
          <a:stretch/>
        </p:blipFill>
        <p:spPr>
          <a:xfrm rot="1468698">
            <a:off x="3829323" y="1156025"/>
            <a:ext cx="2547735" cy="313980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13" t="25657" r="11492" b="9899"/>
          <a:stretch/>
        </p:blipFill>
        <p:spPr>
          <a:xfrm>
            <a:off x="282089" y="4087092"/>
            <a:ext cx="4150066" cy="24561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909797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156"/>
            <a:ext cx="12192001" cy="684968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4382" y="22581"/>
            <a:ext cx="2812473" cy="313914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4211783" y="758952"/>
            <a:ext cx="35051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dirty="0">
              <a:solidFill>
                <a:srgbClr val="18181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Выноска-облако 7"/>
          <p:cNvSpPr/>
          <p:nvPr/>
        </p:nvSpPr>
        <p:spPr>
          <a:xfrm>
            <a:off x="-119944" y="-35523"/>
            <a:ext cx="6116984" cy="4821767"/>
          </a:xfrm>
          <a:prstGeom prst="cloud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Достоинства игровой технологии:</a:t>
            </a:r>
          </a:p>
          <a:p>
            <a:r>
              <a:rPr lang="ru-RU" sz="1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	</a:t>
            </a:r>
            <a:r>
              <a:rPr lang="ru-RU" sz="160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Одним из главных достоинств является повышение интереса к изучаемому процессу практически у всех детей группы. Игра </a:t>
            </a:r>
            <a:r>
              <a:rPr lang="ru-RU" sz="16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мотивирует, стимулирует, активизирует познавательные процессы детей. </a:t>
            </a:r>
            <a:r>
              <a:rPr lang="ru-RU" sz="160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</a:t>
            </a:r>
            <a:r>
              <a:rPr lang="ru-RU" sz="16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востребовав полученные знания, повышает их прочность. </a:t>
            </a:r>
          </a:p>
          <a:p>
            <a:r>
              <a:rPr lang="ru-RU" sz="160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С </a:t>
            </a:r>
            <a:r>
              <a:rPr lang="ru-RU" sz="16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помощью игровых технологий у детей развиваются психические процессы: восприятие, внимание, память, воображение, мышление.</a:t>
            </a:r>
          </a:p>
          <a:p>
            <a:endParaRPr lang="ru-RU" sz="1600" dirty="0">
              <a:solidFill>
                <a:srgbClr val="0070C0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92" b="6466"/>
          <a:stretch/>
        </p:blipFill>
        <p:spPr>
          <a:xfrm>
            <a:off x="9293995" y="-41060"/>
            <a:ext cx="2970051" cy="295389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57" r="1828" b="10101"/>
          <a:stretch/>
        </p:blipFill>
        <p:spPr>
          <a:xfrm>
            <a:off x="4459937" y="3161727"/>
            <a:ext cx="4587330" cy="365181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17" r="16217" b="7677"/>
          <a:stretch/>
        </p:blipFill>
        <p:spPr>
          <a:xfrm>
            <a:off x="9119313" y="2772521"/>
            <a:ext cx="3072687" cy="368316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03736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313"/>
            <a:ext cx="12192001" cy="684968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524000" y="2327564"/>
            <a:ext cx="465512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0" dirty="0" smtClean="0">
                <a:solidFill>
                  <a:srgbClr val="18181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</a:t>
            </a:r>
          </a:p>
          <a:p>
            <a:pPr algn="ctr"/>
            <a:r>
              <a:rPr lang="ru-RU" sz="4000" b="1" i="0" dirty="0" smtClean="0">
                <a:solidFill>
                  <a:srgbClr val="18181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</a:p>
          <a:p>
            <a:pPr algn="ctr"/>
            <a:r>
              <a:rPr lang="ru-RU" sz="4000" b="1" i="0" dirty="0" smtClean="0">
                <a:solidFill>
                  <a:srgbClr val="18181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</a:t>
            </a:r>
            <a:r>
              <a:rPr lang="ru-RU" sz="4000" b="0" i="0" dirty="0" smtClean="0">
                <a:solidFill>
                  <a:srgbClr val="18181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540327"/>
            <a:ext cx="5486400" cy="5999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050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49687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pic>
      <p:sp>
        <p:nvSpPr>
          <p:cNvPr id="5" name="Прямоугольник 4"/>
          <p:cNvSpPr/>
          <p:nvPr/>
        </p:nvSpPr>
        <p:spPr>
          <a:xfrm>
            <a:off x="3990109" y="609600"/>
            <a:ext cx="7462388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algn="ctr"/>
            <a:endParaRPr lang="ru-RU" sz="3600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6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 не пустая забава. </a:t>
            </a:r>
            <a:endParaRPr lang="ru-RU" sz="3600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 </a:t>
            </a:r>
            <a:r>
              <a:rPr lang="ru-RU" sz="36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необходима для счастья детей, для их здоровья и правильного развития».</a:t>
            </a:r>
          </a:p>
          <a:p>
            <a:pPr algn="ctr"/>
            <a:r>
              <a:rPr lang="ru-RU" sz="36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	  		 	</a:t>
            </a:r>
            <a:r>
              <a:rPr lang="ru-RU" sz="3600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Д.В.Менджерицкая</a:t>
            </a:r>
            <a:endParaRPr lang="ru-RU" sz="36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ru-RU" sz="32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endParaRPr lang="ru-RU" sz="2000" i="0" dirty="0" smtClean="0">
              <a:solidFill>
                <a:srgbClr val="00B05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rgbClr val="181818"/>
              </a:solidFill>
              <a:latin typeface="Open Sans"/>
            </a:endParaRPr>
          </a:p>
          <a:p>
            <a:endParaRPr lang="ru-RU" b="0" i="0" dirty="0" smtClean="0">
              <a:solidFill>
                <a:srgbClr val="181818"/>
              </a:solidFill>
              <a:effectLst/>
              <a:latin typeface="Open Sans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4728182"/>
              </p:ext>
            </p:extLst>
          </p:nvPr>
        </p:nvGraphicFramePr>
        <p:xfrm>
          <a:off x="11198497" y="758952"/>
          <a:ext cx="254000" cy="1766534"/>
        </p:xfrm>
        <a:graphic>
          <a:graphicData uri="http://schemas.openxmlformats.org/drawingml/2006/table">
            <a:tbl>
              <a:tblPr firstRow="1" firstCol="1" bandRow="1"/>
              <a:tblGrid>
                <a:gridCol w="254000">
                  <a:extLst>
                    <a:ext uri="{9D8B030D-6E8A-4147-A177-3AD203B41FA5}">
                      <a16:colId xmlns:a16="http://schemas.microsoft.com/office/drawing/2014/main" val="2189653829"/>
                    </a:ext>
                  </a:extLst>
                </a:gridCol>
              </a:tblGrid>
              <a:tr h="104683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5317792"/>
                  </a:ext>
                </a:extLst>
              </a:tr>
              <a:tr h="71969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9858500"/>
                  </a:ext>
                </a:extLst>
              </a:tr>
            </a:tbl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341" y="916026"/>
            <a:ext cx="3088360" cy="4957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596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49687"/>
          </a:xfrm>
          <a:prstGeom prst="rect">
            <a:avLst/>
          </a:prstGeom>
        </p:spPr>
      </p:pic>
      <p:sp>
        <p:nvSpPr>
          <p:cNvPr id="5" name="Выноска со стрелкой вправо 4"/>
          <p:cNvSpPr/>
          <p:nvPr/>
        </p:nvSpPr>
        <p:spPr>
          <a:xfrm>
            <a:off x="1801091" y="1122363"/>
            <a:ext cx="8492835" cy="1384995"/>
          </a:xfrm>
          <a:prstGeom prst="rightArrowCallout">
            <a:avLst/>
          </a:prstGeom>
        </p:spPr>
        <p:txBody>
          <a:bodyPr wrap="square">
            <a:spAutoFit/>
          </a:bodyPr>
          <a:lstStyle/>
          <a:p>
            <a:pPr marL="457200" indent="-457200" algn="ctr">
              <a:buFontTx/>
              <a:buChar char="-"/>
            </a:pPr>
            <a:endParaRPr lang="ru-RU" sz="2800" dirty="0">
              <a:solidFill>
                <a:srgbClr val="18181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ctr">
              <a:buFontTx/>
              <a:buChar char="-"/>
            </a:pPr>
            <a:endParaRPr lang="ru-RU" sz="2800" b="0" i="0" dirty="0" smtClean="0">
              <a:solidFill>
                <a:srgbClr val="181818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ctr">
              <a:buFontTx/>
              <a:buChar char="-"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3614057" y="864095"/>
            <a:ext cx="8112166" cy="2895395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457200" indent="-457200" algn="ctr">
              <a:buFontTx/>
              <a:buChar char="-"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ctr">
              <a:buFontTx/>
              <a:buChar char="-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ctr">
              <a:buFontTx/>
              <a:buChar char="-"/>
            </a:pP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педагогического процесса в форме различных педагогических игр</a:t>
            </a:r>
            <a:r>
              <a:rPr lang="ru-RU" dirty="0">
                <a:solidFill>
                  <a:srgbClr val="FF0000"/>
                </a:solidFill>
              </a:rPr>
              <a:t>;</a:t>
            </a:r>
          </a:p>
          <a:p>
            <a:pPr marL="457200" indent="-457200" algn="ctr">
              <a:buFontTx/>
              <a:buChar char="-"/>
            </a:pP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последовательная деятельность педагога по отбору, подготовке игр, включению детей в игровую деятельность, осуществление самой игры, подведение итогов, результатов игровой деятельности. </a:t>
            </a:r>
          </a:p>
          <a:p>
            <a:pPr marL="457200" indent="-457200" algn="ctr">
              <a:buFontTx/>
              <a:buChar char="-"/>
            </a:pPr>
            <a:endParaRPr lang="ru-RU" sz="2400" dirty="0">
              <a:solidFill>
                <a:srgbClr val="18181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Выноска со стрелкой вправо 10"/>
          <p:cNvSpPr/>
          <p:nvPr/>
        </p:nvSpPr>
        <p:spPr>
          <a:xfrm>
            <a:off x="526737" y="758952"/>
            <a:ext cx="3087320" cy="3101848"/>
          </a:xfrm>
          <a:prstGeom prst="rightArrow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Игровая педагогическая технология </a:t>
            </a:r>
            <a:endParaRPr lang="ru-RU" sz="20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это:</a:t>
            </a:r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80" r="8235" b="21270"/>
          <a:stretch/>
        </p:blipFill>
        <p:spPr>
          <a:xfrm>
            <a:off x="2393538" y="3346468"/>
            <a:ext cx="5792520" cy="3475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35235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8313"/>
            <a:ext cx="12192001" cy="6849687"/>
          </a:xfrm>
          <a:prstGeom prst="rect">
            <a:avLst/>
          </a:prstGeom>
        </p:spPr>
      </p:pic>
      <p:sp>
        <p:nvSpPr>
          <p:cNvPr id="6" name="Овал 5"/>
          <p:cNvSpPr/>
          <p:nvPr/>
        </p:nvSpPr>
        <p:spPr>
          <a:xfrm>
            <a:off x="1810960" y="1036320"/>
            <a:ext cx="3737956" cy="2479963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-Обусловлена тем, что в дошкольном возрасте ведущей деятельностью является игра;</a:t>
            </a:r>
          </a:p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5817980" y="944881"/>
            <a:ext cx="3990108" cy="2479962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-Ребёнок начинает развиваться в процессе игры, а в дальнейшем – обучаться играя.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8" t="18788" r="15909" b="4040"/>
          <a:stretch/>
        </p:blipFill>
        <p:spPr>
          <a:xfrm>
            <a:off x="3791210" y="3607723"/>
            <a:ext cx="4387685" cy="324196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26" r="11481" b="2102"/>
          <a:stretch/>
        </p:blipFill>
        <p:spPr>
          <a:xfrm>
            <a:off x="661735" y="3052689"/>
            <a:ext cx="2870507" cy="37734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4" t="3030" r="10943" b="16364"/>
          <a:stretch/>
        </p:blipFill>
        <p:spPr>
          <a:xfrm>
            <a:off x="8578704" y="3071259"/>
            <a:ext cx="3012521" cy="36984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Овал 13"/>
          <p:cNvSpPr/>
          <p:nvPr/>
        </p:nvSpPr>
        <p:spPr>
          <a:xfrm>
            <a:off x="2189018" y="44613"/>
            <a:ext cx="7162800" cy="1062056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 smtClean="0">
              <a:solidFill>
                <a:srgbClr val="18181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</a:t>
            </a:r>
            <a:r>
              <a:rPr lang="ru-RU" sz="2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игровой технологии:</a:t>
            </a:r>
          </a:p>
          <a:p>
            <a:pPr algn="ctr"/>
            <a:endParaRPr lang="ru-RU" sz="1600" dirty="0">
              <a:solidFill>
                <a:srgbClr val="18181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5879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8313"/>
            <a:ext cx="12192001" cy="684968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524000" y="651164"/>
            <a:ext cx="86452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Блок-схема: перфолента 6"/>
          <p:cNvSpPr/>
          <p:nvPr/>
        </p:nvSpPr>
        <p:spPr>
          <a:xfrm>
            <a:off x="1124989" y="2174723"/>
            <a:ext cx="4721629" cy="2357841"/>
          </a:xfrm>
          <a:prstGeom prst="flowChartPunchedTap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целостное образование, охватывающее определенную часть учебного процесса и объединенное общим содержанием, сюжетом, персонажем. </a:t>
            </a:r>
          </a:p>
        </p:txBody>
      </p:sp>
      <p:sp>
        <p:nvSpPr>
          <p:cNvPr id="8" name="Блок-схема: перфолента 7"/>
          <p:cNvSpPr/>
          <p:nvPr/>
        </p:nvSpPr>
        <p:spPr>
          <a:xfrm>
            <a:off x="6542116" y="1282106"/>
            <a:ext cx="5029199" cy="4865440"/>
          </a:xfrm>
          <a:prstGeom prst="flowChartPunchedTap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В </a:t>
            </a: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нее включаются последовательно</a:t>
            </a:r>
            <a:r>
              <a:rPr lang="ru-RU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 и упражнения, формирующие умение выделять основные,    характерные признаки предметов, сравнивать, сопоставлять их;</a:t>
            </a:r>
          </a:p>
          <a:p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 группы игр на обобщение предметов по определенным признакам;</a:t>
            </a:r>
          </a:p>
          <a:p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группы игр, в процессе которых у дошкольников развивается умение отличать реальные явления от нереальных; </a:t>
            </a:r>
          </a:p>
          <a:p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группы игр, воспитывающих умение владеть собой, быстроту реакции на слово, фонематический слух, смекалку и др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6" name="Прямоугольник с одним скругленным углом 5"/>
          <p:cNvSpPr/>
          <p:nvPr/>
        </p:nvSpPr>
        <p:spPr>
          <a:xfrm>
            <a:off x="681644" y="859594"/>
            <a:ext cx="5666509" cy="1214487"/>
          </a:xfrm>
          <a:prstGeom prst="round1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Игровая технология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строится: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2935" y="4476231"/>
            <a:ext cx="4036246" cy="2377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955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3473"/>
            <a:ext cx="12192001" cy="684968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955963" y="637310"/>
            <a:ext cx="9240981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0" i="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Игровая технология </a:t>
            </a:r>
          </a:p>
          <a:p>
            <a:endParaRPr lang="ru-RU" dirty="0">
              <a:solidFill>
                <a:srgbClr val="18181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0" i="0" dirty="0" smtClean="0">
                <a:solidFill>
                  <a:srgbClr val="18181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sz="2400" dirty="0"/>
          </a:p>
        </p:txBody>
      </p:sp>
      <p:sp>
        <p:nvSpPr>
          <p:cNvPr id="7" name="Прямоугольник с двумя усеченными соседними углами 6"/>
          <p:cNvSpPr/>
          <p:nvPr/>
        </p:nvSpPr>
        <p:spPr>
          <a:xfrm>
            <a:off x="640083" y="1659787"/>
            <a:ext cx="6010099" cy="3812757"/>
          </a:xfrm>
          <a:prstGeom prst="snip2Same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Кроме </a:t>
            </a:r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выше перечисленных критериев должна отвечать психологически обоснованным требованиям к использованию игровых ситуаций в обучающем процессе дошкольников, создавая ребёнку возможность принятия на себя роли действующего в игровой ситуации персонажа. </a:t>
            </a:r>
          </a:p>
          <a:p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Такая организация совместной деятельности педагога и ребёнка является средством, воссоздающим некоторые элементы игры и способствует преодолению разрыва, возникающего при переходе от ведущей игровой к учебной деятельности</a:t>
            </a:r>
            <a:r>
              <a:rPr lang="ru-RU" dirty="0">
                <a:solidFill>
                  <a:srgbClr val="0070C0"/>
                </a:solidFill>
                <a:latin typeface="Open Sans"/>
              </a:rPr>
              <a:t>.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4" t="27677" r="6056" b="8687"/>
          <a:stretch/>
        </p:blipFill>
        <p:spPr>
          <a:xfrm>
            <a:off x="6966062" y="1838125"/>
            <a:ext cx="4565076" cy="345607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054427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1" cy="684968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205345" y="678873"/>
            <a:ext cx="8839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>
              <a:solidFill>
                <a:srgbClr val="181818"/>
              </a:solidFill>
              <a:latin typeface="Open Sans"/>
            </a:endParaRPr>
          </a:p>
          <a:p>
            <a:endParaRPr lang="ru-RU" b="0" i="0" dirty="0" smtClean="0">
              <a:solidFill>
                <a:srgbClr val="181818"/>
              </a:solidFill>
              <a:effectLst/>
              <a:latin typeface="Open Sans"/>
            </a:endParaRPr>
          </a:p>
          <a:p>
            <a:endParaRPr lang="ru-RU" dirty="0">
              <a:solidFill>
                <a:srgbClr val="181818"/>
              </a:solidFill>
              <a:latin typeface="Open Sans"/>
            </a:endParaRPr>
          </a:p>
          <a:p>
            <a:endParaRPr lang="ru-RU" b="0" i="0" dirty="0" smtClean="0">
              <a:solidFill>
                <a:srgbClr val="181818"/>
              </a:solidFill>
              <a:effectLst/>
              <a:latin typeface="Open Sans"/>
            </a:endParaRPr>
          </a:p>
          <a:p>
            <a:endParaRPr lang="ru-RU" dirty="0">
              <a:solidFill>
                <a:srgbClr val="181818"/>
              </a:solidFill>
              <a:latin typeface="Open Sans"/>
            </a:endParaRPr>
          </a:p>
          <a:p>
            <a:endParaRPr lang="ru-RU" b="0" i="0" dirty="0" smtClean="0">
              <a:solidFill>
                <a:srgbClr val="181818"/>
              </a:solidFill>
              <a:effectLst/>
              <a:latin typeface="Open Sans"/>
            </a:endParaRPr>
          </a:p>
          <a:p>
            <a:endParaRPr lang="ru-RU" dirty="0">
              <a:solidFill>
                <a:srgbClr val="181818"/>
              </a:solidFill>
              <a:latin typeface="Open Sans"/>
            </a:endParaRPr>
          </a:p>
          <a:p>
            <a:endParaRPr lang="ru-RU" b="0" i="0" dirty="0" smtClean="0">
              <a:solidFill>
                <a:srgbClr val="181818"/>
              </a:solidFill>
              <a:effectLst/>
              <a:latin typeface="Open Sans"/>
            </a:endParaRPr>
          </a:p>
        </p:txBody>
      </p:sp>
      <p:sp>
        <p:nvSpPr>
          <p:cNvPr id="9" name="Сердце 8"/>
          <p:cNvSpPr/>
          <p:nvPr/>
        </p:nvSpPr>
        <p:spPr>
          <a:xfrm>
            <a:off x="232757" y="651656"/>
            <a:ext cx="6885709" cy="5874328"/>
          </a:xfrm>
          <a:prstGeom prst="hear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игровой 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технологии:</a:t>
            </a:r>
          </a:p>
          <a:p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Не менять ребёнка и не переделывать его, не учить его каким-то специальным поведенческим навыкам, а дать возможность «прожить» в игре волнующие его ситуации при полном внимании и сопереживании взрослого.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55873" y="0"/>
            <a:ext cx="4868488" cy="5474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530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4968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997526" y="1"/>
            <a:ext cx="955963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Целевые ориентации игровых технологий: </a:t>
            </a:r>
          </a:p>
          <a:p>
            <a:r>
              <a:rPr lang="ru-RU" dirty="0" smtClean="0">
                <a:solidFill>
                  <a:srgbClr val="181818"/>
                </a:solidFill>
                <a:latin typeface="Open Sans"/>
              </a:rPr>
              <a:t>									</a:t>
            </a:r>
            <a:endParaRPr lang="ru-RU" dirty="0">
              <a:solidFill>
                <a:srgbClr val="181818"/>
              </a:solidFill>
              <a:latin typeface="Open Sans"/>
            </a:endParaRPr>
          </a:p>
          <a:p>
            <a:endParaRPr lang="ru-RU" b="0" i="0" dirty="0" smtClean="0">
              <a:solidFill>
                <a:srgbClr val="181818"/>
              </a:solidFill>
              <a:effectLst/>
              <a:latin typeface="Open Sans"/>
            </a:endParaRPr>
          </a:p>
          <a:p>
            <a:endParaRPr lang="ru-RU" dirty="0">
              <a:solidFill>
                <a:srgbClr val="181818"/>
              </a:solidFill>
              <a:latin typeface="Open Sans"/>
            </a:endParaRPr>
          </a:p>
          <a:p>
            <a:r>
              <a:rPr lang="ru-RU" b="0" i="0" dirty="0" smtClean="0">
                <a:solidFill>
                  <a:srgbClr val="181818"/>
                </a:solidFill>
                <a:effectLst/>
                <a:latin typeface="Open Sans"/>
              </a:rPr>
              <a:t> </a:t>
            </a:r>
          </a:p>
          <a:p>
            <a:endParaRPr lang="ru-RU" dirty="0">
              <a:solidFill>
                <a:srgbClr val="181818"/>
              </a:solidFill>
              <a:latin typeface="Open Sans"/>
            </a:endParaRPr>
          </a:p>
          <a:p>
            <a:endParaRPr lang="ru-RU" b="0" i="0" dirty="0" smtClean="0">
              <a:solidFill>
                <a:srgbClr val="181818"/>
              </a:solidFill>
              <a:effectLst/>
              <a:latin typeface="Open Sans"/>
            </a:endParaRPr>
          </a:p>
          <a:p>
            <a:endParaRPr lang="ru-RU" dirty="0">
              <a:solidFill>
                <a:srgbClr val="181818"/>
              </a:solidFill>
              <a:latin typeface="Open Sans"/>
            </a:endParaRPr>
          </a:p>
          <a:p>
            <a:r>
              <a:rPr lang="ru-RU" b="0" i="0" dirty="0" smtClean="0">
                <a:solidFill>
                  <a:srgbClr val="181818"/>
                </a:solidFill>
                <a:effectLst/>
                <a:latin typeface="Open Sans"/>
              </a:rPr>
              <a:t> </a:t>
            </a:r>
            <a:endParaRPr lang="ru-RU" dirty="0"/>
          </a:p>
        </p:txBody>
      </p:sp>
      <p:sp>
        <p:nvSpPr>
          <p:cNvPr id="10" name="Выноска со стрелкой вниз 9"/>
          <p:cNvSpPr/>
          <p:nvPr/>
        </p:nvSpPr>
        <p:spPr>
          <a:xfrm>
            <a:off x="1514993" y="877869"/>
            <a:ext cx="2618510" cy="925397"/>
          </a:xfrm>
          <a:prstGeom prst="downArrow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Дидактические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11" name="Выноска со стрелкой вниз 10"/>
          <p:cNvSpPr/>
          <p:nvPr/>
        </p:nvSpPr>
        <p:spPr>
          <a:xfrm>
            <a:off x="7065817" y="843964"/>
            <a:ext cx="2590800" cy="874641"/>
          </a:xfrm>
          <a:prstGeom prst="downArrow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Воспитывающие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13" name="Блок-схема: альтернативный процесс 12"/>
          <p:cNvSpPr/>
          <p:nvPr/>
        </p:nvSpPr>
        <p:spPr>
          <a:xfrm>
            <a:off x="1097280" y="1901810"/>
            <a:ext cx="3453936" cy="1596353"/>
          </a:xfrm>
          <a:prstGeom prst="flowChartAlternate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Расширение кругозора,</a:t>
            </a:r>
          </a:p>
          <a:p>
            <a:pPr algn="ctr"/>
            <a:r>
              <a:rPr lang="ru-RU" sz="16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6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ознавательная деятельность,</a:t>
            </a:r>
          </a:p>
          <a:p>
            <a:pPr algn="ctr"/>
            <a:r>
              <a:rPr lang="ru-RU" sz="16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lang="ru-RU" sz="16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ормирование определенных умений и навыков,</a:t>
            </a:r>
          </a:p>
          <a:p>
            <a:pPr algn="ctr"/>
            <a:r>
              <a:rPr lang="ru-RU" sz="16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6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азвитие трудовых навыков.</a:t>
            </a:r>
          </a:p>
        </p:txBody>
      </p:sp>
      <p:sp>
        <p:nvSpPr>
          <p:cNvPr id="14" name="Блок-схема: альтернативный процесс 13"/>
          <p:cNvSpPr/>
          <p:nvPr/>
        </p:nvSpPr>
        <p:spPr>
          <a:xfrm>
            <a:off x="6705600" y="1901810"/>
            <a:ext cx="3311235" cy="1596353"/>
          </a:xfrm>
          <a:prstGeom prst="flowChartAlternate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Воспитание самостоятельности,</a:t>
            </a:r>
          </a:p>
          <a:p>
            <a:pPr algn="ctr"/>
            <a:r>
              <a:rPr lang="ru-RU" sz="16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6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оли, сотрудничества,</a:t>
            </a:r>
          </a:p>
          <a:p>
            <a:pPr algn="ctr"/>
            <a:r>
              <a:rPr lang="ru-RU" sz="16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16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оллективизма,</a:t>
            </a:r>
          </a:p>
          <a:p>
            <a:pPr algn="ctr"/>
            <a:r>
              <a:rPr lang="ru-RU" sz="1600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коммуникативности</a:t>
            </a:r>
            <a:r>
              <a:rPr lang="ru-RU" sz="16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6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Выноска со стрелкой вниз 6"/>
          <p:cNvSpPr/>
          <p:nvPr/>
        </p:nvSpPr>
        <p:spPr>
          <a:xfrm>
            <a:off x="1514993" y="3695251"/>
            <a:ext cx="2618510" cy="1031841"/>
          </a:xfrm>
          <a:prstGeom prst="downArrow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Развивающие</a:t>
            </a:r>
            <a:endParaRPr lang="ru-RU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Выноска со стрелкой вниз 7"/>
          <p:cNvSpPr/>
          <p:nvPr/>
        </p:nvSpPr>
        <p:spPr>
          <a:xfrm>
            <a:off x="7065817" y="3684194"/>
            <a:ext cx="2590800" cy="1024763"/>
          </a:xfrm>
          <a:prstGeom prst="downArrow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Социализирующие</a:t>
            </a:r>
            <a:endParaRPr lang="ru-RU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 flipH="1">
            <a:off x="1302325" y="4805644"/>
            <a:ext cx="3532909" cy="1850693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внимания ,памяти ,речи </a:t>
            </a:r>
          </a:p>
          <a:p>
            <a:pPr algn="ctr"/>
            <a:r>
              <a:rPr lang="ru-RU" sz="16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мышления ,умения  сравнивать,</a:t>
            </a:r>
          </a:p>
          <a:p>
            <a:pPr algn="ctr"/>
            <a:r>
              <a:rPr lang="ru-RU" sz="16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сопоставлять  ,находить аналоги,</a:t>
            </a:r>
          </a:p>
          <a:p>
            <a:pPr algn="ctr"/>
            <a:r>
              <a:rPr lang="ru-RU" sz="16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воображения ,фантазии,</a:t>
            </a:r>
          </a:p>
          <a:p>
            <a:pPr algn="ctr"/>
            <a:r>
              <a:rPr lang="ru-RU" sz="16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творческих способностей,</a:t>
            </a:r>
          </a:p>
          <a:p>
            <a:pPr algn="ctr"/>
            <a:r>
              <a:rPr lang="ru-RU" sz="16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мотивации к учебной деятельности</a:t>
            </a:r>
            <a:r>
              <a:rPr lang="ru-RU" sz="1600" dirty="0"/>
              <a:t>.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601689" y="4805773"/>
            <a:ext cx="3671455" cy="1850693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Приобщение к нормам и ценностям общества,</a:t>
            </a:r>
          </a:p>
          <a:p>
            <a:pPr algn="ctr"/>
            <a:r>
              <a:rPr lang="ru-RU" sz="16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адаптация к условиям среды,</a:t>
            </a:r>
          </a:p>
          <a:p>
            <a:pPr algn="ctr"/>
            <a:r>
              <a:rPr lang="ru-RU" sz="16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саморегуляция</a:t>
            </a:r>
            <a:r>
              <a:rPr lang="ru-RU" sz="16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338173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313"/>
            <a:ext cx="12192001" cy="684968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92727" y="623456"/>
            <a:ext cx="965661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0" i="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игровых технологий :</a:t>
            </a:r>
          </a:p>
          <a:p>
            <a:endParaRPr lang="ru-RU" dirty="0">
              <a:solidFill>
                <a:srgbClr val="18181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0" i="0" dirty="0" smtClean="0">
              <a:solidFill>
                <a:srgbClr val="181818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rgbClr val="18181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0" i="0" dirty="0" smtClean="0">
              <a:solidFill>
                <a:srgbClr val="181818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араллелограмм 6"/>
          <p:cNvSpPr/>
          <p:nvPr/>
        </p:nvSpPr>
        <p:spPr>
          <a:xfrm>
            <a:off x="692727" y="1551709"/>
            <a:ext cx="5167745" cy="4405746"/>
          </a:xfrm>
          <a:prstGeom prst="parallelogram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Достигнуть высокого уровня мотивации, осознанной потребности в усвоении знаний и умений за счёт собственной активности ребёнка. </a:t>
            </a:r>
          </a:p>
          <a:p>
            <a:endParaRPr lang="ru-RU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Подобрать средства, активизирующие деятельность детей и повышение её результативности. </a:t>
            </a:r>
          </a:p>
          <a:p>
            <a:endParaRPr lang="ru-RU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Сделать воспитательный процесс управляемым.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4" t="8485" r="3035" b="9697"/>
          <a:stretch/>
        </p:blipFill>
        <p:spPr>
          <a:xfrm>
            <a:off x="5953989" y="1968924"/>
            <a:ext cx="5606244" cy="3848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276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Ретро">
  <a:themeElements>
    <a:clrScheme name="Ретр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408</TotalTime>
  <Words>428</Words>
  <Application>Microsoft Office PowerPoint</Application>
  <PresentationFormat>Широкоэкранный</PresentationFormat>
  <Paragraphs>142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Arial</vt:lpstr>
      <vt:lpstr>Calibri</vt:lpstr>
      <vt:lpstr>Calibri Light</vt:lpstr>
      <vt:lpstr>Open Sans</vt:lpstr>
      <vt:lpstr>Times New Roman</vt:lpstr>
      <vt:lpstr>Ретро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Sony</dc:creator>
  <cp:lastModifiedBy>Sony</cp:lastModifiedBy>
  <cp:revision>44</cp:revision>
  <dcterms:created xsi:type="dcterms:W3CDTF">2022-03-31T12:54:51Z</dcterms:created>
  <dcterms:modified xsi:type="dcterms:W3CDTF">2022-04-12T08:49:42Z</dcterms:modified>
</cp:coreProperties>
</file>