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74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96" d="100"/>
          <a:sy n="96" d="100"/>
        </p:scale>
        <p:origin x="-178" y="3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010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145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964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577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858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4/30/2022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62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4/30/2022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804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4/30/2022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80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4/30/2022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333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4/30/2022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27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4/30/2022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15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9517D-CA72-46A7-A275-54AB19C48D5B}" type="datetimeFigureOut">
              <a:rPr lang="en-US" smtClean="0"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62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1584" y="2923731"/>
            <a:ext cx="7354824" cy="2165104"/>
          </a:xfrm>
        </p:spPr>
        <p:txBody>
          <a:bodyPr/>
          <a:lstStyle/>
          <a:p>
            <a:r>
              <a:rPr lang="ru-RU" b="1" dirty="0" smtClean="0">
                <a:solidFill>
                  <a:srgbClr val="57745B"/>
                </a:solidFill>
                <a:latin typeface="+mn-lt"/>
              </a:rPr>
              <a:t>Чрезмерное потребление</a:t>
            </a:r>
            <a:endParaRPr lang="en-US" b="1" dirty="0">
              <a:solidFill>
                <a:srgbClr val="57745B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1584" y="5403406"/>
            <a:ext cx="7354824" cy="1655762"/>
          </a:xfrm>
        </p:spPr>
        <p:txBody>
          <a:bodyPr/>
          <a:lstStyle/>
          <a:p>
            <a:r>
              <a:rPr lang="ru-RU" dirty="0" smtClean="0"/>
              <a:t>Подготовил:</a:t>
            </a:r>
          </a:p>
          <a:p>
            <a:r>
              <a:rPr lang="ru-RU" dirty="0" smtClean="0"/>
              <a:t>Педагог дополнительного образование</a:t>
            </a:r>
          </a:p>
          <a:p>
            <a:r>
              <a:rPr lang="ru-RU" dirty="0" smtClean="0"/>
              <a:t>Парамонов Александр Александрович</a:t>
            </a:r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73862" y="2616181"/>
            <a:ext cx="35259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МКОУ «Солдатская СОШ»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76607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677231"/>
            <a:ext cx="10515600" cy="9303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   Экологи предполагают, что к 2025 году в мировом океане пластика будет больше, чем рыбы.</a:t>
            </a:r>
            <a:endParaRPr lang="ru-RU" dirty="0"/>
          </a:p>
        </p:txBody>
      </p:sp>
      <p:pic>
        <p:nvPicPr>
          <p:cNvPr id="8194" name="Picture 2" descr="C:\Users\trein\Desktop\335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072" y="236154"/>
            <a:ext cx="7665057" cy="5087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772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676002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8161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57745B"/>
                </a:solidFill>
              </a:rPr>
              <a:t>Slide title</a:t>
            </a:r>
            <a:endParaRPr lang="en-US" dirty="0">
              <a:solidFill>
                <a:srgbClr val="57745B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2310" y="564543"/>
            <a:ext cx="9771490" cy="561242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    </a:t>
            </a:r>
            <a:r>
              <a:rPr lang="ru-RU" b="1" dirty="0" err="1" smtClean="0"/>
              <a:t>Сверхпотребление</a:t>
            </a:r>
            <a:r>
              <a:rPr lang="ru-RU" dirty="0"/>
              <a:t> </a:t>
            </a:r>
            <a:r>
              <a:rPr lang="ru-RU" dirty="0" smtClean="0"/>
              <a:t>- ситуация </a:t>
            </a:r>
            <a:r>
              <a:rPr lang="ru-RU" dirty="0"/>
              <a:t>, когда использование ресурсов опережают устойчивый потенциал в экосистеме . Продолжительное чрезмерное потребление приводит к ухудшению состояния окружающей среды и, в конечном итоге, к потере ресурсной базы.</a:t>
            </a:r>
            <a:endParaRPr lang="ru-RU" dirty="0"/>
          </a:p>
        </p:txBody>
      </p:sp>
      <p:pic>
        <p:nvPicPr>
          <p:cNvPr id="1026" name="Picture 2" descr="C:\Users\trein\Desktop\CBR33-L-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095" y="2806479"/>
            <a:ext cx="7802880" cy="318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7391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365125"/>
            <a:ext cx="926327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Чем больше </a:t>
            </a:r>
            <a:r>
              <a:rPr lang="ru-RU" dirty="0"/>
              <a:t>людей, </a:t>
            </a:r>
            <a:r>
              <a:rPr lang="ru-RU" dirty="0" smtClean="0"/>
              <a:t>тем большее</a:t>
            </a:r>
            <a:r>
              <a:rPr lang="ru-RU" dirty="0"/>
              <a:t> потребление  сырья происходит для поддержания их жизни.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621572"/>
            <a:ext cx="10515600" cy="1097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По оценкам Организации Объединенных Наций, население мира достигнет 9,8 миллиарда в 2050 году и 11,2 миллиарда в 2100 году. </a:t>
            </a:r>
            <a:endParaRPr lang="ru-RU" dirty="0"/>
          </a:p>
        </p:txBody>
      </p:sp>
      <p:pic>
        <p:nvPicPr>
          <p:cNvPr id="2050" name="Picture 2" descr="C:\Users\trein\Desktop\shutterstock_2312142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403" y="1997869"/>
            <a:ext cx="5100957" cy="346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559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0362" y="365125"/>
            <a:ext cx="9597224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>Существует целый спектр товаров и услуг, которые постоянно потребляет население мира.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продукты </a:t>
            </a:r>
            <a:r>
              <a:rPr lang="ru-RU" dirty="0"/>
              <a:t>питания и </a:t>
            </a:r>
            <a:r>
              <a:rPr lang="ru-RU" dirty="0" smtClean="0"/>
              <a:t>напитки, </a:t>
            </a:r>
          </a:p>
          <a:p>
            <a:r>
              <a:rPr lang="ru-RU" dirty="0" smtClean="0"/>
              <a:t>одежда </a:t>
            </a:r>
            <a:r>
              <a:rPr lang="ru-RU" dirty="0"/>
              <a:t>и </a:t>
            </a:r>
            <a:r>
              <a:rPr lang="ru-RU" dirty="0" smtClean="0"/>
              <a:t>обувь, </a:t>
            </a:r>
          </a:p>
          <a:p>
            <a:r>
              <a:rPr lang="ru-RU" dirty="0" smtClean="0"/>
              <a:t>жилье, </a:t>
            </a:r>
          </a:p>
          <a:p>
            <a:r>
              <a:rPr lang="ru-RU" dirty="0" smtClean="0"/>
              <a:t>энергетика, </a:t>
            </a:r>
          </a:p>
          <a:p>
            <a:r>
              <a:rPr lang="ru-RU" dirty="0" smtClean="0"/>
              <a:t>технологии, </a:t>
            </a:r>
          </a:p>
          <a:p>
            <a:r>
              <a:rPr lang="ru-RU" dirty="0" smtClean="0"/>
              <a:t>транспорт, </a:t>
            </a:r>
          </a:p>
          <a:p>
            <a:r>
              <a:rPr lang="ru-RU" dirty="0" smtClean="0"/>
              <a:t>образование, </a:t>
            </a:r>
          </a:p>
          <a:p>
            <a:r>
              <a:rPr lang="ru-RU" dirty="0" smtClean="0"/>
              <a:t>здравоохранение </a:t>
            </a:r>
            <a:r>
              <a:rPr lang="ru-RU" dirty="0"/>
              <a:t>и </a:t>
            </a:r>
            <a:r>
              <a:rPr lang="ru-RU" dirty="0" smtClean="0"/>
              <a:t>личная гигиена, </a:t>
            </a:r>
          </a:p>
          <a:p>
            <a:r>
              <a:rPr lang="ru-RU" dirty="0" smtClean="0"/>
              <a:t>финансовые </a:t>
            </a:r>
            <a:r>
              <a:rPr lang="ru-RU" dirty="0"/>
              <a:t>и </a:t>
            </a:r>
            <a:r>
              <a:rPr lang="ru-RU" dirty="0" smtClean="0"/>
              <a:t>другие коммунальные услуги.</a:t>
            </a:r>
            <a:endParaRPr lang="ru-RU" dirty="0"/>
          </a:p>
        </p:txBody>
      </p:sp>
      <p:pic>
        <p:nvPicPr>
          <p:cNvPr id="3074" name="Picture 2" descr="C:\Users\trein\Desktop\20781-otkrytki-sohranim-zemlyu_thumb[6]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" r="1043" b="1120"/>
          <a:stretch/>
        </p:blipFill>
        <p:spPr bwMode="auto">
          <a:xfrm>
            <a:off x="6137266" y="1375574"/>
            <a:ext cx="3833669" cy="3784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491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9388" y="365125"/>
            <a:ext cx="9294412" cy="1325563"/>
          </a:xfrm>
        </p:spPr>
        <p:txBody>
          <a:bodyPr/>
          <a:lstStyle/>
          <a:p>
            <a:pPr algn="ctr"/>
            <a:r>
              <a:rPr lang="ru-RU" dirty="0"/>
              <a:t>Два основных фактора, по которым люди покупают так много и так </a:t>
            </a:r>
            <a:r>
              <a:rPr lang="ru-RU" dirty="0" smtClean="0"/>
              <a:t>часто: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u="sng" dirty="0"/>
              <a:t>З</a:t>
            </a:r>
            <a:r>
              <a:rPr lang="ru-RU" u="sng" dirty="0" smtClean="0"/>
              <a:t>апланированное </a:t>
            </a:r>
            <a:r>
              <a:rPr lang="ru-RU" u="sng" dirty="0"/>
              <a:t>и </a:t>
            </a:r>
            <a:r>
              <a:rPr lang="ru-RU" u="sng" dirty="0" smtClean="0"/>
              <a:t>предполагаемое устаревание</a:t>
            </a:r>
          </a:p>
          <a:p>
            <a:pPr marL="0" indent="0" algn="ctr">
              <a:buNone/>
            </a:pPr>
            <a:r>
              <a:rPr lang="ru-RU" dirty="0"/>
              <a:t>дизайнеры создают продукты, которые не смогут работать через определенное время, но они работают достаточно времени, чтобы гарантировать, что клиенты вернутся, чтобы купить снова. </a:t>
            </a:r>
            <a:endParaRPr lang="ru-RU" u="sng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963478" y="1825625"/>
            <a:ext cx="4890052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u="sng" dirty="0" smtClean="0"/>
              <a:t>Мода </a:t>
            </a:r>
            <a:r>
              <a:rPr lang="ru-RU" u="sng" dirty="0"/>
              <a:t>и </a:t>
            </a:r>
            <a:r>
              <a:rPr lang="ru-RU" u="sng" dirty="0" smtClean="0"/>
              <a:t>тенденции</a:t>
            </a:r>
          </a:p>
          <a:p>
            <a:pPr marL="0" indent="0" algn="ctr">
              <a:buNone/>
            </a:pPr>
            <a:r>
              <a:rPr lang="ru-RU" dirty="0"/>
              <a:t>которые подпитываются рекламой и потреблением средств массовой информации</a:t>
            </a:r>
            <a:r>
              <a:rPr lang="ru-RU" dirty="0" smtClean="0"/>
              <a:t>.</a:t>
            </a:r>
            <a:r>
              <a:rPr lang="ru-RU" dirty="0"/>
              <a:t> Благодаря этой методике потребители убеждаются, что определенные продукты теряют ценность, когда они выходят из моды, что можно исправить покупкой новинок.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2397059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6021" y="365125"/>
            <a:ext cx="9549515" cy="2680225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62546" y="659958"/>
            <a:ext cx="5518205" cy="5677232"/>
          </a:xfrm>
        </p:spPr>
        <p:txBody>
          <a:bodyPr/>
          <a:lstStyle/>
          <a:p>
            <a:pPr marL="0" indent="0" algn="ctr">
              <a:buNone/>
            </a:pPr>
            <a:r>
              <a:rPr lang="ru-RU" u="sng" dirty="0" smtClean="0"/>
              <a:t> </a:t>
            </a:r>
            <a:r>
              <a:rPr lang="ru-RU" u="sng" dirty="0" err="1" smtClean="0"/>
              <a:t>Лестер</a:t>
            </a:r>
            <a:r>
              <a:rPr lang="ru-RU" u="sng" dirty="0" smtClean="0"/>
              <a:t> </a:t>
            </a:r>
            <a:r>
              <a:rPr lang="ru-RU" u="sng" dirty="0"/>
              <a:t>Браун</a:t>
            </a:r>
            <a:r>
              <a:rPr lang="ru-RU" dirty="0"/>
              <a:t> 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из</a:t>
            </a:r>
            <a:r>
              <a:rPr lang="ru-RU" dirty="0"/>
              <a:t> Института политики 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в </a:t>
            </a:r>
            <a:r>
              <a:rPr lang="ru-RU" dirty="0"/>
              <a:t>области Земли сказал: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Потребуется 1,5 земных шара, чтобы поддерживать наш нынешний уровень потребления. С экологической точки зрения мир находится в режиме чрезмерного выброса». </a:t>
            </a:r>
          </a:p>
        </p:txBody>
      </p:sp>
      <p:pic>
        <p:nvPicPr>
          <p:cNvPr id="4098" name="Picture 2" descr="C:\Users\trein\Desktop\Lester-Brow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032" y="1133724"/>
            <a:ext cx="4547483" cy="4547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1879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1092" y="127222"/>
            <a:ext cx="9899374" cy="6599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Последствия чрезмерного потребления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18699" y="858741"/>
            <a:ext cx="10129962" cy="1979875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  Кажется</a:t>
            </a:r>
            <a:r>
              <a:rPr lang="ru-RU" dirty="0"/>
              <a:t>, кто только не слышал о тихоокеанском мусорном пятне </a:t>
            </a:r>
            <a:r>
              <a:rPr lang="ru-RU" dirty="0" smtClean="0"/>
              <a:t>—его </a:t>
            </a:r>
            <a:r>
              <a:rPr lang="ru-RU" dirty="0"/>
              <a:t>площадь больше, чем площадь Монголии или двух Турций.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   Это целый </a:t>
            </a:r>
            <a:r>
              <a:rPr lang="ru-RU" dirty="0"/>
              <a:t>остров из мусора: он был сформирован океаническими течениями, постепенно концентрирующими в одной области выброшенный в океан мусор.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 smtClean="0"/>
              <a:t>  Избавиться </a:t>
            </a:r>
            <a:r>
              <a:rPr lang="ru-RU" dirty="0"/>
              <a:t>от тихоокеанского мусорного пятна не так просто – его </a:t>
            </a:r>
            <a:r>
              <a:rPr lang="ru-RU" dirty="0" smtClean="0"/>
              <a:t>вычищают </a:t>
            </a:r>
            <a:r>
              <a:rPr lang="ru-RU" dirty="0"/>
              <a:t>(хоть это и не просто сделать в океане), но течениями быстро нагоняются новые порции мусора.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pic>
        <p:nvPicPr>
          <p:cNvPr id="5122" name="Picture 2" descr="C:\Users\trein\Desktop\image1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46" y="2633304"/>
            <a:ext cx="5897217" cy="364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373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416703" y="1224501"/>
            <a:ext cx="4937096" cy="495246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   Вода </a:t>
            </a:r>
            <a:r>
              <a:rPr lang="ru-RU" dirty="0"/>
              <a:t>является универсальным природным ресурсом, без которого не могли бы зародиться никакие формы жизни. В последние десятилетия дефицит пресной воды возникает в регионах, где он ранее не наблюдался, к тому же этот дефицит повсеместно усиливается.</a:t>
            </a:r>
            <a:endParaRPr lang="ru-RU" dirty="0"/>
          </a:p>
        </p:txBody>
      </p:sp>
      <p:pic>
        <p:nvPicPr>
          <p:cNvPr id="6146" name="Picture 2" descr="C:\Users\trein\Desktop\zasuha-iz-za-koka-kol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91" y="1450008"/>
            <a:ext cx="5505947" cy="367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679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8271" y="230588"/>
            <a:ext cx="8785529" cy="14601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>В последние годы в обычной водопроводной воде все чаще находят разные химикаты.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96063"/>
            <a:ext cx="10515600" cy="4880900"/>
          </a:xfrm>
        </p:spPr>
        <p:txBody>
          <a:bodyPr/>
          <a:lstStyle/>
          <a:p>
            <a:r>
              <a:rPr lang="ru-RU" dirty="0" smtClean="0"/>
              <a:t>83% проб водопроводной </a:t>
            </a:r>
            <a:br>
              <a:rPr lang="ru-RU" dirty="0" smtClean="0"/>
            </a:br>
            <a:r>
              <a:rPr lang="ru-RU" dirty="0" smtClean="0"/>
              <a:t>воды, взятой в разных </a:t>
            </a:r>
            <a:br>
              <a:rPr lang="ru-RU" dirty="0" smtClean="0"/>
            </a:br>
            <a:r>
              <a:rPr lang="ru-RU" dirty="0" smtClean="0"/>
              <a:t>странах, содержат частицы </a:t>
            </a:r>
            <a:br>
              <a:rPr lang="ru-RU" dirty="0" smtClean="0"/>
            </a:br>
            <a:r>
              <a:rPr lang="ru-RU" dirty="0" smtClean="0"/>
              <a:t>пластмассы.</a:t>
            </a:r>
          </a:p>
          <a:p>
            <a:r>
              <a:rPr lang="ru-RU" dirty="0" err="1" smtClean="0"/>
              <a:t>Микропластик</a:t>
            </a:r>
            <a:r>
              <a:rPr lang="ru-RU" dirty="0" smtClean="0"/>
              <a:t> обнаружили </a:t>
            </a:r>
            <a:br>
              <a:rPr lang="ru-RU" dirty="0" smtClean="0"/>
            </a:br>
            <a:r>
              <a:rPr lang="ru-RU" dirty="0" smtClean="0"/>
              <a:t>в грудном молоке 75 % женщин.</a:t>
            </a:r>
          </a:p>
          <a:p>
            <a:r>
              <a:rPr lang="ru-RU" dirty="0" smtClean="0"/>
              <a:t>Сегодня </a:t>
            </a:r>
            <a:r>
              <a:rPr lang="ru-RU" dirty="0" err="1" smtClean="0"/>
              <a:t>микропластик</a:t>
            </a:r>
            <a:r>
              <a:rPr lang="ru-RU" dirty="0" smtClean="0"/>
              <a:t> находят </a:t>
            </a:r>
            <a:br>
              <a:rPr lang="ru-RU" dirty="0" smtClean="0"/>
            </a:br>
            <a:r>
              <a:rPr lang="ru-RU" dirty="0" smtClean="0"/>
              <a:t>в каждой третье рыбе.</a:t>
            </a:r>
            <a:r>
              <a:rPr lang="ru-RU" dirty="0"/>
              <a:t>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     Возрастает </a:t>
            </a:r>
            <a:r>
              <a:rPr lang="ru-RU" dirty="0"/>
              <a:t>общественная потребность в покупке так называемой чистой питьевой воды, которая стоит значительно дороже водопроводной.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 descr="C:\Users\trein\Desktop\1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210" y="1508972"/>
            <a:ext cx="5249766" cy="294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067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305</Words>
  <Application>Microsoft Office PowerPoint</Application>
  <PresentationFormat>Произвольный</PresentationFormat>
  <Paragraphs>41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Чрезмерное потребление</vt:lpstr>
      <vt:lpstr>Slide title</vt:lpstr>
      <vt:lpstr>Чем больше людей, тем большее потребление  сырья происходит для поддержания их жизни.</vt:lpstr>
      <vt:lpstr>Существует целый спектр товаров и услуг, которые постоянно потребляет население мира.  </vt:lpstr>
      <vt:lpstr>Два основных фактора, по которым люди покупают так много и так часто:</vt:lpstr>
      <vt:lpstr>Презентация PowerPoint</vt:lpstr>
      <vt:lpstr>Последствия чрезмерного потребления</vt:lpstr>
      <vt:lpstr>Презентация PowerPoint</vt:lpstr>
      <vt:lpstr>В последние годы в обычной водопроводной воде все чаще находят разные химикаты. 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Пользователь Windows</cp:lastModifiedBy>
  <cp:revision>8</cp:revision>
  <dcterms:created xsi:type="dcterms:W3CDTF">2020-05-18T13:27:49Z</dcterms:created>
  <dcterms:modified xsi:type="dcterms:W3CDTF">2022-04-30T13:46:15Z</dcterms:modified>
</cp:coreProperties>
</file>