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8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9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0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12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  <p:sldMasterId id="2147483678" r:id="rId3"/>
    <p:sldMasterId id="2147483687" r:id="rId4"/>
    <p:sldMasterId id="2147483696" r:id="rId5"/>
    <p:sldMasterId id="2147483705" r:id="rId6"/>
    <p:sldMasterId id="2147483714" r:id="rId7"/>
    <p:sldMasterId id="2147483723" r:id="rId8"/>
    <p:sldMasterId id="2147483732" r:id="rId9"/>
    <p:sldMasterId id="2147483741" r:id="rId10"/>
    <p:sldMasterId id="2147483750" r:id="rId11"/>
    <p:sldMasterId id="2147483759" r:id="rId12"/>
    <p:sldMasterId id="2147483768" r:id="rId13"/>
  </p:sldMasterIdLst>
  <p:sldIdLst>
    <p:sldId id="257" r:id="rId14"/>
    <p:sldId id="259" r:id="rId15"/>
    <p:sldId id="260" r:id="rId16"/>
    <p:sldId id="261" r:id="rId17"/>
    <p:sldId id="262" r:id="rId18"/>
    <p:sldId id="263" r:id="rId19"/>
    <p:sldId id="264" r:id="rId20"/>
    <p:sldId id="25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C387900-FE7C-416B-BC0A-28D652F74E89}">
          <p14:sldIdLst>
            <p14:sldId id="257"/>
            <p14:sldId id="259"/>
            <p14:sldId id="260"/>
            <p14:sldId id="261"/>
            <p14:sldId id="262"/>
            <p14:sldId id="263"/>
            <p14:sldId id="264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92" autoAdjust="0"/>
    <p:restoredTop sz="94660"/>
  </p:normalViewPr>
  <p:slideViewPr>
    <p:cSldViewPr snapToGrid="0">
      <p:cViewPr varScale="1">
        <p:scale>
          <a:sx n="57" d="100"/>
          <a:sy n="57" d="100"/>
        </p:scale>
        <p:origin x="84" y="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7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724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108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49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074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947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65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097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058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472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333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0584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523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359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37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945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989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693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067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10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54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6637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4844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226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424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029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157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4109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660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91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03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418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96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699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320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777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391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949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639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1668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578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3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6229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5082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82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3591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3601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18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086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451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272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030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943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41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869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6653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01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9975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57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521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3294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546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370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3137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211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17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029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17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455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567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87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54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774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7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9105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28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478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4327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595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299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82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6261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225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76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2253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246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510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00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47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9071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920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191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2786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167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761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047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00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7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2083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3984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975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6546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78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987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9835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7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84.xml"/><Relationship Id="rId9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92.xml"/><Relationship Id="rId9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10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100.xml"/><Relationship Id="rId9" Type="http://schemas.openxmlformats.org/officeDocument/2006/relationships/theme" Target="../theme/theme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6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4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52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33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571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563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0848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09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83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685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191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186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94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731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59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236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8063" y="1063642"/>
            <a:ext cx="6634528" cy="3630780"/>
          </a:xfrm>
        </p:spPr>
        <p:txBody>
          <a:bodyPr>
            <a:normAutofit/>
          </a:bodyPr>
          <a:lstStyle/>
          <a:p>
            <a:r>
              <a:rPr lang="ru-RU" sz="3800" dirty="0" smtClean="0"/>
              <a:t>Выдача, ношение </a:t>
            </a:r>
            <a:r>
              <a:rPr lang="ru-RU" sz="3800" dirty="0"/>
              <a:t>и </a:t>
            </a:r>
            <a:r>
              <a:rPr lang="ru-RU" sz="3800" dirty="0" smtClean="0"/>
              <a:t>хранение огнестрельного </a:t>
            </a:r>
            <a:r>
              <a:rPr lang="ru-RU" sz="3800" dirty="0"/>
              <a:t>оружия и </a:t>
            </a:r>
            <a:r>
              <a:rPr lang="ru-RU" sz="3800" dirty="0" smtClean="0"/>
              <a:t>специальных средств сотрудниками ФССП</a:t>
            </a:r>
            <a:endParaRPr lang="ru-RU" sz="3800" b="0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Челябинск, 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4401" y="4912500"/>
            <a:ext cx="39081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Подготовили:   </a:t>
            </a:r>
            <a:r>
              <a:rPr lang="ru-RU" sz="2600" dirty="0" err="1" smtClean="0"/>
              <a:t>Шлег</a:t>
            </a:r>
            <a:r>
              <a:rPr lang="ru-RU" sz="2600" dirty="0" smtClean="0"/>
              <a:t> А.С.</a:t>
            </a:r>
          </a:p>
          <a:p>
            <a:r>
              <a:rPr lang="ru-RU" sz="2600" dirty="0" smtClean="0"/>
              <a:t>Гр.:                   ПСА-336А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61062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097037"/>
            <a:ext cx="11190513" cy="4707392"/>
          </a:xfrm>
        </p:spPr>
        <p:txBody>
          <a:bodyPr>
            <a:normAutofit/>
          </a:bodyPr>
          <a:lstStyle/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В целях организации порядка выдачи, ношения и хранения огнестрельного оружия, специальных средств и совершенствования мер по соблюдению правил оборота оружия в Федеральной службе судебных </a:t>
            </a:r>
            <a:r>
              <a:rPr lang="ru-RU" dirty="0" smtClean="0"/>
              <a:t>приставов</a:t>
            </a:r>
            <a:r>
              <a:rPr lang="ru-RU" dirty="0"/>
              <a:t> </a:t>
            </a:r>
            <a:r>
              <a:rPr lang="ru-RU" dirty="0" smtClean="0"/>
              <a:t>утверждена Инструкция </a:t>
            </a:r>
            <a:r>
              <a:rPr lang="ru-RU" dirty="0"/>
              <a:t>о порядке выдачи, ношения и хранения огнестрельного оружия, специальных средств и мерах по соблюдению правил оборота оружия в Федеральной службе судебных приставов</a:t>
            </a:r>
            <a:r>
              <a:rPr lang="ru-RU" dirty="0" smtClean="0"/>
              <a:t>.(</a:t>
            </a:r>
            <a:r>
              <a:rPr lang="ru-RU" b="1" dirty="0"/>
              <a:t>Приказ ФССП России от 11.12.2015 № </a:t>
            </a:r>
            <a:r>
              <a:rPr lang="ru-RU" b="1" dirty="0" smtClean="0"/>
              <a:t>586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1791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080104"/>
            <a:ext cx="11190513" cy="4707392"/>
          </a:xfrm>
        </p:spPr>
        <p:txBody>
          <a:bodyPr>
            <a:noAutofit/>
          </a:bodyPr>
          <a:lstStyle/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sz="2400" dirty="0"/>
              <a:t>Настоящая Инструкция регулирует:</a:t>
            </a:r>
          </a:p>
          <a:p>
            <a:pPr marL="450000" indent="450000" algn="just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порядок выдачи, ношения и хранения огнестрельного оружия и специальных средств в Федеральной службе судебных приставов (далее - ФССП России);</a:t>
            </a:r>
          </a:p>
          <a:p>
            <a:pPr marL="450000" indent="450000" algn="just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организацию приобретения, передачи, учета, перевозки и транспортирования, утилизации и уничтожения огнестрельного оружия, холодного оружия </a:t>
            </a:r>
            <a:r>
              <a:rPr lang="ru-RU" sz="2400" dirty="0" smtClean="0"/>
              <a:t>и </a:t>
            </a:r>
            <a:r>
              <a:rPr lang="ru-RU" sz="2400" dirty="0"/>
              <a:t>патронов к нему в ФССП </a:t>
            </a:r>
            <a:r>
              <a:rPr lang="ru-RU" sz="2400" dirty="0" smtClean="0"/>
              <a:t>России;</a:t>
            </a:r>
            <a:endParaRPr lang="ru-RU" sz="2400" dirty="0"/>
          </a:p>
          <a:p>
            <a:pPr marL="450000" indent="450000" algn="just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организацию обеспечения оружием и патронами к нему должностных лиц ФССП России, определенных законодательством Российской Федерации о судебных </a:t>
            </a:r>
            <a:r>
              <a:rPr lang="ru-RU" sz="2400" dirty="0" smtClean="0"/>
              <a:t>приставах.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247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266371"/>
            <a:ext cx="11190513" cy="4707392"/>
          </a:xfrm>
        </p:spPr>
        <p:txBody>
          <a:bodyPr>
            <a:noAutofit/>
          </a:bodyPr>
          <a:lstStyle/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Приобретение оружия и патронов к нему, специальных средств осуществляется в соответствии с Перечнем боевого ручного стрелкового и иного оружия, патронов к нему, специальных средств, оборудования и снаряжения Федеральной службы судебных приставов, утвержденным </a:t>
            </a:r>
            <a:r>
              <a:rPr lang="ru-RU" b="1" dirty="0" smtClean="0"/>
              <a:t>Постановлением </a:t>
            </a:r>
            <a:r>
              <a:rPr lang="ru-RU" b="1" dirty="0"/>
              <a:t>Правительства Российской Федерации от 02.10.2009 N </a:t>
            </a:r>
            <a:r>
              <a:rPr lang="ru-RU" b="1" dirty="0" smtClean="0"/>
              <a:t>776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142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1266371"/>
            <a:ext cx="11190513" cy="4707392"/>
          </a:xfrm>
        </p:spPr>
        <p:txBody>
          <a:bodyPr>
            <a:noAutofit/>
          </a:bodyPr>
          <a:lstStyle/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dirty="0" smtClean="0"/>
              <a:t>Оружие</a:t>
            </a:r>
            <a:r>
              <a:rPr lang="ru-RU" dirty="0"/>
              <a:t>, выданное в комнату хранения оружия, закрепляется за судебными приставами приказом территориального органа. В приказе указываются серия, номер, год изготовления и категория оружия. Выписка из приказа хранится у ответственного за вооружение</a:t>
            </a:r>
            <a:r>
              <a:rPr lang="ru-RU" dirty="0" smtClean="0"/>
              <a:t>.</a:t>
            </a:r>
          </a:p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Записи в книге производятся специалистом по учету в присутствии ответственного за вооружение на основании оформленных приходно-расходных документов и заверяются его подписью с указанием даты.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750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995437"/>
            <a:ext cx="11190513" cy="4707392"/>
          </a:xfrm>
        </p:spPr>
        <p:txBody>
          <a:bodyPr>
            <a:noAutofit/>
          </a:bodyPr>
          <a:lstStyle/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sz="2400" dirty="0"/>
              <a:t>При получении оружия и патронов к нему сотрудник проводит его визуальный осмотр на предмет соответствия серии, номера </a:t>
            </a:r>
            <a:r>
              <a:rPr lang="ru-RU" sz="2400" dirty="0" smtClean="0"/>
              <a:t>данным, </a:t>
            </a:r>
            <a:r>
              <a:rPr lang="ru-RU" sz="2400" dirty="0"/>
              <a:t>конструктивной целостности и отсутствия механических повреждений; проверяет количество полученных патронов и осматривает </a:t>
            </a:r>
            <a:r>
              <a:rPr lang="ru-RU" sz="2400" dirty="0" smtClean="0"/>
              <a:t>каждый, на </a:t>
            </a:r>
            <a:r>
              <a:rPr lang="ru-RU" sz="2400" dirty="0"/>
              <a:t>поверхности патрона не должно быть механических </a:t>
            </a:r>
            <a:r>
              <a:rPr lang="ru-RU" sz="2400" dirty="0" smtClean="0"/>
              <a:t>повреждений.</a:t>
            </a:r>
          </a:p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/>
              <a:t>Патроны</a:t>
            </a:r>
            <a:r>
              <a:rPr lang="ru-RU" sz="2400" dirty="0"/>
              <a:t>, у которых обнаружены указанные недостатки, применять запрещено, такие патроны сдаются дежурному</a:t>
            </a:r>
            <a:r>
              <a:rPr lang="ru-RU" sz="2400" dirty="0" smtClean="0"/>
              <a:t>.(</a:t>
            </a:r>
            <a:r>
              <a:rPr lang="ru-RU" sz="2400" b="1" dirty="0"/>
              <a:t>Приказ ФССП России от 27.03.2020 № 217</a:t>
            </a:r>
            <a:r>
              <a:rPr lang="ru-RU" sz="2400" dirty="0"/>
              <a:t> «Об утверждении порядка ношения и хранения огнестрельного оружия и (или) специальных средств</a:t>
            </a:r>
            <a:r>
              <a:rPr lang="ru-RU" sz="2400" dirty="0" smtClean="0"/>
              <a:t>»)</a:t>
            </a:r>
            <a:endParaRPr lang="ru-RU" sz="2400" dirty="0"/>
          </a:p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4422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743" y="995437"/>
            <a:ext cx="11190513" cy="4707392"/>
          </a:xfrm>
        </p:spPr>
        <p:txBody>
          <a:bodyPr>
            <a:noAutofit/>
          </a:bodyPr>
          <a:lstStyle/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sz="2400" dirty="0"/>
              <a:t>При получении оружия и патронов к нему сотрудник проводит его визуальный осмотр на предмет соответствия серии, номера </a:t>
            </a:r>
            <a:r>
              <a:rPr lang="ru-RU" sz="2400" dirty="0" smtClean="0"/>
              <a:t>данным, </a:t>
            </a:r>
            <a:r>
              <a:rPr lang="ru-RU" sz="2400" dirty="0"/>
              <a:t>конструктивной целостности и отсутствия механических повреждений; проверяет количество полученных патронов и осматривает </a:t>
            </a:r>
            <a:r>
              <a:rPr lang="ru-RU" sz="2400" dirty="0" smtClean="0"/>
              <a:t>каждый, на </a:t>
            </a:r>
            <a:r>
              <a:rPr lang="ru-RU" sz="2400" dirty="0"/>
              <a:t>поверхности патрона не должно быть механических </a:t>
            </a:r>
            <a:r>
              <a:rPr lang="ru-RU" sz="2400" dirty="0" smtClean="0"/>
              <a:t>повреждений.</a:t>
            </a:r>
          </a:p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/>
              <a:t>Патроны</a:t>
            </a:r>
            <a:r>
              <a:rPr lang="ru-RU" sz="2400" dirty="0"/>
              <a:t>, у которых обнаружены указанные недостатки, применять запрещено, такие патроны сдаются дежурному</a:t>
            </a:r>
            <a:r>
              <a:rPr lang="ru-RU" sz="2400" dirty="0" smtClean="0"/>
              <a:t>.(</a:t>
            </a:r>
            <a:r>
              <a:rPr lang="ru-RU" sz="2400" b="1" dirty="0"/>
              <a:t>Приказ ФССП России от 27.03.2020 № 217</a:t>
            </a:r>
            <a:r>
              <a:rPr lang="ru-RU" sz="2400" dirty="0"/>
              <a:t> «Об утверждении порядка ношения и хранения огнестрельного оружия и (или) специальных средств</a:t>
            </a:r>
            <a:r>
              <a:rPr lang="ru-RU" sz="2400" dirty="0" smtClean="0"/>
              <a:t>»)</a:t>
            </a:r>
            <a:endParaRPr lang="ru-RU" sz="2400" dirty="0"/>
          </a:p>
          <a:p>
            <a:pPr indent="450000" algn="just" fontAlgn="base">
              <a:lnSpc>
                <a:spcPct val="150000"/>
              </a:lnSpc>
              <a:spcBef>
                <a:spcPts val="0"/>
              </a:spcBef>
            </a:pP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9990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8063" y="1063642"/>
            <a:ext cx="6634528" cy="36307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Применение </a:t>
            </a:r>
            <a:r>
              <a:rPr lang="ru-RU" dirty="0"/>
              <a:t>огнестрельного оружия и </a:t>
            </a:r>
            <a:r>
              <a:rPr lang="ru-RU" dirty="0" smtClean="0"/>
              <a:t>специальных средств сотрудниками ФССП</a:t>
            </a:r>
            <a:endParaRPr lang="ru-RU" sz="4500" b="0" dirty="0"/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Челябинск, 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4401" y="4912500"/>
            <a:ext cx="39081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Подготовили:   </a:t>
            </a:r>
            <a:r>
              <a:rPr lang="ru-RU" sz="2600" dirty="0" err="1" smtClean="0"/>
              <a:t>Шлег</a:t>
            </a:r>
            <a:r>
              <a:rPr lang="ru-RU" sz="2600" dirty="0" smtClean="0"/>
              <a:t> А.С.</a:t>
            </a:r>
          </a:p>
          <a:p>
            <a:r>
              <a:rPr lang="ru-RU" sz="2600" dirty="0" smtClean="0"/>
              <a:t>Гр.:                   ПСА-336А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72379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</TotalTime>
  <Words>449</Words>
  <Application>Microsoft Office PowerPoint</Application>
  <PresentationFormat>Широкоэкранный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8</vt:i4>
      </vt:variant>
    </vt:vector>
  </HeadingPairs>
  <TitlesOfParts>
    <vt:vector size="23" baseType="lpstr">
      <vt:lpstr>Arial</vt:lpstr>
      <vt:lpstr>Times New Roman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Тема Office</vt:lpstr>
      <vt:lpstr>8_Тема Office</vt:lpstr>
      <vt:lpstr>9_Тема Office</vt:lpstr>
      <vt:lpstr>10_Тема Office</vt:lpstr>
      <vt:lpstr>11_Тема Office</vt:lpstr>
      <vt:lpstr>12_Тема Office</vt:lpstr>
      <vt:lpstr>Выдача, ношение и хранение огнестрельного оружия и специальных средств сотрудниками ФССП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Применение огнестрельного оружия и специальных средств сотрудниками ФССП</vt:lpstr>
    </vt:vector>
  </TitlesOfParts>
  <Company>inueco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Сергеевна Телицина</dc:creator>
  <cp:lastModifiedBy>79966903216</cp:lastModifiedBy>
  <cp:revision>165</cp:revision>
  <dcterms:created xsi:type="dcterms:W3CDTF">2021-06-11T05:02:44Z</dcterms:created>
  <dcterms:modified xsi:type="dcterms:W3CDTF">2022-03-03T19:29:23Z</dcterms:modified>
</cp:coreProperties>
</file>