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9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2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678" r:id="rId3"/>
    <p:sldMasterId id="2147483687" r:id="rId4"/>
    <p:sldMasterId id="2147483696" r:id="rId5"/>
    <p:sldMasterId id="2147483705" r:id="rId6"/>
    <p:sldMasterId id="2147483714" r:id="rId7"/>
    <p:sldMasterId id="2147483723" r:id="rId8"/>
    <p:sldMasterId id="2147483732" r:id="rId9"/>
    <p:sldMasterId id="2147483741" r:id="rId10"/>
    <p:sldMasterId id="2147483750" r:id="rId11"/>
    <p:sldMasterId id="2147483759" r:id="rId12"/>
    <p:sldMasterId id="2147483768" r:id="rId13"/>
  </p:sldMasterIdLst>
  <p:sldIdLst>
    <p:sldId id="257" r:id="rId14"/>
    <p:sldId id="259" r:id="rId15"/>
    <p:sldId id="260" r:id="rId16"/>
    <p:sldId id="267" r:id="rId17"/>
    <p:sldId id="268" r:id="rId18"/>
    <p:sldId id="261" r:id="rId19"/>
    <p:sldId id="262" r:id="rId20"/>
    <p:sldId id="263" r:id="rId21"/>
    <p:sldId id="264" r:id="rId22"/>
    <p:sldId id="265" r:id="rId23"/>
    <p:sldId id="266" r:id="rId24"/>
    <p:sldId id="25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387900-FE7C-416B-BC0A-28D652F74E89}">
          <p14:sldIdLst>
            <p14:sldId id="257"/>
            <p14:sldId id="259"/>
            <p14:sldId id="260"/>
            <p14:sldId id="267"/>
            <p14:sldId id="268"/>
            <p14:sldId id="261"/>
            <p14:sldId id="262"/>
            <p14:sldId id="263"/>
            <p14:sldId id="264"/>
            <p14:sldId id="265"/>
            <p14:sldId id="266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9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724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1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49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07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947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65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097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058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472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333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584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52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59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37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945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989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693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67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10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54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637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484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226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424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29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157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10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60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91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03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418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96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699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20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7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91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94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639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66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578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3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6229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5082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82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59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601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8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086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451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27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030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943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41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869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65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01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975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57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521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294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46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370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137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211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17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029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17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455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567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87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54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774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7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105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28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478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327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595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299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82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261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225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76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253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246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510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00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47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071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920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191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786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167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761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047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00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7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08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3984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97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546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78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98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9835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7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84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92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00.xml"/><Relationship Id="rId9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4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52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33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571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63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84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09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83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85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19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18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94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731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59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3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/>
          </a:bodyPr>
          <a:lstStyle/>
          <a:p>
            <a:r>
              <a:rPr lang="ru-RU" dirty="0"/>
              <a:t>Отказ в возбуждении исполнительного производства</a:t>
            </a:r>
            <a:endParaRPr lang="ru-RU" sz="45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Подготовили:   </a:t>
            </a:r>
            <a:r>
              <a:rPr lang="ru-RU" sz="2600" dirty="0" err="1" smtClean="0"/>
              <a:t>Шлег</a:t>
            </a:r>
            <a:r>
              <a:rPr lang="ru-RU" sz="2600" dirty="0" smtClean="0"/>
              <a:t> А.С.</a:t>
            </a:r>
          </a:p>
          <a:p>
            <a:r>
              <a:rPr lang="ru-RU" sz="2600" dirty="0" smtClean="0"/>
              <a:t>Гр</a:t>
            </a:r>
            <a:r>
              <a:rPr lang="ru-RU" sz="2600" dirty="0" smtClean="0"/>
              <a:t>.:                   ПСА-336А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1062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128750"/>
            <a:ext cx="11190513" cy="4707392"/>
          </a:xfrm>
        </p:spPr>
        <p:txBody>
          <a:bodyPr>
            <a:noAutofit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2300" dirty="0"/>
              <a:t>12) исполнительный документ выдан в отношении требования, указанного должником-гражданином в заявлении о признании его банкротом во внесудебном порядке, при этом в Единый федеральный реестр сведений о банкротстве включены сведения о возбуждении в отношении должника-гражданина процедуры внесудебного банкротства и указанная процедура внесудебного банкротства не </a:t>
            </a:r>
            <a:r>
              <a:rPr lang="ru-RU" sz="2300" dirty="0" smtClean="0"/>
              <a:t>прекращена.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2300" dirty="0"/>
              <a:t>13) исполнительный документ выдан в отношении требования, указанного должником-гражданином в заявлении о признании его банкротом во внесудебном порядке, при этом в Единый федеральный реестр сведений о банкротстве включены сведения о завершении процедуры внесудебного </a:t>
            </a:r>
            <a:r>
              <a:rPr lang="ru-RU" sz="2300" dirty="0" smtClean="0"/>
              <a:t>банкротства.</a:t>
            </a:r>
            <a:endParaRPr lang="ru-RU" sz="2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950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353194"/>
            <a:ext cx="11190513" cy="4707392"/>
          </a:xfrm>
        </p:spPr>
        <p:txBody>
          <a:bodyPr>
            <a:noAutofit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Копия постановления судебного пристава-исполнителя об отказе в возбуждении исполнительного производства с приложением всех поступивших документов не позднее дня, следующего за днем вынесения указанного постановления, направляется взыскателю, а также в суд, другой орган или должностному лицу, выдавшим исполнительный документ.</a:t>
            </a:r>
            <a:endParaRPr lang="ru-RU" sz="2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16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/>
          </a:bodyPr>
          <a:lstStyle/>
          <a:p>
            <a:r>
              <a:rPr lang="ru-RU" dirty="0"/>
              <a:t>Отказ в возбуждении исполнительного производства</a:t>
            </a:r>
            <a:endParaRPr lang="ru-RU" sz="45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Подготовили:   </a:t>
            </a:r>
            <a:r>
              <a:rPr lang="ru-RU" sz="2600" dirty="0" err="1" smtClean="0"/>
              <a:t>Шлег</a:t>
            </a:r>
            <a:r>
              <a:rPr lang="ru-RU" sz="2600" dirty="0" smtClean="0"/>
              <a:t> А.С.</a:t>
            </a:r>
          </a:p>
          <a:p>
            <a:r>
              <a:rPr lang="ru-RU" sz="2600" dirty="0" smtClean="0"/>
              <a:t>Гр</a:t>
            </a:r>
            <a:r>
              <a:rPr lang="ru-RU" sz="2600" dirty="0" smtClean="0"/>
              <a:t>.:                   ПСА-336А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66061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2212033"/>
            <a:ext cx="11190513" cy="4707392"/>
          </a:xfrm>
        </p:spPr>
        <p:txBody>
          <a:bodyPr/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en-US" dirty="0" smtClean="0"/>
              <a:t>	</a:t>
            </a:r>
            <a:r>
              <a:rPr lang="ru-RU" dirty="0" smtClean="0"/>
              <a:t>Отказ </a:t>
            </a:r>
            <a:r>
              <a:rPr lang="ru-RU" dirty="0"/>
              <a:t>в возбуждении исполнительного производства – действие судебного пристава, свидетельствующее об отсутствии оснований принимать к производству исполнительные документы</a:t>
            </a:r>
            <a:r>
              <a:rPr lang="ru-RU" dirty="0" smtClean="0"/>
              <a:t>.</a:t>
            </a:r>
            <a:endParaRPr lang="en-US" dirty="0" smtClean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en-US" dirty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608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917489"/>
            <a:ext cx="11190513" cy="4707392"/>
          </a:xfrm>
        </p:spPr>
        <p:txBody>
          <a:bodyPr/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Отказ в возбуждении исполнительного производства – </a:t>
            </a:r>
            <a:r>
              <a:rPr lang="ru-RU" dirty="0" smtClean="0"/>
              <a:t> </a:t>
            </a:r>
            <a:r>
              <a:rPr lang="ru-RU" dirty="0"/>
              <a:t>действие, урегулированное статьей 31 Федерального закона от 02.10.2007 N 229-ФЗ "Об исполнительном производстве". Пристав не вправе совершать отказ на свое усмотрение.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en-US" dirty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59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612" y="2150608"/>
            <a:ext cx="11190513" cy="4707392"/>
          </a:xfrm>
        </p:spPr>
        <p:txBody>
          <a:bodyPr>
            <a:noAutofit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Постановление об отказе в возбуждении исполнительного производства оформляется согласно закону и ведомственным </a:t>
            </a:r>
            <a:r>
              <a:rPr lang="ru-RU" dirty="0" smtClean="0"/>
              <a:t>инструкциям и методическим </a:t>
            </a:r>
            <a:r>
              <a:rPr lang="ru-RU" dirty="0"/>
              <a:t>указаниям. </a:t>
            </a:r>
            <a:endParaRPr lang="ru-RU" sz="2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288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120436"/>
            <a:ext cx="11190513" cy="4707392"/>
          </a:xfrm>
        </p:spPr>
        <p:txBody>
          <a:bodyPr>
            <a:normAutofit fontScale="70000" lnSpcReduction="20000"/>
          </a:bodyPr>
          <a:lstStyle/>
          <a:p>
            <a:pPr indent="450000" algn="just">
              <a:lnSpc>
                <a:spcPct val="160000"/>
              </a:lnSpc>
              <a:spcBef>
                <a:spcPts val="0"/>
              </a:spcBef>
            </a:pPr>
            <a:r>
              <a:rPr lang="ru-RU" dirty="0"/>
              <a:t>Перечень сведений в постановлении пристава следующий: </a:t>
            </a:r>
            <a:endParaRPr lang="ru-RU" dirty="0" smtClean="0"/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название </a:t>
            </a:r>
            <a:r>
              <a:rPr lang="ru-RU" dirty="0"/>
              <a:t>подразделений, </a:t>
            </a:r>
            <a:r>
              <a:rPr lang="ru-RU" dirty="0" smtClean="0"/>
              <a:t>адрес;</a:t>
            </a:r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дата принятия решения; </a:t>
            </a:r>
            <a:endParaRPr lang="ru-RU" dirty="0" smtClean="0"/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должность</a:t>
            </a:r>
            <a:r>
              <a:rPr lang="ru-RU" dirty="0"/>
              <a:t>, </a:t>
            </a:r>
            <a:r>
              <a:rPr lang="ru-RU" dirty="0" smtClean="0"/>
              <a:t>ФИО пристава</a:t>
            </a:r>
            <a:r>
              <a:rPr lang="ru-RU" dirty="0"/>
              <a:t>; </a:t>
            </a:r>
            <a:endParaRPr lang="ru-RU" dirty="0" smtClean="0"/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номер производства; </a:t>
            </a:r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ссылка </a:t>
            </a:r>
            <a:r>
              <a:rPr lang="ru-RU" dirty="0"/>
              <a:t>на законодательство; </a:t>
            </a:r>
            <a:endParaRPr lang="ru-RU" dirty="0" smtClean="0"/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существо </a:t>
            </a:r>
            <a:r>
              <a:rPr lang="ru-RU" dirty="0"/>
              <a:t>принятого решения (отказать в открытии производства по заявлению ФИО заявителя</a:t>
            </a:r>
            <a:r>
              <a:rPr lang="ru-RU" dirty="0" smtClean="0"/>
              <a:t>);</a:t>
            </a:r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порядок и сроки подачи жалобы на </a:t>
            </a:r>
            <a:r>
              <a:rPr lang="ru-RU" dirty="0" smtClean="0"/>
              <a:t>постановление;</a:t>
            </a:r>
          </a:p>
          <a:p>
            <a:pPr indent="4500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дата и подпись. </a:t>
            </a:r>
            <a:endParaRPr lang="ru-RU" dirty="0" smtClean="0"/>
          </a:p>
          <a:p>
            <a:pPr indent="450000" algn="just">
              <a:lnSpc>
                <a:spcPct val="160000"/>
              </a:lnSpc>
              <a:spcBef>
                <a:spcPts val="0"/>
              </a:spcBef>
            </a:pPr>
            <a:r>
              <a:rPr lang="ru-RU" dirty="0" smtClean="0"/>
              <a:t>На </a:t>
            </a:r>
            <a:r>
              <a:rPr lang="ru-RU" dirty="0"/>
              <a:t>документе обязательно сотрудниками канцелярии ставится подпись. </a:t>
            </a:r>
            <a:endParaRPr lang="ru-RU" sz="23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879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353559"/>
            <a:ext cx="9720943" cy="1116012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Статья 31. Отказ в возбуждении исполнительного производства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739017"/>
            <a:ext cx="11190513" cy="4707392"/>
          </a:xfrm>
        </p:spPr>
        <p:txBody>
          <a:bodyPr>
            <a:normAutofit fontScale="77500" lnSpcReduction="2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1. Судебный пристав-исполнитель в трехдневный срок со дня поступления к нему исполнительного документа выносит постановление об отказе в возбуждении исполнительного производства, если: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1) исполнительный документ предъявлен без заявления взыскателя либо заявление не подписано взыскателем или его представителем, за исключением случаев, когда исполнительное производство подлежит возбуждению без заявления взыскателя;</a:t>
            </a:r>
            <a:endParaRPr lang="ru-RU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2) исполнительный документ предъявлен не по месту совершения исполнительных действий, за исключением случая, предусмотренного </a:t>
            </a:r>
            <a:r>
              <a:rPr lang="ru-RU" dirty="0"/>
              <a:t>частью 4 статьи 30</a:t>
            </a:r>
            <a:r>
              <a:rPr lang="ru-RU" dirty="0"/>
              <a:t> настоящего Федерального закона;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645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446125"/>
            <a:ext cx="11190513" cy="4707392"/>
          </a:xfrm>
        </p:spPr>
        <p:txBody>
          <a:bodyPr>
            <a:normAutofit fontScale="85000" lnSpcReduction="1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3) истек и не восстановлен судом срок предъявления исполнительного документа к исполнению</a:t>
            </a:r>
            <a:r>
              <a:rPr lang="ru-RU" dirty="0" smtClean="0"/>
              <a:t>;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4) документ не является исполнительным либо не соответствует требованиям, предъявляемым к исполнительным документам, установленным статьей 13 настоящего Федерального закона;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5) исполнительный документ был ранее предъявлен к исполнению и исполнительное производство по нему было прекращено по основаниям, установленным </a:t>
            </a:r>
            <a:r>
              <a:rPr lang="ru-RU" dirty="0"/>
              <a:t>статьей 43</a:t>
            </a:r>
            <a:r>
              <a:rPr lang="ru-RU" dirty="0"/>
              <a:t> и </a:t>
            </a:r>
            <a:r>
              <a:rPr lang="ru-RU" dirty="0"/>
              <a:t>частью 14 статьи 103</a:t>
            </a:r>
            <a:r>
              <a:rPr lang="ru-RU" dirty="0"/>
              <a:t> настоящего Федерального закона;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26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6) исполнительный документ был ранее предъявлен к исполнению и исполнительное производство по нему было </a:t>
            </a:r>
            <a:r>
              <a:rPr lang="ru-RU" dirty="0" smtClean="0"/>
              <a:t>окончено.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7) не вступил в законную силу судебный акт, акт другого органа или должностного лица, который является исполнительным документом или на основании которого выдан исполнительный документ, за исключением исполнительных документов, подлежащих немедленному исполнению</a:t>
            </a:r>
            <a:r>
              <a:rPr lang="ru-RU" dirty="0" smtClean="0"/>
              <a:t>;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8) исполнительный документ в соответствии с законодательством Российской Федерации не подлежит исполнению Федеральной службой судебных приставов;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55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178626"/>
            <a:ext cx="11190513" cy="4707392"/>
          </a:xfrm>
        </p:spPr>
        <p:txBody>
          <a:bodyPr>
            <a:normAutofit fontScale="85000" lnSpcReduction="10000"/>
          </a:bodyPr>
          <a:lstStyle/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9) исполнительный документ предъявлен к исполнению с нарушением положений, предусмотренных частью 2.1 статьи 30 настоящего Федерального закона</a:t>
            </a:r>
            <a:r>
              <a:rPr lang="ru-RU" dirty="0" smtClean="0"/>
              <a:t>;</a:t>
            </a:r>
            <a:endParaRPr lang="ru-RU" dirty="0"/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10) исполнительный документ содержит требование о возвращении незаконно перемещенного в Российскую Федерацию или удерживаемого в Российской Федерации ребенка или об осуществлении в отношении такого ребенка прав доступа на основании международного договора Российской Федерации и ребенок достиг возраста, по достижении которого указанный международный договор не подлежит применению в отношении этого ребенка;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933242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406</Words>
  <Application>Microsoft Office PowerPoint</Application>
  <PresentationFormat>Широкоэкранный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12</vt:i4>
      </vt:variant>
    </vt:vector>
  </HeadingPairs>
  <TitlesOfParts>
    <vt:vector size="27" baseType="lpstr">
      <vt:lpstr>Arial</vt:lpstr>
      <vt:lpstr>Times New Roman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Тема Office</vt:lpstr>
      <vt:lpstr>8_Тема Office</vt:lpstr>
      <vt:lpstr>9_Тема Office</vt:lpstr>
      <vt:lpstr>10_Тема Office</vt:lpstr>
      <vt:lpstr>11_Тема Office</vt:lpstr>
      <vt:lpstr>12_Тема Office</vt:lpstr>
      <vt:lpstr>Отказ в возбуждении исполнительного производства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31. Отказ в возбуждении исполнительного производства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Отказ в возбуждении исполнительного производства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Сергеевна Телицина</dc:creator>
  <cp:lastModifiedBy>79966903216</cp:lastModifiedBy>
  <cp:revision>154</cp:revision>
  <dcterms:created xsi:type="dcterms:W3CDTF">2021-06-11T05:02:44Z</dcterms:created>
  <dcterms:modified xsi:type="dcterms:W3CDTF">2022-02-09T14:38:44Z</dcterms:modified>
</cp:coreProperties>
</file>