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76" r:id="rId2"/>
    <p:sldId id="297" r:id="rId3"/>
    <p:sldId id="277" r:id="rId4"/>
    <p:sldId id="279" r:id="rId5"/>
    <p:sldId id="278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8" r:id="rId24"/>
  </p:sldIdLst>
  <p:sldSz cx="9144000" cy="6858000" type="screen4x3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44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6041A-F9E8-4643-B621-42EA31AC0214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BBC35-6FAE-493F-95D6-51E8A5AE4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BBC35-6FAE-493F-95D6-51E8A5AE48E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BBC35-6FAE-493F-95D6-51E8A5AE48E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BBC35-6FAE-493F-95D6-51E8A5AE48E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BBC35-6FAE-493F-95D6-51E8A5AE48E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3D282-F8E5-4E28-B51C-0C1329D99713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49098-F6CC-4476-99F8-3F99FFFBC8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notesSlide" Target="../notesSlides/notesSlide1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0"/>
            <a:ext cx="66247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Своя игра</a:t>
            </a:r>
            <a:endParaRPr lang="ru-RU" sz="9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20482" name="Picture 2" descr="http://text-stati.ru/wp-content/uploads/2017/02/molekuly-i-ato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00174"/>
            <a:ext cx="4872022" cy="4872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428597" y="1142984"/>
            <a:ext cx="750099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был одним из первых учёных, работавших на войну, и первой жертвой войны среди людей науки.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изобретения весьма популярны.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его главным открытием мы сталкиваемся, когда принимаем ванну.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После сделанного открытия, он закричал: «Эврика».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говорил: «Дайте мне точку опоры, и я переверну весь мир!»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00034" y="500042"/>
            <a:ext cx="8143932" cy="5595978"/>
            <a:chOff x="500034" y="500042"/>
            <a:chExt cx="8143932" cy="559597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7290" y="500042"/>
              <a:ext cx="728667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err="1" smtClean="0"/>
                <a:t>Архиме́д</a:t>
              </a:r>
              <a:r>
                <a:rPr lang="ru-RU" sz="2400" dirty="0" smtClean="0"/>
                <a:t> (287 до н. э. — 212 до н. э.) — древнегреческий математик, физик и инженер</a:t>
              </a:r>
              <a:endParaRPr lang="ru-RU" sz="2400" dirty="0"/>
            </a:p>
          </p:txBody>
        </p:sp>
        <p:pic>
          <p:nvPicPr>
            <p:cNvPr id="51203" name="Picture 3" descr="https://pitachog.fun/wp-content/uploads/2018/11/03_GZkWryZ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34" y="1285860"/>
              <a:ext cx="7215238" cy="481016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1214422"/>
            <a:ext cx="828680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Свой трудовой путь этот учёный начал в школе.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1921 г. он получил Нобелевскую премию за физико-математические исследования законов фотоэффекта.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1940 г. он написал письмо президенту США, что явилось стимулом по формированию ядерных исследований в этой стране.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изучал гравитацию.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труды посвящены теории относительности.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357166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7158" y="357166"/>
            <a:ext cx="8286808" cy="6092837"/>
            <a:chOff x="357158" y="357166"/>
            <a:chExt cx="8286808" cy="6092837"/>
          </a:xfrm>
        </p:grpSpPr>
        <p:pic>
          <p:nvPicPr>
            <p:cNvPr id="50178" name="Picture 2" descr="http://www.astronomy.com/~/media/755AE721967D4CBD886575623A829C1A.jpg"/>
            <p:cNvPicPr>
              <a:picLocks noChangeAspect="1" noChangeArrowheads="1"/>
            </p:cNvPicPr>
            <p:nvPr/>
          </p:nvPicPr>
          <p:blipFill>
            <a:blip r:embed="rId4" cstate="print"/>
            <a:srcRect r="6119"/>
            <a:stretch>
              <a:fillRect/>
            </a:stretch>
          </p:blipFill>
          <p:spPr bwMode="auto">
            <a:xfrm>
              <a:off x="357158" y="1214422"/>
              <a:ext cx="7929618" cy="5235581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214414" y="357166"/>
              <a:ext cx="742955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err="1" smtClean="0"/>
                <a:t>Альбе́рт</a:t>
              </a:r>
              <a:r>
                <a:rPr lang="ru-RU" dirty="0" smtClean="0"/>
                <a:t> </a:t>
              </a:r>
              <a:r>
                <a:rPr lang="ru-RU" b="1" dirty="0" err="1" smtClean="0"/>
                <a:t>Эйнште́йн</a:t>
              </a:r>
              <a:r>
                <a:rPr lang="ru-RU" dirty="0" smtClean="0"/>
                <a:t> (1879-1955) — физик-теоретик, один из основателей современной теоретической физики, лауреат Нобелевской премии по физике 1921 года.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636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- «Давай поборемся», — говорят те, у кого ее много</a:t>
            </a:r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85860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</a:rPr>
              <a:t>- она имеется у всех здоровых людей :у мужчин ее больше, у женщин и детей меньше ; ее совсем мало у больных.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071810"/>
            <a:ext cx="8358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</a:rPr>
              <a:t>- она имеется у всех здоровых людей :у мужчин ее больше, у женщин и детей меньше ; ее совсем мало у больных.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1857364"/>
            <a:ext cx="638187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СИЛА</a:t>
            </a:r>
            <a:endParaRPr lang="ru-RU" sz="2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85860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/>
                <a:ea typeface="Times New Roman"/>
              </a:rPr>
              <a:t> - оно изменяется с изменением погоды.</a:t>
            </a:r>
            <a:endParaRPr lang="ru-RU" sz="3600" dirty="0"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00240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- если оно мало, то большинство больных пожилых людей чувствует себя плохо; если же оно очень-очень мало, то из носа может пойти кровь.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7200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ea typeface="Calibri"/>
                <a:cs typeface="Times New Roman"/>
              </a:rPr>
              <a:t>-прибор для его измерения используют на уроках географии и физики. 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428736"/>
            <a:ext cx="850112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Атмосферное давление</a:t>
            </a:r>
            <a:endParaRPr lang="ru-RU" sz="11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35729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/>
                <a:ea typeface="Times New Roman"/>
              </a:rPr>
              <a:t>- ее у нас нет, когда мы спим, нет на большинстве уроков.</a:t>
            </a:r>
            <a:endParaRPr lang="ru-RU" sz="3600" dirty="0"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714620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/>
                <a:ea typeface="Times New Roman"/>
              </a:rPr>
              <a:t>- но она есть на перемене и на уроках физкультуры.</a:t>
            </a:r>
            <a:endParaRPr lang="ru-RU" sz="3600" dirty="0"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357694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ea typeface="Calibri"/>
                <a:cs typeface="Times New Roman"/>
              </a:rPr>
              <a:t>- у птиц она больше, чем у человека, еще больше у ракеты. 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85926"/>
            <a:ext cx="772916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Скорость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46082" name="Picture 2" descr="http://umochki.ru/images/rebusy/fizika/tok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000108"/>
            <a:ext cx="4762500" cy="1905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61555" y="2967335"/>
            <a:ext cx="347890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/>
                <a:solidFill>
                  <a:schemeClr val="accent3"/>
                </a:solidFill>
                <a:effectLst/>
              </a:rPr>
              <a:t>ТОК</a:t>
            </a:r>
            <a:endParaRPr lang="ru-RU" sz="15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pic>
        <p:nvPicPr>
          <p:cNvPr id="45058" name="Picture 2" descr="http://umochki.ru/images/rebusy/fizika/soprotivleni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071546"/>
            <a:ext cx="7853858" cy="31061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4286256"/>
            <a:ext cx="882709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/>
                <a:solidFill>
                  <a:schemeClr val="accent3"/>
                </a:solidFill>
                <a:effectLst/>
              </a:rPr>
              <a:t>Сопротивление</a:t>
            </a:r>
            <a:endParaRPr lang="ru-RU" sz="10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pic>
        <p:nvPicPr>
          <p:cNvPr id="44034" name="Picture 2" descr="http://umochki.ru/images/rebusy/fizika/magnitniy-poto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857232"/>
            <a:ext cx="7143800" cy="27979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3214686"/>
            <a:ext cx="692208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/>
                <a:solidFill>
                  <a:schemeClr val="accent3"/>
                </a:solidFill>
                <a:effectLst/>
              </a:rPr>
              <a:t>Магнитный </a:t>
            </a:r>
          </a:p>
          <a:p>
            <a:pPr algn="ctr"/>
            <a:r>
              <a:rPr lang="ru-RU" sz="10000" b="1" cap="none" spc="0" dirty="0" smtClean="0">
                <a:ln/>
                <a:solidFill>
                  <a:schemeClr val="accent3"/>
                </a:solidFill>
                <a:effectLst/>
              </a:rPr>
              <a:t>поток</a:t>
            </a:r>
            <a:endParaRPr lang="ru-RU" sz="10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85926"/>
            <a:ext cx="76003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Масса измеряется в … 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4000504"/>
            <a:ext cx="71454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prstClr val="black"/>
                </a:solidFill>
              </a:rPr>
              <a:t>килограммах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42984"/>
            <a:ext cx="83582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Количество теплоты измеряется в …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3357562"/>
            <a:ext cx="2749471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0" dirty="0" smtClean="0">
                <a:solidFill>
                  <a:prstClr val="black"/>
                </a:solidFill>
              </a:rPr>
              <a:t>Дж</a:t>
            </a:r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285729"/>
          <a:ext cx="8215370" cy="615325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34310"/>
                <a:gridCol w="1193686"/>
                <a:gridCol w="1263903"/>
                <a:gridCol w="1123471"/>
              </a:tblGrid>
              <a:tr h="11791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Великих людей надо знать  в лицо</a:t>
                      </a:r>
                      <a:endParaRPr lang="ru-RU" sz="2400" b="0" i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3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4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5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Загони в сарай овец</a:t>
                      </a:r>
                      <a:endParaRPr lang="ru-RU" sz="2400" b="0" i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hlinkClick r:id="rId6" action="ppaction://hlinksldjump"/>
                        </a:rPr>
                        <a:t>100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7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8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Кто это?</a:t>
                      </a:r>
                    </a:p>
                    <a:p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9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0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1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Три  подсказки </a:t>
                      </a:r>
                      <a:endParaRPr lang="ru-RU" sz="2400" b="0" i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2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3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4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Ребусы</a:t>
                      </a:r>
                    </a:p>
                    <a:p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5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6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7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r>
                        <a:rPr lang="ru-RU" sz="24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Простая физика</a:t>
                      </a:r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8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19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20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  <a:tr h="827422">
                <a:tc>
                  <a:txBody>
                    <a:bodyPr/>
                    <a:lstStyle/>
                    <a:p>
                      <a:r>
                        <a:rPr lang="ru-RU" sz="2400" b="0" i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Загадки</a:t>
                      </a:r>
                      <a:endParaRPr lang="ru-RU" sz="2400" b="0" i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21" action="ppaction://hlinksldjump"/>
                        </a:rPr>
                        <a:t>100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22" action="ppaction://hlinksldjump"/>
                        </a:rPr>
                        <a:t>200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hlinkClick r:id="rId23" action="ppaction://hlinksldjump"/>
                        </a:rPr>
                        <a:t>300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85860"/>
            <a:ext cx="746396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Единица измерения</a:t>
            </a:r>
          </a:p>
          <a:p>
            <a:r>
              <a:rPr lang="ru-RU" sz="6600" dirty="0" smtClean="0"/>
              <a:t> мощности : 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3714752"/>
            <a:ext cx="351326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0" dirty="0" smtClean="0">
                <a:solidFill>
                  <a:prstClr val="black"/>
                </a:solidFill>
              </a:rPr>
              <a:t>ватт</a:t>
            </a:r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85861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Две сестры качались, правды добивались, а когда добились, то остановились.</a:t>
            </a:r>
            <a:endParaRPr lang="ru-RU" sz="4000" dirty="0"/>
          </a:p>
        </p:txBody>
      </p:sp>
      <p:pic>
        <p:nvPicPr>
          <p:cNvPr id="39938" name="Picture 2" descr="https://static.wixstatic.com/media/3b2497_a8cf99747dfc46b19b69b8a40c7d87c4~mv2.png_srz_824_825_85_22_0.50_1.20_0.00_png_sr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-642966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500174"/>
            <a:ext cx="81439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То как арбузы, велики,</a:t>
            </a:r>
          </a:p>
          <a:p>
            <a:r>
              <a:rPr lang="ru-RU" sz="4400" dirty="0" smtClean="0"/>
              <a:t>То, словно яблоки, мелки.</a:t>
            </a:r>
          </a:p>
          <a:p>
            <a:r>
              <a:rPr lang="ru-RU" sz="4400" dirty="0" smtClean="0"/>
              <a:t>Они не могут говорить.</a:t>
            </a:r>
          </a:p>
          <a:p>
            <a:r>
              <a:rPr lang="ru-RU" sz="4400" dirty="0" smtClean="0"/>
              <a:t>Но могут вес определить.</a:t>
            </a:r>
            <a:endParaRPr lang="ru-RU" sz="4400" dirty="0"/>
          </a:p>
        </p:txBody>
      </p:sp>
      <p:pic>
        <p:nvPicPr>
          <p:cNvPr id="38914" name="Picture 2" descr="https://i.pinimg.com/originals/42/c2/ac/42c2ac309bf1a2510d45afd214c91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57166"/>
            <a:ext cx="6143668" cy="6072230"/>
          </a:xfrm>
          <a:prstGeom prst="rect">
            <a:avLst/>
          </a:prstGeom>
          <a:noFill/>
        </p:spPr>
      </p:pic>
      <p:pic>
        <p:nvPicPr>
          <p:cNvPr id="4" name="Picture 2" descr="http://text-stati.ru/wp-content/uploads/2017/02/molekuly-i-atomy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1214423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Летит огненная стрела, никто ее не поймает: ни царь, ни царица, ни красная девица.</a:t>
            </a:r>
            <a:endParaRPr lang="ru-RU" sz="4000" dirty="0"/>
          </a:p>
        </p:txBody>
      </p:sp>
      <p:pic>
        <p:nvPicPr>
          <p:cNvPr id="58370" name="Picture 2" descr="http://clipart-library.com/images/5cRroGyz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142984"/>
            <a:ext cx="7119934" cy="5339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9" name="Picture 2" descr="http://text-stati.ru/wp-content/uploads/2017/02/molekuly-i-atomy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pic>
        <p:nvPicPr>
          <p:cNvPr id="18434" name="Picture 2" descr="http://gettinger.ru/reprodukcyi/m/m-141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214422"/>
            <a:ext cx="3714776" cy="473677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43438" y="1071546"/>
            <a:ext cx="40719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Михаил Васильевич </a:t>
            </a:r>
            <a:r>
              <a:rPr lang="ru-RU" sz="2800" b="1" dirty="0" smtClean="0"/>
              <a:t>Ломоносов</a:t>
            </a:r>
            <a:r>
              <a:rPr lang="ru-RU" sz="2800" dirty="0" smtClean="0"/>
              <a:t> (1711-1765) – первый русский ученый-естествоиспытатель мирового значения, энциклопедист, химик и физик, художник, историк, поэт и писатель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9" name="Picture 2" descr="http://text-stati.ru/wp-content/uploads/2017/02/molekuly-i-atomy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pic>
        <p:nvPicPr>
          <p:cNvPr id="35842" name="Picture 2" descr="https://portrets.ru/images38/51.jpg"/>
          <p:cNvPicPr>
            <a:picLocks noChangeAspect="1" noChangeArrowheads="1"/>
          </p:cNvPicPr>
          <p:nvPr/>
        </p:nvPicPr>
        <p:blipFill>
          <a:blip r:embed="rId5" cstate="print"/>
          <a:srcRect t="4688" b="8124"/>
          <a:stretch>
            <a:fillRect/>
          </a:stretch>
        </p:blipFill>
        <p:spPr bwMode="auto">
          <a:xfrm>
            <a:off x="4214810" y="571480"/>
            <a:ext cx="4448163" cy="4795387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85720" y="1142984"/>
            <a:ext cx="392909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err="1" smtClean="0"/>
              <a:t>Константи́н</a:t>
            </a:r>
            <a:r>
              <a:rPr lang="ru-RU" sz="2800" dirty="0" smtClean="0"/>
              <a:t> </a:t>
            </a:r>
            <a:r>
              <a:rPr lang="ru-RU" sz="2800" dirty="0" err="1" smtClean="0"/>
              <a:t>Эдуа́рдович</a:t>
            </a:r>
            <a:r>
              <a:rPr lang="ru-RU" sz="2800" dirty="0" smtClean="0"/>
              <a:t> </a:t>
            </a:r>
            <a:r>
              <a:rPr lang="ru-RU" sz="2800" dirty="0" err="1" smtClean="0"/>
              <a:t>Циолко́вский</a:t>
            </a:r>
            <a:r>
              <a:rPr lang="ru-RU" sz="2800" dirty="0" smtClean="0"/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>( 1857- 1935) — русский и советский учёный-самоучка и изобретатель, школьный учитель. Основоположник теоретической космонавтики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9" name="Picture 2" descr="http://text-stati.ru/wp-content/uploads/2017/02/molekuly-i-atomy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pic>
        <p:nvPicPr>
          <p:cNvPr id="37890" name="Picture 2" descr="https://storyminers.com/wp-content/uploads/2017/01/galileo-galilei-1200x5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500042"/>
            <a:ext cx="6497658" cy="318926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3857628"/>
            <a:ext cx="7143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/>
              <a:t>Галиле́о</a:t>
            </a:r>
            <a:r>
              <a:rPr lang="ru-RU" sz="2800" dirty="0" smtClean="0"/>
              <a:t> </a:t>
            </a:r>
            <a:r>
              <a:rPr lang="ru-RU" sz="2800" dirty="0" err="1" smtClean="0"/>
              <a:t>Галиле́й</a:t>
            </a:r>
            <a:r>
              <a:rPr lang="ru-RU" sz="2800" dirty="0" smtClean="0"/>
              <a:t> ( 1564-1642) — итальянский физик, механик, астроном, философ, математик, оказавший значительное влияние на науку своего времени.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821537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Физические величины</a:t>
            </a:r>
            <a:endParaRPr lang="ru-RU" sz="4400" dirty="0" smtClean="0"/>
          </a:p>
          <a:p>
            <a:r>
              <a:rPr lang="ru-RU" sz="4400" dirty="0" smtClean="0"/>
              <a:t>Объём     Скорость    Площадь   </a:t>
            </a:r>
            <a:br>
              <a:rPr lang="ru-RU" sz="4400" dirty="0" smtClean="0"/>
            </a:br>
            <a:r>
              <a:rPr lang="ru-RU" sz="4400" dirty="0" smtClean="0"/>
              <a:t>Длина    Время    Газ   Вес      Путь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3643314"/>
            <a:ext cx="20002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ГАЗ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85860"/>
            <a:ext cx="82868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Физические приборы</a:t>
            </a:r>
            <a:endParaRPr lang="ru-RU" sz="4400" dirty="0" smtClean="0"/>
          </a:p>
          <a:p>
            <a:r>
              <a:rPr lang="ru-RU" sz="4400" dirty="0" smtClean="0"/>
              <a:t>Весы      Линейка   Барометр         Спидометр    Термометр               Мензурка   Жидкость     Часы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214818"/>
            <a:ext cx="76438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ЖИДКОСТЬ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643578"/>
            <a:ext cx="800056" cy="800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</a:t>
            </a:r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71546"/>
            <a:ext cx="8286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Физические явления</a:t>
            </a:r>
            <a:endParaRPr lang="ru-RU" sz="4400" dirty="0" smtClean="0"/>
          </a:p>
          <a:p>
            <a:r>
              <a:rPr lang="ru-RU" sz="4400" dirty="0" smtClean="0"/>
              <a:t>Молния     Инерция       Радуга   </a:t>
            </a:r>
          </a:p>
          <a:p>
            <a:r>
              <a:rPr lang="ru-RU" sz="4400" dirty="0" smtClean="0"/>
              <a:t>Падение  Молекула  Тела  Движение         </a:t>
            </a:r>
          </a:p>
          <a:p>
            <a:r>
              <a:rPr lang="ru-RU" sz="4400" dirty="0" smtClean="0"/>
              <a:t>Диффузия         Нагревание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357694"/>
            <a:ext cx="76438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МОЛЕКУЛА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xt-stati.ru/wp-content/uploads/2017/02/molekuly-i-atomy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5643578"/>
            <a:ext cx="800056" cy="8000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12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100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357158" y="928670"/>
            <a:ext cx="8286808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Этот английский учёный уже в 24 гола сделал свои первые открытия в области физики и математики.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получил должность смотрителя Монетного двора Великобритании     1695 г., а через 4 года – стал его директором. Ему выдалась честь отчеканивать все монеты страны.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обосновал три закона механики.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Уже в 26 лет он стал профессором.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Существует легенда о том, что благодаря яблоку он открыл известный физический закон.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28596" y="428604"/>
            <a:ext cx="8001056" cy="6048417"/>
            <a:chOff x="428596" y="428604"/>
            <a:chExt cx="8001056" cy="6048417"/>
          </a:xfrm>
        </p:grpSpPr>
        <p:pic>
          <p:nvPicPr>
            <p:cNvPr id="52230" name="Picture 6" descr="https://cdn1.binokl.cc/wp-content/uploads/2018/11/6-15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596" y="1142984"/>
              <a:ext cx="8001056" cy="5334037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1285852" y="428604"/>
              <a:ext cx="70723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err="1" smtClean="0"/>
                <a:t>Исаа́к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Нью́то́н</a:t>
              </a:r>
              <a:r>
                <a:rPr lang="ru-RU" dirty="0" smtClean="0"/>
                <a:t> (1643—1727) — английский физик, математик, механик и астроном, один из создателей классической физики</a:t>
              </a:r>
              <a:endParaRPr lang="ru-RU" dirty="0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7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377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C00000"/>
    </a:hlink>
    <a:folHlink>
      <a:srgbClr val="C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</TotalTime>
  <Words>532</Words>
  <Application>Microsoft Office PowerPoint</Application>
  <PresentationFormat>Экран (4:3)</PresentationFormat>
  <Paragraphs>119</Paragraphs>
  <Slides>23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</dc:title>
  <dc:creator>Фокина Лидия Петровна</dc:creator>
  <cp:keywords>Математическая викторина</cp:keywords>
  <cp:lastModifiedBy>Титовы</cp:lastModifiedBy>
  <cp:revision>71</cp:revision>
  <dcterms:created xsi:type="dcterms:W3CDTF">2015-12-19T14:28:02Z</dcterms:created>
  <dcterms:modified xsi:type="dcterms:W3CDTF">2021-05-20T02:55:21Z</dcterms:modified>
</cp:coreProperties>
</file>