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71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8" r:id="rId13"/>
    <p:sldId id="269" r:id="rId14"/>
    <p:sldId id="270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0" clrIdx="0">
    <p:extLst>
      <p:ext uri="{19B8F6BF-5375-455C-9EA6-DF929625EA0E}">
        <p15:presenceInfo xmlns:p15="http://schemas.microsoft.com/office/powerpoint/2012/main" userId="f35a7ea462b49d5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65" d="100"/>
          <a:sy n="65" d="100"/>
        </p:scale>
        <p:origin x="153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41021EBA-D788-4968-ACF6-A1258BD6C2DB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65419B1-70AA-433F-8D4E-BADF2A063E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1EBA-D788-4968-ACF6-A1258BD6C2DB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19B1-70AA-433F-8D4E-BADF2A063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1EBA-D788-4968-ACF6-A1258BD6C2DB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19B1-70AA-433F-8D4E-BADF2A063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1EBA-D788-4968-ACF6-A1258BD6C2DB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19B1-70AA-433F-8D4E-BADF2A063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41021EBA-D788-4968-ACF6-A1258BD6C2DB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65419B1-70AA-433F-8D4E-BADF2A063E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1EBA-D788-4968-ACF6-A1258BD6C2DB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765419B1-70AA-433F-8D4E-BADF2A063E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1EBA-D788-4968-ACF6-A1258BD6C2DB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765419B1-70AA-433F-8D4E-BADF2A063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1EBA-D788-4968-ACF6-A1258BD6C2DB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19B1-70AA-433F-8D4E-BADF2A063E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1EBA-D788-4968-ACF6-A1258BD6C2DB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19B1-70AA-433F-8D4E-BADF2A063E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41021EBA-D788-4968-ACF6-A1258BD6C2DB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65419B1-70AA-433F-8D4E-BADF2A063E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41021EBA-D788-4968-ACF6-A1258BD6C2DB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65419B1-70AA-433F-8D4E-BADF2A063E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41021EBA-D788-4968-ACF6-A1258BD6C2DB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65419B1-70AA-433F-8D4E-BADF2A063E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ocuments and Settings\Администратор\Рабочий стол\itfd\09118aa217bd27985e41c28e2bbb72c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503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412776"/>
            <a:ext cx="7772400" cy="219010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B0F0"/>
                </a:solidFill>
              </a:rPr>
              <a:t>Улицы Калининграда, названные именами героев Штурма Кенигсберга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5445224"/>
            <a:ext cx="5580112" cy="1412776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СОШ №38 г. Калининграда </a:t>
            </a:r>
          </a:p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«Л»</a:t>
            </a:r>
          </a:p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Тарханова Виктория</a:t>
            </a:r>
          </a:p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: Чубарова Н.Э.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868958"/>
          </a:xfrm>
        </p:spPr>
        <p:txBody>
          <a:bodyPr/>
          <a:lstStyle/>
          <a:p>
            <a:pPr algn="ctr"/>
            <a:r>
              <a:rPr lang="ru-RU" dirty="0"/>
              <a:t>Улица Маршала </a:t>
            </a:r>
            <a:r>
              <a:rPr lang="ru-RU" dirty="0" err="1"/>
              <a:t>Борзова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0" y="836713"/>
            <a:ext cx="5508104" cy="1080120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Улица названа в честь Маршала авиации </a:t>
            </a:r>
            <a:r>
              <a:rPr lang="ru-RU" dirty="0" err="1"/>
              <a:t>И.И.Борзова</a:t>
            </a:r>
            <a:r>
              <a:rPr lang="ru-RU" dirty="0"/>
              <a:t>.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0" y="5013176"/>
            <a:ext cx="9144000" cy="1728192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Одним из первых освоил на Балтике новые тактические приемы — удары ночью по «лунной дорожке», наведение по бортовым локационным станциям. Всего за войну потопил 2 корабля и 5 транспортов врага водоизмещением 36000 тонн, в их числе самый крупный потопленный вражеский транспорт на Балтике водоизмещением 15000 тонн. Полк за период командования им И. </a:t>
            </a:r>
            <a:r>
              <a:rPr lang="ru-RU" dirty="0" err="1"/>
              <a:t>Борзова</a:t>
            </a:r>
            <a:r>
              <a:rPr lang="ru-RU" dirty="0"/>
              <a:t> потопил 83 транспорта, 1 миноносец, 4 подводные лодки, 4 танкера, 3 тральщика, 3 сторожевых корабля.</a:t>
            </a:r>
          </a:p>
        </p:txBody>
      </p:sp>
      <p:pic>
        <p:nvPicPr>
          <p:cNvPr id="9218" name="Picture 2" descr="D:\Documents and Settings\Администратор\Рабочий стол\itfd\I.I.Borzov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980728"/>
            <a:ext cx="3364414" cy="3960440"/>
          </a:xfrm>
          <a:prstGeom prst="rect">
            <a:avLst/>
          </a:prstGeom>
          <a:noFill/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705F9E2-C587-4F5A-BB2A-E3B4105EDF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4512501" cy="3384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796950"/>
          </a:xfrm>
        </p:spPr>
        <p:txBody>
          <a:bodyPr/>
          <a:lstStyle/>
          <a:p>
            <a:pPr algn="ctr"/>
            <a:r>
              <a:rPr lang="ru-RU" dirty="0"/>
              <a:t>Улица Захарова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980728"/>
            <a:ext cx="4788024" cy="1368153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Улица названа в честь генерала-лейтенанта Ф.Д.Захарова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5373216"/>
            <a:ext cx="9144000" cy="1484784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В </a:t>
            </a:r>
            <a:r>
              <a:rPr lang="ru-RU" dirty="0">
                <a:solidFill>
                  <a:srgbClr val="FF0000"/>
                </a:solidFill>
              </a:rPr>
              <a:t>июне 1944 года</a:t>
            </a:r>
            <a:r>
              <a:rPr lang="ru-RU" dirty="0"/>
              <a:t> Ф. Д. Захаров назначен командиром 81-го стрелкового корпуса. Под его командованием корпус в составе 49-й и 50-й армий 2-го Белорусского фронта участвовал в Белорусской и Восточно-Прусской наступательных операциях, а также в штурме Кёнигсберга.</a:t>
            </a:r>
          </a:p>
        </p:txBody>
      </p:sp>
      <p:pic>
        <p:nvPicPr>
          <p:cNvPr id="10242" name="Picture 2" descr="D:\Documents and Settings\Администратор\Рабочий стол\itfd\Фёдор_Дмитриевич_Захар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764704"/>
            <a:ext cx="3275856" cy="4610296"/>
          </a:xfrm>
          <a:prstGeom prst="rect">
            <a:avLst/>
          </a:prstGeom>
          <a:noFill/>
        </p:spPr>
      </p:pic>
      <p:pic>
        <p:nvPicPr>
          <p:cNvPr id="1026" name="Picture 2" descr="D:\Documents and Settings\Администратор\Рабочий стол\itfd\13531583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56792"/>
            <a:ext cx="5472608" cy="3834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ctr"/>
            <a:r>
              <a:rPr lang="ru-RU" dirty="0"/>
              <a:t>Улица лейтенанта </a:t>
            </a:r>
            <a:r>
              <a:rPr lang="ru-RU" dirty="0" err="1"/>
              <a:t>Яналова</a:t>
            </a:r>
            <a:r>
              <a:rPr lang="ru-RU" dirty="0"/>
              <a:t>     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412776"/>
            <a:ext cx="5868144" cy="936104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Мемориальная доска в честь младшего лейтенанта </a:t>
            </a:r>
            <a:r>
              <a:rPr lang="ru-RU" dirty="0" err="1"/>
              <a:t>Яналова</a:t>
            </a:r>
            <a:r>
              <a:rPr lang="ru-RU" dirty="0"/>
              <a:t> А.М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5517232"/>
            <a:ext cx="9144000" cy="1340768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6 апреля 1945 года в бою за город Кёнигсберг младший лейтенант </a:t>
            </a:r>
            <a:r>
              <a:rPr lang="ru-RU" dirty="0" err="1"/>
              <a:t>Яналов</a:t>
            </a:r>
            <a:r>
              <a:rPr lang="ru-RU" dirty="0"/>
              <a:t> первым поднялся в атаку и ворвался во вражескую траншею, увлекая за собой бойцов батальона. Забросал гранатами опорный пункт противника, огнем из автомата уничтожил расчёты 2 вражеских пулемётов. В этом бою погиб в рукопашной схватке.</a:t>
            </a:r>
          </a:p>
        </p:txBody>
      </p:sp>
      <p:pic>
        <p:nvPicPr>
          <p:cNvPr id="1026" name="Picture 2" descr="D:\Documents and Settings\Администратор\Рабочий стол\itfd\Yanalov_Andr_M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980728"/>
            <a:ext cx="3021210" cy="4504349"/>
          </a:xfrm>
          <a:prstGeom prst="rect">
            <a:avLst/>
          </a:prstGeom>
          <a:noFill/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0C13E9F-268E-41CB-84A9-0F37CA35A9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25" y="1772816"/>
            <a:ext cx="2571750" cy="3429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308022-EC8B-4720-A523-49A83AF17E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039888"/>
            <a:ext cx="2355726" cy="31409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ctr"/>
            <a:r>
              <a:rPr lang="ru-RU" dirty="0"/>
              <a:t>Улица </a:t>
            </a:r>
            <a:r>
              <a:rPr lang="ru-RU" dirty="0" err="1"/>
              <a:t>Колоскова</a:t>
            </a:r>
            <a:r>
              <a:rPr lang="ru-RU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55576" y="1556792"/>
            <a:ext cx="4546848" cy="990992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Мемориальная доска на ул. </a:t>
            </a:r>
            <a:r>
              <a:rPr lang="ru-RU" dirty="0" err="1"/>
              <a:t>Колоскова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5085184"/>
            <a:ext cx="9144000" cy="1772816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Осенью 1944 года подразделения 1-й гвардейской стрелковой дивизии достигли Восточной Пруссии. 26 октября 1944 года в районе города </a:t>
            </a:r>
            <a:r>
              <a:rPr lang="ru-RU" dirty="0" err="1"/>
              <a:t>Гумби́ннен</a:t>
            </a:r>
            <a:r>
              <a:rPr lang="ru-RU" dirty="0"/>
              <a:t> (ныне Гусев) немцы бросили против советских гвардейцев танки и автоматчиков. Колосков сумел подбить головной танк противника, но оставшиеся в строю шесть танков разделились на группы: два пошли на орудие </a:t>
            </a:r>
            <a:r>
              <a:rPr lang="ru-RU" dirty="0" err="1"/>
              <a:t>Колоскова</a:t>
            </a:r>
            <a:r>
              <a:rPr lang="ru-RU" dirty="0"/>
              <a:t>, один — на соседнее орудие, а остальные принялись «утюжить» окопы.</a:t>
            </a:r>
          </a:p>
        </p:txBody>
      </p:sp>
      <p:pic>
        <p:nvPicPr>
          <p:cNvPr id="2050" name="Picture 2" descr="D:\Documents and Settings\Администратор\Рабочий стол\itfd\Колосков,_Алексей_Алексееви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340768"/>
            <a:ext cx="2619941" cy="3511836"/>
          </a:xfrm>
          <a:prstGeom prst="rect">
            <a:avLst/>
          </a:prstGeom>
          <a:noFill/>
        </p:spPr>
      </p:pic>
      <p:pic>
        <p:nvPicPr>
          <p:cNvPr id="5" name="Picture 2" descr="D:\Documents and Settings\Администратор\Рабочий стол\DSC_03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006842"/>
            <a:ext cx="4717091" cy="299775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786488-5F80-49B3-B20B-0CBEF6936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B419A931-318B-456B-9784-11E61E93B7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24622" y="-311395"/>
            <a:ext cx="9601067" cy="770485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2AA5172-CB24-4BA7-9C3B-B93E3D6038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1664" y="620688"/>
            <a:ext cx="798703" cy="108914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953EFB2-C8FB-44EE-857A-54E71CB195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6136" y="2450203"/>
            <a:ext cx="798704" cy="109083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0963D1C-AE6A-4B7A-B179-3E15776EF4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9611" y="109580"/>
            <a:ext cx="924101" cy="108816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FC3707C-72D5-4F63-8868-086FD9FA09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48056" y="994151"/>
            <a:ext cx="838744" cy="109296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7676DC5-EB59-47D6-AEAE-FEE27ED902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68247" y="2547879"/>
            <a:ext cx="918417" cy="108816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948B24A-03FD-454C-8D71-C4BD7E8401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03586" y="256037"/>
            <a:ext cx="924101" cy="116127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05771C8-BFC0-400B-9DFA-182BA82BF37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52519" y="1042913"/>
            <a:ext cx="767156" cy="11430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4246DD8-492E-4E98-99AD-443B6D6C194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04248" y="5517284"/>
            <a:ext cx="848097" cy="108718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D1C7536-6CD0-49FA-816D-9E9C1B59BD8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29966" y="577588"/>
            <a:ext cx="767156" cy="107943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ABA1E79D-1495-4DDE-81D4-C78D6D68932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152346" y="3157441"/>
            <a:ext cx="812345" cy="108816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FA8C840B-202E-4DC8-ACE6-5E19AD86EA9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28514" y="2182866"/>
            <a:ext cx="918417" cy="115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51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83152" cy="3226370"/>
          </a:xfrm>
        </p:spPr>
        <p:txBody>
          <a:bodyPr/>
          <a:lstStyle/>
          <a:p>
            <a:r>
              <a:rPr lang="ru-RU" dirty="0"/>
              <a:t>  Спасибо за внимание !!!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8926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96470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Более шестидесяти улиц Калининграда названы именами героев :</a:t>
            </a:r>
          </a:p>
        </p:txBody>
      </p:sp>
      <p:sp>
        <p:nvSpPr>
          <p:cNvPr id="5" name="Text Box 12"/>
          <p:cNvSpPr txBox="1">
            <a:spLocks noGrp="1" noChangeArrowheads="1"/>
          </p:cNvSpPr>
          <p:nvPr>
            <p:ph idx="1"/>
          </p:nvPr>
        </p:nvSpPr>
        <p:spPr bwMode="auto">
          <a:xfrm>
            <a:off x="179512" y="1484784"/>
            <a:ext cx="4572000" cy="5059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1800" i="1" dirty="0">
                <a:latin typeface="Arial" pitchFamily="34" charset="0"/>
                <a:cs typeface="Arial" pitchFamily="34" charset="0"/>
              </a:rPr>
              <a:t>-улица сержанта Ахмедова</a:t>
            </a:r>
          </a:p>
          <a:p>
            <a:pPr>
              <a:buNone/>
            </a:pPr>
            <a:r>
              <a:rPr lang="ru-RU" sz="1800" i="1" dirty="0">
                <a:latin typeface="Arial" pitchFamily="34" charset="0"/>
                <a:cs typeface="Arial" pitchFamily="34" charset="0"/>
              </a:rPr>
              <a:t>-набережная маршала Баграмяна</a:t>
            </a:r>
          </a:p>
          <a:p>
            <a:pPr>
              <a:buNone/>
            </a:pPr>
            <a:r>
              <a:rPr lang="ru-RU" sz="1800" i="1" dirty="0">
                <a:latin typeface="Arial" pitchFamily="34" charset="0"/>
                <a:cs typeface="Arial" pitchFamily="34" charset="0"/>
              </a:rPr>
              <a:t>-улица маршала </a:t>
            </a:r>
            <a:r>
              <a:rPr lang="ru-RU" sz="1800" i="1" dirty="0" err="1">
                <a:latin typeface="Arial" pitchFamily="34" charset="0"/>
                <a:cs typeface="Arial" pitchFamily="34" charset="0"/>
              </a:rPr>
              <a:t>Борзова</a:t>
            </a:r>
            <a:endParaRPr lang="ru-RU" sz="1800" i="1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800" i="1" dirty="0">
                <a:latin typeface="Arial" pitchFamily="34" charset="0"/>
                <a:cs typeface="Arial" pitchFamily="34" charset="0"/>
              </a:rPr>
              <a:t>-улица сержанта </a:t>
            </a:r>
            <a:r>
              <a:rPr lang="ru-RU" sz="1800" i="1" dirty="0" err="1">
                <a:latin typeface="Arial" pitchFamily="34" charset="0"/>
                <a:cs typeface="Arial" pitchFamily="34" charset="0"/>
              </a:rPr>
              <a:t>Бурыхина</a:t>
            </a:r>
            <a:endParaRPr lang="ru-RU" sz="1800" i="1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800" i="1" dirty="0">
                <a:latin typeface="Arial" pitchFamily="34" charset="0"/>
                <a:cs typeface="Arial" pitchFamily="34" charset="0"/>
              </a:rPr>
              <a:t>-улица генерала </a:t>
            </a:r>
            <a:r>
              <a:rPr lang="ru-RU" sz="1800" i="1" dirty="0" err="1">
                <a:latin typeface="Arial" pitchFamily="34" charset="0"/>
                <a:cs typeface="Arial" pitchFamily="34" charset="0"/>
              </a:rPr>
              <a:t>Буткова</a:t>
            </a:r>
            <a:endParaRPr lang="ru-RU" sz="1800" i="1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800" i="1" dirty="0">
                <a:latin typeface="Arial" pitchFamily="34" charset="0"/>
                <a:cs typeface="Arial" pitchFamily="34" charset="0"/>
              </a:rPr>
              <a:t>-площадь маршала Василевского</a:t>
            </a:r>
          </a:p>
          <a:p>
            <a:pPr>
              <a:buNone/>
            </a:pPr>
            <a:r>
              <a:rPr lang="ru-RU" sz="1800" i="1" dirty="0">
                <a:latin typeface="Arial" pitchFamily="34" charset="0"/>
                <a:cs typeface="Arial" pitchFamily="34" charset="0"/>
              </a:rPr>
              <a:t>-улица Гавриленко </a:t>
            </a:r>
          </a:p>
          <a:p>
            <a:pPr>
              <a:buNone/>
            </a:pPr>
            <a:r>
              <a:rPr lang="ru-RU" sz="1800" i="1" dirty="0">
                <a:latin typeface="Arial" pitchFamily="34" charset="0"/>
                <a:cs typeface="Arial" pitchFamily="34" charset="0"/>
              </a:rPr>
              <a:t>-улица генерала Галицкого</a:t>
            </a:r>
          </a:p>
          <a:p>
            <a:pPr>
              <a:buNone/>
            </a:pPr>
            <a:r>
              <a:rPr lang="ru-RU" sz="1800" i="1" dirty="0">
                <a:latin typeface="Arial" pitchFamily="34" charset="0"/>
                <a:cs typeface="Arial" pitchFamily="34" charset="0"/>
              </a:rPr>
              <a:t>-улица Горбунова</a:t>
            </a:r>
          </a:p>
          <a:p>
            <a:pPr>
              <a:buNone/>
            </a:pPr>
            <a:r>
              <a:rPr lang="ru-RU" sz="1800" i="1" dirty="0">
                <a:latin typeface="Arial" pitchFamily="34" charset="0"/>
                <a:cs typeface="Arial" pitchFamily="34" charset="0"/>
              </a:rPr>
              <a:t>-улица Гурьева</a:t>
            </a:r>
          </a:p>
          <a:p>
            <a:pPr>
              <a:buNone/>
            </a:pPr>
            <a:r>
              <a:rPr lang="ru-RU" sz="1800" i="1" dirty="0">
                <a:latin typeface="Arial" pitchFamily="34" charset="0"/>
                <a:cs typeface="Arial" pitchFamily="34" charset="0"/>
              </a:rPr>
              <a:t>-улица старшины </a:t>
            </a:r>
            <a:r>
              <a:rPr lang="ru-RU" sz="1800" i="1" dirty="0" err="1">
                <a:latin typeface="Arial" pitchFamily="34" charset="0"/>
                <a:cs typeface="Arial" pitchFamily="34" charset="0"/>
              </a:rPr>
              <a:t>Дадаева</a:t>
            </a:r>
            <a:endParaRPr lang="ru-RU" sz="1800" i="1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800" i="1" dirty="0">
                <a:latin typeface="Arial" pitchFamily="34" charset="0"/>
                <a:cs typeface="Arial" pitchFamily="34" charset="0"/>
              </a:rPr>
              <a:t>-улица Емельянова </a:t>
            </a:r>
          </a:p>
          <a:p>
            <a:pPr>
              <a:buNone/>
            </a:pPr>
            <a:r>
              <a:rPr lang="ru-RU" sz="1800" i="1" dirty="0">
                <a:latin typeface="Arial" pitchFamily="34" charset="0"/>
                <a:cs typeface="Arial" pitchFamily="34" charset="0"/>
              </a:rPr>
              <a:t>-улица </a:t>
            </a:r>
            <a:r>
              <a:rPr lang="ru-RU" sz="1800" i="1" dirty="0" err="1">
                <a:latin typeface="Arial" pitchFamily="34" charset="0"/>
                <a:cs typeface="Arial" pitchFamily="34" charset="0"/>
              </a:rPr>
              <a:t>Жиленкова</a:t>
            </a:r>
            <a:endParaRPr lang="ru-RU" sz="1800" i="1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800" i="1" dirty="0">
                <a:latin typeface="Arial" pitchFamily="34" charset="0"/>
                <a:cs typeface="Arial" pitchFamily="34" charset="0"/>
              </a:rPr>
              <a:t>-улица Задонского</a:t>
            </a: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4499992" y="1484784"/>
            <a:ext cx="4788024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i="1" dirty="0">
                <a:latin typeface="Arial" pitchFamily="34" charset="0"/>
                <a:cs typeface="Arial" pitchFamily="34" charset="0"/>
              </a:rPr>
              <a:t>-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улица майора 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Козенкова</a:t>
            </a:r>
            <a:endParaRPr lang="ru-RU" i="1" dirty="0">
              <a:latin typeface="Arial" pitchFamily="34" charset="0"/>
              <a:cs typeface="Arial" pitchFamily="34" charset="0"/>
            </a:endParaRP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-улица сержанта 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Колоскова</a:t>
            </a:r>
            <a:endParaRPr lang="ru-RU" i="1" dirty="0">
              <a:latin typeface="Arial" pitchFamily="34" charset="0"/>
              <a:cs typeface="Arial" pitchFamily="34" charset="0"/>
            </a:endParaRP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-улица Юрия Костикова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-улица и переулок Ладушкина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-улица сержанта Мишина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-улица 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Молочинского</a:t>
            </a:r>
            <a:endParaRPr lang="ru-RU" i="1" dirty="0">
              <a:latin typeface="Arial" pitchFamily="34" charset="0"/>
              <a:cs typeface="Arial" pitchFamily="34" charset="0"/>
            </a:endParaRP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-улица маршала Новикова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-улица Носова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-улица рядового Павленко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-улица генерала 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Павлого</a:t>
            </a:r>
            <a:endParaRPr lang="ru-RU" i="1" dirty="0">
              <a:latin typeface="Arial" pitchFamily="34" charset="0"/>
              <a:cs typeface="Arial" pitchFamily="34" charset="0"/>
            </a:endParaRP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-улица маршала Рокоссовского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-улица Сергеева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-улица Серова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-улица генерала 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Соммера</a:t>
            </a:r>
            <a:endParaRPr lang="ru-RU" i="1" dirty="0">
              <a:latin typeface="Arial" pitchFamily="34" charset="0"/>
              <a:cs typeface="Arial" pitchFamily="34" charset="0"/>
            </a:endParaRP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-улица Тихоненко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-улица генерала Толстикова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-улица ст.сержанта 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Сибирякова</a:t>
            </a:r>
            <a:endParaRPr lang="ru-RU" i="1" dirty="0">
              <a:latin typeface="Arial" pitchFamily="34" charset="0"/>
              <a:cs typeface="Arial" pitchFamily="34" charset="0"/>
            </a:endParaRPr>
          </a:p>
          <a:p>
            <a:endParaRPr lang="ru-RU" sz="2000" i="1" dirty="0">
              <a:latin typeface="Arial" pitchFamily="34" charset="0"/>
              <a:cs typeface="Arial" pitchFamily="34" charset="0"/>
            </a:endParaRPr>
          </a:p>
          <a:p>
            <a:endParaRPr lang="ru-RU" sz="2000" i="1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4D54E0-0FF8-4A4B-A055-7FE420098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Улица старшего лейтенанта </a:t>
            </a:r>
            <a:r>
              <a:rPr lang="ru-RU" dirty="0" err="1"/>
              <a:t>Сибирякова</a:t>
            </a:r>
            <a:r>
              <a:rPr lang="ru-RU" dirty="0"/>
              <a:t>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07E790-B727-4DAE-B178-D1D713E7D8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596" y="1556792"/>
            <a:ext cx="8259204" cy="4968552"/>
          </a:xfrm>
        </p:spPr>
        <p:txBody>
          <a:bodyPr>
            <a:noAutofit/>
          </a:bodyPr>
          <a:lstStyle/>
          <a:p>
            <a:r>
              <a:rPr lang="ru-RU" sz="1400" dirty="0"/>
              <a:t>Названа в честь старшего лейтенанта</a:t>
            </a:r>
          </a:p>
          <a:p>
            <a:pPr marL="0" indent="0">
              <a:buNone/>
            </a:pPr>
            <a:r>
              <a:rPr lang="ru-RU" sz="1400" dirty="0"/>
              <a:t>     Героя Советского Союза </a:t>
            </a:r>
            <a:r>
              <a:rPr lang="ru-RU" sz="1400" dirty="0" err="1"/>
              <a:t>Сибирякова</a:t>
            </a:r>
            <a:r>
              <a:rPr lang="ru-RU" sz="1400" dirty="0"/>
              <a:t> </a:t>
            </a:r>
          </a:p>
          <a:p>
            <a:pPr marL="0" indent="0">
              <a:buNone/>
            </a:pPr>
            <a:r>
              <a:rPr lang="ru-RU" sz="1400" dirty="0"/>
              <a:t>Алексея Порфирьевича.</a:t>
            </a:r>
          </a:p>
          <a:p>
            <a:endParaRPr lang="ru-RU" sz="1400" dirty="0"/>
          </a:p>
          <a:p>
            <a:endParaRPr lang="ru-RU" sz="1400" dirty="0"/>
          </a:p>
          <a:p>
            <a:endParaRPr lang="ru-RU" sz="1400" dirty="0"/>
          </a:p>
          <a:p>
            <a:endParaRPr lang="ru-RU" sz="1400" dirty="0"/>
          </a:p>
          <a:p>
            <a:endParaRPr lang="ru-RU" sz="1400" dirty="0"/>
          </a:p>
          <a:p>
            <a:endParaRPr lang="ru-RU" sz="1400" dirty="0"/>
          </a:p>
          <a:p>
            <a:endParaRPr lang="ru-RU" sz="1400" dirty="0"/>
          </a:p>
          <a:p>
            <a:endParaRPr lang="ru-RU" sz="1400" dirty="0"/>
          </a:p>
          <a:p>
            <a:endParaRPr lang="ru-RU" sz="1400" dirty="0"/>
          </a:p>
          <a:p>
            <a:endParaRPr lang="ru-RU" sz="1400" dirty="0"/>
          </a:p>
          <a:p>
            <a:endParaRPr lang="ru-RU" sz="1400" dirty="0"/>
          </a:p>
          <a:p>
            <a:r>
              <a:rPr lang="ru-RU" sz="1400" dirty="0"/>
              <a:t>Член ВКП(б) с 1931 года.</a:t>
            </a:r>
          </a:p>
          <a:p>
            <a:pPr marL="0" indent="0">
              <a:buNone/>
            </a:pPr>
            <a:r>
              <a:rPr lang="ru-RU" sz="1400" dirty="0"/>
              <a:t>     В первые дни войны добровольцем ушёл на</a:t>
            </a:r>
          </a:p>
          <a:p>
            <a:pPr marL="0" indent="0">
              <a:buNone/>
            </a:pPr>
            <a:r>
              <a:rPr lang="ru-RU" sz="1400" dirty="0"/>
              <a:t> фронт. Призван Черногорским райвоенкоматом </a:t>
            </a:r>
          </a:p>
          <a:p>
            <a:pPr marL="0" indent="0">
              <a:buNone/>
            </a:pPr>
            <a:r>
              <a:rPr lang="ru-RU" sz="1400" dirty="0"/>
              <a:t>26 июня 1941 года.</a:t>
            </a:r>
          </a:p>
          <a:p>
            <a:pPr marL="0" indent="0">
              <a:buNone/>
            </a:pPr>
            <a:r>
              <a:rPr lang="ru-RU" sz="1400" dirty="0"/>
              <a:t> Воевал на Западном, Юго-Западном, 1-м </a:t>
            </a:r>
          </a:p>
          <a:p>
            <a:pPr marL="0" indent="0">
              <a:buNone/>
            </a:pPr>
            <a:r>
              <a:rPr lang="ru-RU" sz="1400" dirty="0"/>
              <a:t>Прибалтийском и 3-м Белорусском фронтах.</a:t>
            </a:r>
          </a:p>
          <a:p>
            <a:pPr marL="0" indent="0">
              <a:buNone/>
            </a:pPr>
            <a:r>
              <a:rPr lang="ru-RU" sz="1400" dirty="0"/>
              <a:t>Командовал батареей 354-го гвардейского тяжёлого самоходного артиллерийского </a:t>
            </a:r>
            <a:r>
              <a:rPr lang="ru-RU" sz="1400" dirty="0" err="1"/>
              <a:t>Тильзитского</a:t>
            </a:r>
            <a:r>
              <a:rPr lang="ru-RU" sz="1400" dirty="0"/>
              <a:t> Краснознамённого полка (1-й танковый корпус, 50-я армия, 3-й Белорусский фронт).Особо отличился при штурме Кёнигсберга 6—9 апреля 1945 года.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166321A-7E7C-44A6-B748-CE1C8834F5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7743" y="1556792"/>
            <a:ext cx="2746319" cy="374441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F1B5FAC-2DBF-4064-ADC7-D8CC272225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2335235"/>
            <a:ext cx="2916706" cy="2187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48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ctr"/>
            <a:r>
              <a:rPr lang="ru-RU" dirty="0"/>
              <a:t>Улица генерала Галицкого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4941168"/>
            <a:ext cx="9144000" cy="1916832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Армия под командованием К. Н. Галицкого принимала активное участие в боях в Восточной Пруссии в ходе Восточно-Прусской стратегической наступательной операции. Во время штурма Кёнигсберга (</a:t>
            </a:r>
            <a:r>
              <a:rPr lang="ru-RU" dirty="0">
                <a:solidFill>
                  <a:srgbClr val="FF0000"/>
                </a:solidFill>
              </a:rPr>
              <a:t>6-9 апреля 1945 года</a:t>
            </a:r>
            <a:r>
              <a:rPr lang="ru-RU" dirty="0"/>
              <a:t>) перед армией стояла задача расчленить группировку немцев и овладеть южной частью города. 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251520" y="1169876"/>
            <a:ext cx="5904656" cy="936104"/>
          </a:xfrm>
        </p:spPr>
        <p:txBody>
          <a:bodyPr>
            <a:noAutofit/>
          </a:bodyPr>
          <a:lstStyle/>
          <a:p>
            <a:r>
              <a:rPr lang="ru-RU" sz="1800" dirty="0"/>
              <a:t>Названа в честь великого советского военачальника , участвовавшего в штурме Кенигсберга</a:t>
            </a:r>
          </a:p>
        </p:txBody>
      </p:sp>
      <p:pic>
        <p:nvPicPr>
          <p:cNvPr id="1026" name="Picture 2" descr="D:\Documents and Settings\Администратор\Рабочий стол\DSC_03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132856"/>
            <a:ext cx="3960440" cy="2754306"/>
          </a:xfrm>
          <a:prstGeom prst="rect">
            <a:avLst/>
          </a:prstGeom>
          <a:noFill/>
        </p:spPr>
      </p:pic>
      <p:pic>
        <p:nvPicPr>
          <p:cNvPr id="1027" name="Picture 3" descr="D:\Documents and Settings\Администратор\Рабочий стол\itfd\Galitskii_Kuzma_Nikitovi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412776"/>
            <a:ext cx="2900040" cy="36395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776864" cy="980728"/>
          </a:xfrm>
        </p:spPr>
        <p:txBody>
          <a:bodyPr/>
          <a:lstStyle/>
          <a:p>
            <a:pPr algn="ctr"/>
            <a:r>
              <a:rPr lang="ru-RU" dirty="0"/>
              <a:t>Улица </a:t>
            </a:r>
            <a:r>
              <a:rPr lang="ru-RU" dirty="0" err="1"/>
              <a:t>Молочинского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0" y="908720"/>
            <a:ext cx="5508104" cy="2736304"/>
          </a:xfrm>
        </p:spPr>
        <p:txBody>
          <a:bodyPr>
            <a:noAutofit/>
          </a:bodyPr>
          <a:lstStyle/>
          <a:p>
            <a:r>
              <a:rPr lang="ru-RU" sz="1400" dirty="0"/>
              <a:t>Будучи парторгом роты, он во время боя личным примером воодушевлял бойцов. Выбыл из строя командир роты, тов. </a:t>
            </a:r>
            <a:r>
              <a:rPr lang="ru-RU" sz="1400" dirty="0" err="1"/>
              <a:t>Молочинский</a:t>
            </a:r>
            <a:r>
              <a:rPr lang="ru-RU" sz="1400" dirty="0"/>
              <a:t> смело принял на себя командование и, невзирая на ураганный огонь противника, все время двигался вперед, огнем своего автомата уничтожая гитлеровцев. Когда рота под сильным огнем противника залегла, тов. </a:t>
            </a:r>
            <a:r>
              <a:rPr lang="ru-RU" sz="1400" dirty="0" err="1"/>
              <a:t>Молочинский</a:t>
            </a:r>
            <a:r>
              <a:rPr lang="ru-RU" sz="1400" dirty="0"/>
              <a:t> поднялся во весь рост с возгласом «Вперед! За Родину!» и бросился вперед к вражеским траншеям. Вся рота как один поднялась вслед за отважным парторгом, ворвалась в траншеи противника, выбила его из занимаемых позиций и уничтожила до 40 </a:t>
            </a:r>
            <a:r>
              <a:rPr lang="ru-RU" sz="1400" dirty="0" err="1"/>
              <a:t>гитлеровцевПогиб</a:t>
            </a:r>
            <a:r>
              <a:rPr lang="ru-RU" sz="1400" dirty="0"/>
              <a:t> в боях за Кенигсберг 6 апреля 1945 года. Был похоронен в пригороде Калининграда — поселке Чкаловске. На могиле установлен памятник.</a:t>
            </a:r>
          </a:p>
          <a:p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0" y="5085184"/>
            <a:ext cx="9144000" cy="177281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074" name="Picture 2" descr="D:\Documents and Settings\Администратор\Рабочий стол\itfd\Molochinsky_G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052736"/>
            <a:ext cx="3203848" cy="4033391"/>
          </a:xfrm>
          <a:prstGeom prst="rect">
            <a:avLst/>
          </a:prstGeom>
          <a:noFill/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62F2128-E261-4DB1-96FC-B7D056E372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317" y="4157699"/>
            <a:ext cx="3128368" cy="234627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0B957A9-E6B4-49B4-9D66-2D0C2F5323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157699"/>
            <a:ext cx="3131840" cy="2348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ctr"/>
            <a:r>
              <a:rPr lang="ru-RU" dirty="0"/>
              <a:t>Улица генерала </a:t>
            </a:r>
            <a:r>
              <a:rPr lang="ru-RU" dirty="0" err="1"/>
              <a:t>Соммера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0" y="836712"/>
            <a:ext cx="6012160" cy="139675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/>
              <a:t>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0" y="5085184"/>
            <a:ext cx="9144000" cy="1556792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89-я танковая бригада полковника </a:t>
            </a:r>
            <a:r>
              <a:rPr lang="ru-RU" dirty="0" err="1"/>
              <a:t>А.Соммера</a:t>
            </a:r>
            <a:r>
              <a:rPr lang="ru-RU" dirty="0"/>
              <a:t> особенно отличилась во время Восточно-Прусской операции. Бригада участвовала в 1945 году в </a:t>
            </a:r>
            <a:r>
              <a:rPr lang="ru-RU"/>
              <a:t>захвате городов Инстербург</a:t>
            </a:r>
            <a:r>
              <a:rPr lang="ru-RU" dirty="0"/>
              <a:t>, </a:t>
            </a:r>
            <a:r>
              <a:rPr lang="ru-RU" dirty="0" err="1"/>
              <a:t>Кройцинген</a:t>
            </a:r>
            <a:r>
              <a:rPr lang="ru-RU" dirty="0"/>
              <a:t>, </a:t>
            </a:r>
            <a:r>
              <a:rPr lang="ru-RU" dirty="0" err="1"/>
              <a:t>Прейсиш-Эйлау</a:t>
            </a:r>
            <a:r>
              <a:rPr lang="ru-RU" dirty="0"/>
              <a:t>, </a:t>
            </a:r>
            <a:r>
              <a:rPr lang="ru-RU" dirty="0" err="1"/>
              <a:t>Тапиау</a:t>
            </a:r>
            <a:r>
              <a:rPr lang="ru-RU" dirty="0"/>
              <a:t>, а в апреле 1945 года штурмовала Кёнигсберг.</a:t>
            </a:r>
          </a:p>
        </p:txBody>
      </p:sp>
      <p:pic>
        <p:nvPicPr>
          <p:cNvPr id="4098" name="Picture 2" descr="D:\Documents and Settings\Администратор\Рабочий стол\itfd\ГенералСомме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082359"/>
            <a:ext cx="2880320" cy="3941491"/>
          </a:xfrm>
          <a:prstGeom prst="rect">
            <a:avLst/>
          </a:prstGeom>
          <a:noFill/>
        </p:spPr>
      </p:pic>
      <p:pic>
        <p:nvPicPr>
          <p:cNvPr id="4099" name="Picture 3" descr="D:\Documents and Settings\Администратор\Рабочий стол\itfd\Мемориальная_доска_на_улице_Генерала_Соммер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28800"/>
            <a:ext cx="5868144" cy="338437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51520" y="908720"/>
            <a:ext cx="51125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Мемориальная доска на улице Генерала </a:t>
            </a:r>
            <a:r>
              <a:rPr lang="ru-RU" sz="2000" dirty="0" err="1"/>
              <a:t>Соммера</a:t>
            </a:r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8229600" cy="1143000"/>
          </a:xfrm>
        </p:spPr>
        <p:txBody>
          <a:bodyPr/>
          <a:lstStyle/>
          <a:p>
            <a:pPr algn="ctr"/>
            <a:r>
              <a:rPr lang="ru-RU" dirty="0"/>
              <a:t>Улица генерала </a:t>
            </a:r>
            <a:r>
              <a:rPr lang="ru-RU" dirty="0" err="1"/>
              <a:t>Буткова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0" y="836712"/>
            <a:ext cx="5724128" cy="792088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Улица названа в честь генерал-полковника танковых войск В.В. </a:t>
            </a:r>
            <a:r>
              <a:rPr lang="ru-RU" dirty="0" err="1"/>
              <a:t>Буткова</a:t>
            </a:r>
            <a:r>
              <a:rPr lang="ru-RU" dirty="0"/>
              <a:t>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0" y="5229201"/>
            <a:ext cx="9144000" cy="1800200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В ходе </a:t>
            </a:r>
            <a:r>
              <a:rPr lang="ru-RU" dirty="0" err="1"/>
              <a:t>Инстербургско-Кёнигсберской</a:t>
            </a:r>
            <a:r>
              <a:rPr lang="ru-RU" dirty="0"/>
              <a:t> операции </a:t>
            </a:r>
            <a:r>
              <a:rPr lang="ru-RU" dirty="0">
                <a:solidFill>
                  <a:srgbClr val="FF0000"/>
                </a:solidFill>
              </a:rPr>
              <a:t>8-ой танковый корпус</a:t>
            </a:r>
            <a:r>
              <a:rPr lang="ru-RU" dirty="0"/>
              <a:t> сделал рейд по тылу противника, в ходе которого перерезал ряд важных коммуникаций, захватил несколько мостов, уничтожил 79 танков и штурмовых орудий, более 500 автомашин, взял в плен около 1500 гитлеровцев и к </a:t>
            </a:r>
            <a:r>
              <a:rPr lang="ru-RU" dirty="0">
                <a:solidFill>
                  <a:srgbClr val="FF0000"/>
                </a:solidFill>
              </a:rPr>
              <a:t>27 января 1945 года </a:t>
            </a:r>
            <a:r>
              <a:rPr lang="ru-RU" dirty="0"/>
              <a:t>вышел к северным окраинам Кёнигсберга.</a:t>
            </a:r>
          </a:p>
        </p:txBody>
      </p:sp>
      <p:pic>
        <p:nvPicPr>
          <p:cNvPr id="5122" name="Picture 2" descr="D:\Documents and Settings\Администратор\Рабочий стол\itfd\В._В._Бутк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196752"/>
            <a:ext cx="3131840" cy="3712041"/>
          </a:xfrm>
          <a:prstGeom prst="rect">
            <a:avLst/>
          </a:prstGeom>
          <a:noFill/>
        </p:spPr>
      </p:pic>
      <p:pic>
        <p:nvPicPr>
          <p:cNvPr id="2050" name="Picture 2" descr="D:\Documents and Settings\Администратор\Рабочий стол\itfd\13526558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12776"/>
            <a:ext cx="5040561" cy="378042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15416"/>
            <a:ext cx="8229600" cy="1143000"/>
          </a:xfrm>
        </p:spPr>
        <p:txBody>
          <a:bodyPr/>
          <a:lstStyle/>
          <a:p>
            <a:pPr algn="ctr"/>
            <a:r>
              <a:rPr lang="ru-RU" dirty="0"/>
              <a:t>Улица старшины </a:t>
            </a:r>
            <a:r>
              <a:rPr lang="ru-RU" dirty="0" err="1"/>
              <a:t>Дадаева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0" y="836712"/>
            <a:ext cx="5652120" cy="1296144"/>
          </a:xfrm>
        </p:spPr>
        <p:txBody>
          <a:bodyPr>
            <a:normAutofit fontScale="70000" lnSpcReduction="20000"/>
          </a:bodyPr>
          <a:lstStyle/>
          <a:p>
            <a:r>
              <a:rPr lang="ru-RU" sz="2400" dirty="0"/>
              <a:t>Улица названа в честь старшины </a:t>
            </a:r>
            <a:r>
              <a:rPr lang="ru-RU" sz="2400" dirty="0" err="1"/>
              <a:t>Рабоче-Крестьянской</a:t>
            </a:r>
            <a:r>
              <a:rPr lang="ru-RU" sz="2400" dirty="0"/>
              <a:t> Армии </a:t>
            </a:r>
            <a:r>
              <a:rPr lang="ru-RU" sz="2400" dirty="0" err="1"/>
              <a:t>С.П.Дадаева</a:t>
            </a: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0" y="5229200"/>
            <a:ext cx="9144000" cy="1628800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В ночь с</a:t>
            </a:r>
            <a:r>
              <a:rPr lang="ru-RU" dirty="0">
                <a:solidFill>
                  <a:srgbClr val="FF0000"/>
                </a:solidFill>
              </a:rPr>
              <a:t> 25 на 26 апреля</a:t>
            </a:r>
            <a:r>
              <a:rPr lang="ru-RU" dirty="0"/>
              <a:t> </a:t>
            </a:r>
            <a:r>
              <a:rPr lang="ru-RU" dirty="0" err="1"/>
              <a:t>Дадаев</a:t>
            </a:r>
            <a:r>
              <a:rPr lang="ru-RU" dirty="0"/>
              <a:t> одним из первых переправился через пролив, соединяющий Балтийское море с Калининградским заливом, на Балтийскую косу. Он принял активное участие в отражении четырёх вражеских контратак. В бою </a:t>
            </a:r>
            <a:r>
              <a:rPr lang="ru-RU" dirty="0" err="1"/>
              <a:t>Дадаев</a:t>
            </a:r>
            <a:r>
              <a:rPr lang="ru-RU" dirty="0"/>
              <a:t> был ранен в руку и ногу, но продолжал сражаться. Погиб в том бою. Похоронен в городе Балтийске Калининградской области.</a:t>
            </a:r>
          </a:p>
        </p:txBody>
      </p:sp>
      <p:pic>
        <p:nvPicPr>
          <p:cNvPr id="6146" name="Picture 2" descr="D:\Documents and Settings\Администратор\Рабочий стол\itfd\Dada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1132429"/>
            <a:ext cx="2952328" cy="3852789"/>
          </a:xfrm>
          <a:prstGeom prst="rect">
            <a:avLst/>
          </a:prstGeom>
          <a:noFill/>
        </p:spPr>
      </p:pic>
      <p:pic>
        <p:nvPicPr>
          <p:cNvPr id="2050" name="Picture 2" descr="D:\Documents and Settings\Администратор\Рабочий стол\itfd\du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40768"/>
            <a:ext cx="5940152" cy="344356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54360"/>
          </a:xfrm>
        </p:spPr>
        <p:txBody>
          <a:bodyPr/>
          <a:lstStyle/>
          <a:p>
            <a:pPr algn="ctr"/>
            <a:r>
              <a:rPr lang="ru-RU" i="1" dirty="0">
                <a:latin typeface="Arial" pitchFamily="34" charset="0"/>
                <a:cs typeface="Arial" pitchFamily="34" charset="0"/>
              </a:rPr>
              <a:t>Улица майора 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Козенкова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0" y="836712"/>
            <a:ext cx="5364088" cy="936104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Улица названа в честь командира эскадрильи 136-го гвардейского штурмового авиационного полка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0" y="5229200"/>
            <a:ext cx="9144000" cy="1628800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Участвовал в обороне Москвы, в Сталинградской битве, освобождении Крыма, Украины, Белоруссии, Литвы, разгроме врага в Восточной Пруссии.</a:t>
            </a:r>
          </a:p>
          <a:p>
            <a:r>
              <a:rPr lang="ru-RU" dirty="0"/>
              <a:t>За годы войны совершил </a:t>
            </a:r>
            <a:r>
              <a:rPr lang="ru-RU" dirty="0">
                <a:solidFill>
                  <a:srgbClr val="FF0000"/>
                </a:solidFill>
              </a:rPr>
              <a:t>308</a:t>
            </a:r>
            <a:r>
              <a:rPr lang="ru-RU" dirty="0"/>
              <a:t> боевых вылетов. На его счету 10 танков, 40 автомашин, 2 железнодорожных эшелона, много зенитных орудий, 9 самолётов противника, более 300 солдат и офицеров.</a:t>
            </a:r>
          </a:p>
        </p:txBody>
      </p:sp>
      <p:pic>
        <p:nvPicPr>
          <p:cNvPr id="8194" name="Picture 2" descr="D:\Documents and Settings\Администратор\Рабочий стол\itfd\Василий_Георгиевич_Козенк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908720"/>
            <a:ext cx="3203848" cy="4104456"/>
          </a:xfrm>
          <a:prstGeom prst="rect">
            <a:avLst/>
          </a:prstGeom>
          <a:noFill/>
        </p:spPr>
      </p:pic>
      <p:pic>
        <p:nvPicPr>
          <p:cNvPr id="1027" name="Picture 3" descr="D:\Documents and Settings\Администратор\Рабочий стол\itfd\13484365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3164" y="1628800"/>
            <a:ext cx="2648956" cy="2952328"/>
          </a:xfrm>
          <a:prstGeom prst="rect">
            <a:avLst/>
          </a:prstGeom>
          <a:noFill/>
        </p:spPr>
      </p:pic>
      <p:pic>
        <p:nvPicPr>
          <p:cNvPr id="1028" name="Picture 4" descr="D:\Documents and Settings\Администратор\Рабочий стол\itfd\13484364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628800"/>
            <a:ext cx="2915816" cy="3131898"/>
          </a:xfrm>
          <a:prstGeom prst="rect">
            <a:avLst/>
          </a:prstGeom>
          <a:noFill/>
        </p:spPr>
      </p:pic>
      <p:pic>
        <p:nvPicPr>
          <p:cNvPr id="8" name="Picture 2" descr="D:\Documents and Settings\Администратор\Рабочий стол\itfd\Василий_Георгиевич_Козенков.jpg">
            <a:extLst>
              <a:ext uri="{FF2B5EF4-FFF2-40B4-BE49-F238E27FC236}">
                <a16:creationId xmlns:a16="http://schemas.microsoft.com/office/drawing/2014/main" id="{EEFCD76C-4508-40FF-8722-9AE55D3666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9467" y="942553"/>
            <a:ext cx="3203848" cy="410445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2399</TotalTime>
  <Words>521</Words>
  <Application>Microsoft Office PowerPoint</Application>
  <PresentationFormat>Экран (4:3)</PresentationFormat>
  <Paragraphs>92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Cambria</vt:lpstr>
      <vt:lpstr>Rockwell</vt:lpstr>
      <vt:lpstr>Times New Roman</vt:lpstr>
      <vt:lpstr>Wingdings 2</vt:lpstr>
      <vt:lpstr>Литейная</vt:lpstr>
      <vt:lpstr>Улицы Калининграда, названные именами героев Штурма Кенигсберга</vt:lpstr>
      <vt:lpstr>Более шестидесяти улиц Калининграда названы именами героев :</vt:lpstr>
      <vt:lpstr>Улица старшего лейтенанта Сибирякова.</vt:lpstr>
      <vt:lpstr>Улица генерала Галицкого</vt:lpstr>
      <vt:lpstr>Улица Молочинского</vt:lpstr>
      <vt:lpstr>Улица генерала Соммера</vt:lpstr>
      <vt:lpstr>Улица генерала Буткова</vt:lpstr>
      <vt:lpstr>Улица старшины Дадаева</vt:lpstr>
      <vt:lpstr>Улица майора Козенкова</vt:lpstr>
      <vt:lpstr>Улица Маршала Борзова</vt:lpstr>
      <vt:lpstr>Улица Захарова</vt:lpstr>
      <vt:lpstr>Улица лейтенанта Яналова      </vt:lpstr>
      <vt:lpstr>Улица Колоскова </vt:lpstr>
      <vt:lpstr>Презентация PowerPoint</vt:lpstr>
      <vt:lpstr>  Спасибо за внимание !!!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szt</dc:creator>
  <cp:lastModifiedBy>Adminn</cp:lastModifiedBy>
  <cp:revision>57</cp:revision>
  <dcterms:created xsi:type="dcterms:W3CDTF">2013-11-24T12:55:11Z</dcterms:created>
  <dcterms:modified xsi:type="dcterms:W3CDTF">2022-04-30T16:11:04Z</dcterms:modified>
</cp:coreProperties>
</file>