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_large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8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E08B1-EAC1-4700-AE20-366BF0BECCD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369CA-6E2A-46DA-A5C1-0DF205A9C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833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8758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524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119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255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658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9742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909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348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8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200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85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36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91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5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493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48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117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C7004E-CB60-4230-8DD5-ED8EA71637E1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F3A5242-7B60-41A8-B8D0-748D9151F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381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  <p:sldLayoutId id="2147483908" r:id="rId14"/>
    <p:sldLayoutId id="2147483909" r:id="rId15"/>
    <p:sldLayoutId id="2147483910" r:id="rId16"/>
    <p:sldLayoutId id="214748391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_large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3000"/>
                <a:shade val="98000"/>
                <a:satMod val="150000"/>
                <a:lumMod val="102000"/>
              </a:schemeClr>
            </a:gs>
            <a:gs pos="50000">
              <a:schemeClr val="bg2">
                <a:tint val="98000"/>
                <a:shade val="90000"/>
                <a:satMod val="13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FAD65-A36B-47BB-9699-D933CF69A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48300"/>
            <a:ext cx="7137124" cy="5222117"/>
          </a:xfrm>
        </p:spPr>
        <p:txBody>
          <a:bodyPr anchor="ctr">
            <a:normAutofit/>
          </a:bodyPr>
          <a:lstStyle/>
          <a:p>
            <a:pPr algn="ctr"/>
            <a:r>
              <a:rPr lang="ru-RU" sz="9600" b="1" dirty="0">
                <a:latin typeface="Book Antiqua" panose="02040602050305030304" pitchFamily="18" charset="0"/>
              </a:rPr>
              <a:t>ПОРТРЕТ В МУЗЫКЕ И ИЗО</a:t>
            </a:r>
          </a:p>
        </p:txBody>
      </p:sp>
    </p:spTree>
    <p:extLst>
      <p:ext uri="{BB962C8B-B14F-4D97-AF65-F5344CB8AC3E}">
        <p14:creationId xmlns:p14="http://schemas.microsoft.com/office/powerpoint/2010/main" val="222527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145C200-71DD-459B-90B1-6372FEBE0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CD846C-8DE8-4936-862A-3544D4976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30" y="5871148"/>
            <a:ext cx="8589363" cy="8127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Звуки скрипки так дивно звучали…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0DB55B-EF0B-498E-97D2-45B6C254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31" y="1661965"/>
            <a:ext cx="8589364" cy="25472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СЛУШАЕМ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И. С. Бах – «Чакона» - </a:t>
            </a:r>
            <a:r>
              <a:rPr lang="en-US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XVIII </a:t>
            </a: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век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П. И. Чайковский – «Мелодия» - </a:t>
            </a:r>
            <a:r>
              <a:rPr lang="en-US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XIX </a:t>
            </a: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век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А. Г. Шнитке - фрагмент Концерта № 1 для скрипки с оркестром – </a:t>
            </a:r>
            <a:r>
              <a:rPr lang="en-US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XX </a:t>
            </a:r>
            <a:r>
              <a:rPr lang="ru-RU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век</a:t>
            </a:r>
          </a:p>
        </p:txBody>
      </p:sp>
      <p:pic>
        <p:nvPicPr>
          <p:cNvPr id="5" name="Рисунок 4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D9CF275-05A0-4A0F-A9DD-39C78BB178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9" r="2" b="37820"/>
          <a:stretch/>
        </p:blipFill>
        <p:spPr>
          <a:xfrm>
            <a:off x="8820608" y="10"/>
            <a:ext cx="3371397" cy="228599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7" name="Рисунок 6" descr="Изображение выглядит как человек, мужчина, внутренний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D3317958-0015-4035-993F-602F3BD8FB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5" r="-2" b="36774"/>
          <a:stretch/>
        </p:blipFill>
        <p:spPr>
          <a:xfrm>
            <a:off x="8820598" y="2286000"/>
            <a:ext cx="3374136" cy="228600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9" name="Рисунок 8" descr="Изображение выглядит как человек, мужчина, стена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1E7971A1-8848-4F29-93D8-FB2F9E7044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2" r="3" b="35515"/>
          <a:stretch/>
        </p:blipFill>
        <p:spPr>
          <a:xfrm>
            <a:off x="8820603" y="4572000"/>
            <a:ext cx="3374136" cy="228600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2DBB8CB-EA16-4BDE-8CB6-E3B9CD729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2D00EBC-90BC-42B0-BE2C-99C4DC16C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65AB17A-7708-4C22-B00B-538582EA73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DD3BFB2-27F9-4E4C-A988-FE89B175E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080A8B9-EC55-42FF-BD71-C68AF55670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83F347D-707B-4CB0-BD95-0FE1C01DE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1168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84D38-F779-4464-92E4-558228CE2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20" y="170165"/>
            <a:ext cx="11143028" cy="714255"/>
          </a:xfrm>
        </p:spPr>
        <p:txBody>
          <a:bodyPr/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Звуки скрипки так дивно звучали…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973462-9DD3-47B0-9A63-F6A081EBE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526" y="884420"/>
            <a:ext cx="11832576" cy="58034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Струна.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Осенью 1941 года остров </a:t>
            </a:r>
            <a:r>
              <a:rPr lang="ru-RU" b="1" dirty="0" err="1">
                <a:solidFill>
                  <a:schemeClr val="bg1"/>
                </a:solidFill>
                <a:latin typeface="Book Antiqua" panose="02040602050305030304" pitchFamily="18" charset="0"/>
              </a:rPr>
              <a:t>Эзель</a:t>
            </a: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 был осаждён врагами, советские войска отбивали атаки неприятеля. Главный герой рассказа – скрипач Егоров. На его инструменте осталась лишь одна струна, другие порвались в результате попадания осколка снаряда. На острове также находилось несколько других музыкантов. Вечерами они устраивали концерты и спектакли.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Они сделали сцену, которую солдаты освещали фонарями. Егоров не мог играть на скрипке с одной струной. Какой-то солдат кричит ему, что Паганини играл на одной струне. Музыкант решает попробовать, и ему удаётся сыграть так хорошо, будто бы пели все струны.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Когда он играл Чайковского, последняя струна порвалась. Егорову больше не на чем было играть, и он стал обычным солдатом. Однажды музыкант погиб в бою. Его похоронили, а скрипку отправили в Ленинград. Там её передали знаменитому дирижёру, который определяет, что скрипка была сделана итальянским мастером и отдал её лучшему скрипачу в оркестре.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bg1"/>
                </a:solidFill>
                <a:latin typeface="Book Antiqua" panose="02040602050305030304" pitchFamily="18" charset="0"/>
              </a:rPr>
              <a:t>К. Паустовский</a:t>
            </a:r>
          </a:p>
        </p:txBody>
      </p:sp>
    </p:spTree>
    <p:extLst>
      <p:ext uri="{BB962C8B-B14F-4D97-AF65-F5344CB8AC3E}">
        <p14:creationId xmlns:p14="http://schemas.microsoft.com/office/powerpoint/2010/main" val="4137190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человек, музыка, стена, струнный смычковый инструмент&#10;&#10;Автоматически созданное описание">
            <a:extLst>
              <a:ext uri="{FF2B5EF4-FFF2-40B4-BE49-F238E27FC236}">
                <a16:creationId xmlns:a16="http://schemas.microsoft.com/office/drawing/2014/main" id="{FD6DF9B3-BCCC-48FF-A3E5-25801E64BA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6" r="1" b="41587"/>
          <a:stretch/>
        </p:blipFill>
        <p:spPr>
          <a:xfrm>
            <a:off x="3174" y="10"/>
            <a:ext cx="1219200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5E97D9-4004-443A-8581-167FDE589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06" y="5176880"/>
            <a:ext cx="11697663" cy="150706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Неукротимым духом своим он побеждал зло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F49B4A-F080-4672-A53B-7D7BC86EC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9510" y="490927"/>
            <a:ext cx="3662936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  <a:latin typeface="Book Antiqua" panose="02040602050305030304" pitchFamily="18" charset="0"/>
              </a:rPr>
              <a:t>Никколо Паганини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  <a:latin typeface="Book Antiqua" panose="02040602050305030304" pitchFamily="18" charset="0"/>
              </a:rPr>
              <a:t> (1782 - 1840) – композитор, скрипач – виртуоз.</a:t>
            </a:r>
          </a:p>
        </p:txBody>
      </p:sp>
    </p:spTree>
    <p:extLst>
      <p:ext uri="{BB962C8B-B14F-4D97-AF65-F5344CB8AC3E}">
        <p14:creationId xmlns:p14="http://schemas.microsoft.com/office/powerpoint/2010/main" val="615252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631FB76-B722-4DB0-A17C-2878DAFA7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3F1B8-668E-4076-B581-BE6B45168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49" y="5889447"/>
            <a:ext cx="5883022" cy="8569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700" b="1" dirty="0">
                <a:latin typeface="Book Antiqua" panose="02040602050305030304" pitchFamily="18" charset="0"/>
              </a:rPr>
              <a:t>Неукротимым духом своим он побеждал зло</a:t>
            </a:r>
            <a:endParaRPr lang="ru-RU" sz="2700" dirty="0"/>
          </a:p>
        </p:txBody>
      </p:sp>
      <p:sp>
        <p:nvSpPr>
          <p:cNvPr id="18" name="Snip Diagonal Corner Rectangle 20">
            <a:extLst>
              <a:ext uri="{FF2B5EF4-FFF2-40B4-BE49-F238E27FC236}">
                <a16:creationId xmlns:a16="http://schemas.microsoft.com/office/drawing/2014/main" id="{7BE08A80-F932-493D-A843-70DC37D71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-2"/>
            <a:ext cx="6084115" cy="6858000"/>
          </a:xfrm>
          <a:prstGeom prst="snip2Diag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текст, черный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AF905FAA-FE75-4E9E-88A5-6F5AD182CD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" r="2" b="20124"/>
          <a:stretch/>
        </p:blipFill>
        <p:spPr>
          <a:xfrm>
            <a:off x="2534145" y="3209544"/>
            <a:ext cx="3397695" cy="364845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рисует&#10;&#10;Автоматически созданное описание">
            <a:extLst>
              <a:ext uri="{FF2B5EF4-FFF2-40B4-BE49-F238E27FC236}">
                <a16:creationId xmlns:a16="http://schemas.microsoft.com/office/drawing/2014/main" id="{FA2E153A-6AF9-40F7-87DD-1AB559D84E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r="2" b="2"/>
          <a:stretch/>
        </p:blipFill>
        <p:spPr>
          <a:xfrm>
            <a:off x="-499" y="10"/>
            <a:ext cx="3835570" cy="3899748"/>
          </a:xfrm>
          <a:custGeom>
            <a:avLst/>
            <a:gdLst/>
            <a:ahLst/>
            <a:cxnLst/>
            <a:rect l="l" t="t" r="r" b="b"/>
            <a:pathLst>
              <a:path w="4551358" h="3899758">
                <a:moveTo>
                  <a:pt x="0" y="0"/>
                </a:moveTo>
                <a:lnTo>
                  <a:pt x="4551358" y="0"/>
                </a:lnTo>
                <a:lnTo>
                  <a:pt x="4551358" y="3077500"/>
                </a:lnTo>
                <a:lnTo>
                  <a:pt x="2843111" y="3077500"/>
                </a:lnTo>
                <a:lnTo>
                  <a:pt x="2843111" y="3899758"/>
                </a:lnTo>
                <a:lnTo>
                  <a:pt x="0" y="3899758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2FFA211-5845-4576-B0D0-216E234FCC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6" r="1465" b="3"/>
          <a:stretch/>
        </p:blipFill>
        <p:spPr>
          <a:xfrm>
            <a:off x="3959679" y="-268"/>
            <a:ext cx="1972162" cy="3082474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709776AD-3077-4C88-B1B9-A316AE6AA4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" r="422" b="2"/>
          <a:stretch/>
        </p:blipFill>
        <p:spPr>
          <a:xfrm>
            <a:off x="-6349" y="4041648"/>
            <a:ext cx="2408181" cy="281635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E32742D-1980-4923-8108-684669009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17778"/>
            <a:ext cx="4609848" cy="341700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Его мастерство игры на скрипке было настолько совершенно и неподражаемо, что ходили слухи, будто исполнять труднейшие пассажи своих произведений ему помогает нечистая сила.</a:t>
            </a:r>
          </a:p>
          <a:p>
            <a:pPr marL="0" indent="0" algn="ctr">
              <a:buNone/>
            </a:pPr>
            <a:endParaRPr lang="ru-RU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Не случайно одна из пьес Паганини получила название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«Дьявольские трели».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083ADA2-2F21-4703-AFF7-42681E84F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2292" y="2963333"/>
            <a:ext cx="1896535" cy="2218267"/>
            <a:chOff x="10292292" y="2963333"/>
            <a:chExt cx="1896535" cy="2218267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1D0837A-E927-4293-A445-66312D547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BD6160F-A620-442D-88D1-B28DCE362B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699485" y="3190344"/>
              <a:ext cx="1489342" cy="148934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D40E627-0F71-4C46-A31E-62313C3832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7381C1B-6270-4D3C-85EE-D461AC51F8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04F8E31-18D8-4048-A066-EEF5CBF1BD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7002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2BA0C-41BE-44C9-AE8A-32FD2722C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674" y="5840299"/>
            <a:ext cx="8111612" cy="97082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Book Antiqua" panose="02040602050305030304" pitchFamily="18" charset="0"/>
              </a:rPr>
              <a:t>Неукротимым духом своим он побеждал зло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7BD37D-863E-46CA-B233-9398BB928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49705"/>
            <a:ext cx="8313750" cy="5223379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Одно из самых известных сочинений Паганини стал КАПРИС № 24.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Caprice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 – с </a:t>
            </a:r>
            <a:r>
              <a:rPr lang="ru-RU" sz="2400" b="1" dirty="0" err="1">
                <a:solidFill>
                  <a:schemeClr val="bg1"/>
                </a:solidFill>
                <a:latin typeface="Book Antiqua" panose="02040602050305030304" pitchFamily="18" charset="0"/>
              </a:rPr>
              <a:t>фран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.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прихоть, каприз.</a:t>
            </a:r>
          </a:p>
          <a:p>
            <a:pPr marL="0" indent="0" algn="ctr">
              <a:lnSpc>
                <a:spcPct val="90000"/>
              </a:lnSpc>
              <a:buNone/>
            </a:pPr>
            <a:endParaRPr lang="ru-RU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Его мелодию неоднократно повторяли в своих сочинениях как дань памяти скрипачу-виртуозу разные композитору.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Музыкальный портрет Паганини создал Рахманинов, написав </a:t>
            </a:r>
            <a:r>
              <a:rPr lang="ru-RU" sz="24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«Вариации на тему Паганини».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На эту музыку в Большом театре в Москве был поставлен балет.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Так же образ Паганини отразили художники и скульпторы.</a:t>
            </a:r>
          </a:p>
        </p:txBody>
      </p:sp>
      <p:pic>
        <p:nvPicPr>
          <p:cNvPr id="9" name="Рисунок 8" descr="Изображение выглядит как текст, трава, челове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721677E8-F922-48E3-9E04-675EE9793D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9" r="-1" b="51213"/>
          <a:stretch/>
        </p:blipFill>
        <p:spPr>
          <a:xfrm>
            <a:off x="8314287" y="570647"/>
            <a:ext cx="3239538" cy="1611180"/>
          </a:xfrm>
          <a:custGeom>
            <a:avLst/>
            <a:gdLst/>
            <a:ahLst/>
            <a:cxnLst/>
            <a:rect l="l" t="t" r="r" b="b"/>
            <a:pathLst>
              <a:path w="3239538" h="1611180">
                <a:moveTo>
                  <a:pt x="322464" y="0"/>
                </a:moveTo>
                <a:lnTo>
                  <a:pt x="3239538" y="0"/>
                </a:lnTo>
                <a:lnTo>
                  <a:pt x="3239538" y="1611180"/>
                </a:lnTo>
                <a:lnTo>
                  <a:pt x="0" y="1611180"/>
                </a:lnTo>
                <a:lnTo>
                  <a:pt x="0" y="322464"/>
                </a:lnTo>
                <a:close/>
              </a:path>
            </a:pathLst>
          </a:cu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7" name="Рисунок 6" descr="Изображение выглядит как текст, квитанция&#10;&#10;Автоматически созданное описание">
            <a:extLst>
              <a:ext uri="{FF2B5EF4-FFF2-40B4-BE49-F238E27FC236}">
                <a16:creationId xmlns:a16="http://schemas.microsoft.com/office/drawing/2014/main" id="{B7B21CF8-E186-4CE8-B2F9-A1A5C82C61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" r="2" b="25182"/>
          <a:stretch/>
        </p:blipFill>
        <p:spPr>
          <a:xfrm>
            <a:off x="8314287" y="2331511"/>
            <a:ext cx="3239538" cy="1585162"/>
          </a:xfrm>
          <a:prstGeom prst="rect">
            <a:avLst/>
          </a:pr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1BD32E6-3ADA-4825-A73D-C44B380F0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0" r="2" b="175"/>
          <a:stretch/>
        </p:blipFill>
        <p:spPr>
          <a:xfrm>
            <a:off x="8314287" y="4083888"/>
            <a:ext cx="3239538" cy="1589196"/>
          </a:xfrm>
          <a:custGeom>
            <a:avLst/>
            <a:gdLst/>
            <a:ahLst/>
            <a:cxnLst/>
            <a:rect l="l" t="t" r="r" b="b"/>
            <a:pathLst>
              <a:path w="3239538" h="1589196">
                <a:moveTo>
                  <a:pt x="0" y="0"/>
                </a:moveTo>
                <a:lnTo>
                  <a:pt x="3239538" y="0"/>
                </a:lnTo>
                <a:lnTo>
                  <a:pt x="3239538" y="1266733"/>
                </a:lnTo>
                <a:lnTo>
                  <a:pt x="2917075" y="1589196"/>
                </a:lnTo>
                <a:lnTo>
                  <a:pt x="0" y="1589196"/>
                </a:lnTo>
                <a:close/>
              </a:path>
            </a:pathLst>
          </a:cu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5" name="Group 13">
            <a:extLst>
              <a:ext uri="{FF2B5EF4-FFF2-40B4-BE49-F238E27FC236}">
                <a16:creationId xmlns:a16="http://schemas.microsoft.com/office/drawing/2014/main" id="{464332F5-90D8-470F-90F9-A7D600BDA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59517"/>
            <a:ext cx="2981858" cy="3208867"/>
            <a:chOff x="9206969" y="2963333"/>
            <a:chExt cx="2981858" cy="32088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FC6A788-37A1-4275-883B-45EEF6014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5">
              <a:extLst>
                <a:ext uri="{FF2B5EF4-FFF2-40B4-BE49-F238E27FC236}">
                  <a16:creationId xmlns:a16="http://schemas.microsoft.com/office/drawing/2014/main" id="{CEEE28FE-B7F3-4651-BF40-2DE8E62DC9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331ECF-5D88-4249-A39F-D8D6FA341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7">
              <a:extLst>
                <a:ext uri="{FF2B5EF4-FFF2-40B4-BE49-F238E27FC236}">
                  <a16:creationId xmlns:a16="http://schemas.microsoft.com/office/drawing/2014/main" id="{07EB7058-BC34-42EB-9669-25AAEB02A8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E4E2DE0-E14D-4AFB-9D7D-DD93D0F6C5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1637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F117966-BA85-4697-BDCE-F9F5C9F6B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7CFE4-1A1D-47A9-B5AB-F1128D501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012" y="5572654"/>
            <a:ext cx="5467168" cy="963612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700" b="1" dirty="0">
                <a:latin typeface="Book Antiqua" panose="02040602050305030304" pitchFamily="18" charset="0"/>
              </a:rPr>
              <a:t>Неукротимым духом своим он побеждал зло</a:t>
            </a:r>
            <a:endParaRPr lang="ru-RU" sz="27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487693-95C1-4395-A6D9-3ABB276E0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6096002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63500" dist="3175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человек, внешни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3E860874-337A-44C8-A199-BF1C355E8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78" y="321734"/>
            <a:ext cx="1801427" cy="2739814"/>
          </a:xfrm>
          <a:prstGeom prst="rect">
            <a:avLst/>
          </a:prstGeom>
        </p:spPr>
      </p:pic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46ABC6EE-06B4-40F1-938E-97498AE54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3383280"/>
            <a:ext cx="6096002" cy="91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EEE0560-D6DB-4671-ABA8-04893590B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99105" y="0"/>
            <a:ext cx="91440" cy="3474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музыка, человек, гитара&#10;&#10;Автоматически созданное описание">
            <a:extLst>
              <a:ext uri="{FF2B5EF4-FFF2-40B4-BE49-F238E27FC236}">
                <a16:creationId xmlns:a16="http://schemas.microsoft.com/office/drawing/2014/main" id="{DF2C3914-7B61-4AA2-855B-4DE7AE68DE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790245"/>
            <a:ext cx="2364317" cy="1802791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6CB9F279-655C-42CC-B0C8-E4DC5B6B1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17" y="3796452"/>
            <a:ext cx="4104590" cy="273981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2378C2C-C519-4DEE-AF9F-B86F4A024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012" y="685800"/>
            <a:ext cx="4465639" cy="361526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Сравнить «Каприс № 24» в разных интерпретациях: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Сергей Рахманинов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Витольд </a:t>
            </a:r>
            <a:r>
              <a:rPr lang="ru-RU" sz="3600" b="1" dirty="0" err="1">
                <a:solidFill>
                  <a:schemeClr val="bg1"/>
                </a:solidFill>
                <a:latin typeface="Book Antiqua" panose="02040602050305030304" pitchFamily="18" charset="0"/>
              </a:rPr>
              <a:t>Лютославский</a:t>
            </a:r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Виктор Зинчук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FA89864-19E2-4EEE-BE75-ADDCDD930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2292" y="2963333"/>
            <a:ext cx="1896535" cy="2218267"/>
            <a:chOff x="10292292" y="2963333"/>
            <a:chExt cx="1896535" cy="221826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F6ECF28-A671-4B1D-9C9E-A3C93A6DA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B1F271F-298E-448C-93A3-95366743F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699485" y="3190344"/>
              <a:ext cx="1489342" cy="148934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266B734-98AE-4672-9E7B-EEEDE960DD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2C89F1-8A9A-4FA0-AE95-56228690B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587D79E-98D1-49D7-AAC5-5B80C9F9E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4456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музыка, струнный смычковый инструмент, пол, скрипка&#10;&#10;Автоматически созданное описание">
            <a:extLst>
              <a:ext uri="{FF2B5EF4-FFF2-40B4-BE49-F238E27FC236}">
                <a16:creationId xmlns:a16="http://schemas.microsoft.com/office/drawing/2014/main" id="{81EB5E02-5326-4F43-96D2-4EB7C9BFBC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1" b="11869"/>
          <a:stretch/>
        </p:blipFill>
        <p:spPr>
          <a:xfrm>
            <a:off x="3174" y="10"/>
            <a:ext cx="1219200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8680FC-BFBF-4707-A783-94DD2FC52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183346"/>
            <a:ext cx="10856147" cy="1507067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Book Antiqua" panose="02040602050305030304" pitchFamily="18" charset="0"/>
              </a:rPr>
              <a:t>Звуки скрипки так дивно звучали…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4F226C-81AF-446E-B0AF-DB58F7502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38" y="2189059"/>
            <a:ext cx="10856147" cy="3615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Book Antiqua" panose="02040602050305030304" pitchFamily="18" charset="0"/>
              </a:rPr>
              <a:t>Часто художники и скульпторы в своих произведениях изображают музыкантов и музыкальные инструменты, например СКРИПКУ.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Book Antiqua" panose="02040602050305030304" pitchFamily="18" charset="0"/>
              </a:rPr>
              <a:t>Известны: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Book Antiqua" panose="02040602050305030304" pitchFamily="18" charset="0"/>
              </a:rPr>
              <a:t>ПОРТРЕТЫ  скрипачей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Book Antiqua" panose="02040602050305030304" pitchFamily="18" charset="0"/>
              </a:rPr>
              <a:t>ЖАНРОВЫЕ СЦЕНКИ  с музыкантами скрипачами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Book Antiqua" panose="02040602050305030304" pitchFamily="18" charset="0"/>
              </a:rPr>
              <a:t>НАТЮРМОРТЫ со скрипкой</a:t>
            </a:r>
          </a:p>
        </p:txBody>
      </p:sp>
    </p:spTree>
    <p:extLst>
      <p:ext uri="{BB962C8B-B14F-4D97-AF65-F5344CB8AC3E}">
        <p14:creationId xmlns:p14="http://schemas.microsoft.com/office/powerpoint/2010/main" val="281207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Straight Connector 65">
            <a:extLst>
              <a:ext uri="{FF2B5EF4-FFF2-40B4-BE49-F238E27FC236}">
                <a16:creationId xmlns:a16="http://schemas.microsoft.com/office/drawing/2014/main" id="{A8B15E9A-DE9E-4E3C-8DEE-C8DBF83556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67">
            <a:extLst>
              <a:ext uri="{FF2B5EF4-FFF2-40B4-BE49-F238E27FC236}">
                <a16:creationId xmlns:a16="http://schemas.microsoft.com/office/drawing/2014/main" id="{76334378-D5B1-4BC1-A0B9-0D40A3553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69">
            <a:extLst>
              <a:ext uri="{FF2B5EF4-FFF2-40B4-BE49-F238E27FC236}">
                <a16:creationId xmlns:a16="http://schemas.microsoft.com/office/drawing/2014/main" id="{064E3C13-E82A-440E-8D84-C2BDC2094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71">
            <a:extLst>
              <a:ext uri="{FF2B5EF4-FFF2-40B4-BE49-F238E27FC236}">
                <a16:creationId xmlns:a16="http://schemas.microsoft.com/office/drawing/2014/main" id="{A5114E13-B60C-4884-94BE-A7E765A076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73">
            <a:extLst>
              <a:ext uri="{FF2B5EF4-FFF2-40B4-BE49-F238E27FC236}">
                <a16:creationId xmlns:a16="http://schemas.microsoft.com/office/drawing/2014/main" id="{36ACAE87-B640-4635-9821-4AF2DC3EB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96" name="Rectangle 75">
            <a:extLst>
              <a:ext uri="{FF2B5EF4-FFF2-40B4-BE49-F238E27FC236}">
                <a16:creationId xmlns:a16="http://schemas.microsoft.com/office/drawing/2014/main" id="{197F1D68-E632-4D6A-8637-1A6DD5062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человек, мужчина, членистоногое&#10;&#10;Автоматически созданное описание">
            <a:extLst>
              <a:ext uri="{FF2B5EF4-FFF2-40B4-BE49-F238E27FC236}">
                <a16:creationId xmlns:a16="http://schemas.microsoft.com/office/drawing/2014/main" id="{3F4D6285-6F5D-48A8-BB1E-A43F48F7F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7"/>
          <a:stretch/>
        </p:blipFill>
        <p:spPr>
          <a:xfrm>
            <a:off x="4647947" y="39733"/>
            <a:ext cx="7537703" cy="6868134"/>
          </a:xfrm>
          <a:prstGeom prst="rect">
            <a:avLst/>
          </a:prstGeom>
        </p:spPr>
      </p:pic>
      <p:sp>
        <p:nvSpPr>
          <p:cNvPr id="97" name="Snip Diagonal Corner Rectangle 6">
            <a:extLst>
              <a:ext uri="{FF2B5EF4-FFF2-40B4-BE49-F238E27FC236}">
                <a16:creationId xmlns:a16="http://schemas.microsoft.com/office/drawing/2014/main" id="{273C9833-8548-49E0-94EE-196BCB2FC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23176" y="1290294"/>
            <a:ext cx="3808704" cy="2933246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75000"/>
            </a:schemeClr>
          </a:solidFill>
          <a:ln w="28575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2938BF-8992-4AF9-9779-09F21D2D8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449" y="1828162"/>
            <a:ext cx="3554575" cy="162623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>
                <a:latin typeface="Book Antiqua" panose="02040602050305030304" pitchFamily="18" charset="0"/>
              </a:rPr>
              <a:t>Портреты</a:t>
            </a:r>
            <a:r>
              <a:rPr lang="en-US" sz="3800" b="1" dirty="0">
                <a:latin typeface="Book Antiqua" panose="02040602050305030304" pitchFamily="18" charset="0"/>
              </a:rPr>
              <a:t> </a:t>
            </a:r>
            <a:r>
              <a:rPr lang="en-US" sz="3800" b="1" dirty="0" err="1">
                <a:latin typeface="Book Antiqua" panose="02040602050305030304" pitchFamily="18" charset="0"/>
              </a:rPr>
              <a:t>скрипачей</a:t>
            </a:r>
            <a:endParaRPr lang="en-US" sz="3800" b="1" dirty="0">
              <a:latin typeface="Book Antiqua" panose="02040602050305030304" pitchFamily="18" charset="0"/>
            </a:endParaRPr>
          </a:p>
        </p:txBody>
      </p:sp>
      <p:pic>
        <p:nvPicPr>
          <p:cNvPr id="9" name="Рисунок 8" descr="Изображение выглядит как человек, волосы&#10;&#10;Автоматически созданное описание">
            <a:extLst>
              <a:ext uri="{FF2B5EF4-FFF2-40B4-BE49-F238E27FC236}">
                <a16:creationId xmlns:a16="http://schemas.microsoft.com/office/drawing/2014/main" id="{E19FD0AC-ADC8-411F-B765-352BF474D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8" r="2" b="32404"/>
          <a:stretch/>
        </p:blipFill>
        <p:spPr>
          <a:xfrm>
            <a:off x="20" y="-10135"/>
            <a:ext cx="4647927" cy="34290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человек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48C9E6FF-9231-4F09-A34C-138003852A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r="1" b="21655"/>
          <a:stretch/>
        </p:blipFill>
        <p:spPr>
          <a:xfrm>
            <a:off x="20" y="3429000"/>
            <a:ext cx="4647927" cy="3429000"/>
          </a:xfrm>
          <a:prstGeom prst="rect">
            <a:avLst/>
          </a:prstGeom>
        </p:spPr>
      </p:pic>
      <p:cxnSp>
        <p:nvCxnSpPr>
          <p:cNvPr id="98" name="Straight Connector 79">
            <a:extLst>
              <a:ext uri="{FF2B5EF4-FFF2-40B4-BE49-F238E27FC236}">
                <a16:creationId xmlns:a16="http://schemas.microsoft.com/office/drawing/2014/main" id="{9F788D5B-D287-4A07-A6A8-56B7F2BE2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47947" y="0"/>
            <a:ext cx="0" cy="6858000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81">
            <a:extLst>
              <a:ext uri="{FF2B5EF4-FFF2-40B4-BE49-F238E27FC236}">
                <a16:creationId xmlns:a16="http://schemas.microsoft.com/office/drawing/2014/main" id="{168B8971-5B23-4511-A014-A05313BE9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2325371" y="1106424"/>
            <a:ext cx="0" cy="4645152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Group 83">
            <a:extLst>
              <a:ext uri="{FF2B5EF4-FFF2-40B4-BE49-F238E27FC236}">
                <a16:creationId xmlns:a16="http://schemas.microsoft.com/office/drawing/2014/main" id="{71637735-CC16-47EF-B158-A263B6674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17AA139-2F84-4229-9232-E21F5B8FF0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654E13A2-5546-405D-95DF-94007BF18C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E7FA740-BCE9-4A1D-AD5E-3989F00668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F70EBC47-9695-458B-9E02-13697C28B9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AD83CE4-DBF0-4B91-AF5B-1B47A15F52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9532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5D96AAB-2F22-4555-8EDF-D750874451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8593F5F-0526-4D45-9894-BFD4D5AF8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78F716B-EF04-4C20-9703-C75200170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877168D-4D3C-42B1-9F58-A13133C3F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E942265-3191-4210-81B8-C776592F7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A1A7882F-4BE3-4054-A4EF-B38CFB08D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Рисунок 30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D7122EE6-349F-491D-AC86-6DCDBCFDD3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1" r="13265"/>
          <a:stretch/>
        </p:blipFill>
        <p:spPr>
          <a:xfrm>
            <a:off x="4651122" y="-10136"/>
            <a:ext cx="7537703" cy="6868134"/>
          </a:xfrm>
          <a:prstGeom prst="rect">
            <a:avLst/>
          </a:prstGeom>
        </p:spPr>
      </p:pic>
      <p:sp>
        <p:nvSpPr>
          <p:cNvPr id="52" name="Snip Diagonal Corner Rectangle 6">
            <a:extLst>
              <a:ext uri="{FF2B5EF4-FFF2-40B4-BE49-F238E27FC236}">
                <a16:creationId xmlns:a16="http://schemas.microsoft.com/office/drawing/2014/main" id="{B7E5969C-AFCE-43D1-9CFC-1EAD3B250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23176" y="1290294"/>
            <a:ext cx="3808704" cy="2933246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75000"/>
            </a:schemeClr>
          </a:solidFill>
          <a:ln w="28575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FE36E-DF36-4D33-9FE7-493EBA112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5630" y="1693790"/>
            <a:ext cx="3454937" cy="194185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 err="1">
                <a:latin typeface="Book Antiqua" panose="02040602050305030304" pitchFamily="18" charset="0"/>
              </a:rPr>
              <a:t>Жанровые</a:t>
            </a:r>
            <a:r>
              <a:rPr lang="en-US" sz="2800" dirty="0">
                <a:latin typeface="Book Antiqua" panose="02040602050305030304" pitchFamily="18" charset="0"/>
              </a:rPr>
              <a:t> </a:t>
            </a:r>
            <a:r>
              <a:rPr lang="en-US" sz="2800" dirty="0" err="1">
                <a:latin typeface="Book Antiqua" panose="02040602050305030304" pitchFamily="18" charset="0"/>
              </a:rPr>
              <a:t>сценки</a:t>
            </a:r>
            <a:r>
              <a:rPr lang="en-US" sz="2800" dirty="0">
                <a:latin typeface="Book Antiqua" panose="02040602050305030304" pitchFamily="18" charset="0"/>
              </a:rPr>
              <a:t> с </a:t>
            </a:r>
            <a:r>
              <a:rPr lang="en-US" sz="2800" dirty="0" err="1">
                <a:latin typeface="Book Antiqua" panose="02040602050305030304" pitchFamily="18" charset="0"/>
              </a:rPr>
              <a:t>музыкантами-скрипачами</a:t>
            </a:r>
            <a:endParaRPr lang="en-US" sz="2800" dirty="0">
              <a:latin typeface="Book Antiqua" panose="02040602050305030304" pitchFamily="18" charset="0"/>
            </a:endParaRPr>
          </a:p>
        </p:txBody>
      </p:sp>
      <p:pic>
        <p:nvPicPr>
          <p:cNvPr id="35" name="Рисунок 34" descr="Изображение выглядит как человек, внутренний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33D42135-68FD-4B63-885C-11F74E4912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r="9497" b="-1"/>
          <a:stretch/>
        </p:blipFill>
        <p:spPr>
          <a:xfrm>
            <a:off x="20" y="-10137"/>
            <a:ext cx="4647927" cy="4206240"/>
          </a:xfrm>
          <a:prstGeom prst="rect">
            <a:avLst/>
          </a:prstGeom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A16E3C0-FB3C-4015-8743-127FFB1A4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2325371" y="1865365"/>
            <a:ext cx="0" cy="4645152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42302835-5471-4EB4-BD51-0629E15E27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" r="17797" b="-4"/>
          <a:stretch/>
        </p:blipFill>
        <p:spPr>
          <a:xfrm>
            <a:off x="20" y="4206241"/>
            <a:ext cx="2743180" cy="2651761"/>
          </a:xfrm>
          <a:prstGeom prst="rect">
            <a:avLst/>
          </a:prstGeom>
        </p:spPr>
      </p:pic>
      <p:pic>
        <p:nvPicPr>
          <p:cNvPr id="29" name="Объект 28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F5A7F672-50CB-4BD3-A115-FDF545BFF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0" b="1"/>
          <a:stretch/>
        </p:blipFill>
        <p:spPr>
          <a:xfrm>
            <a:off x="2743200" y="4205523"/>
            <a:ext cx="1904747" cy="2662613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2BAB246-8B11-46A2-87B2-87AE50ED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743200" y="4206240"/>
            <a:ext cx="0" cy="2651760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943A6C7-5564-4573-B6A5-76F384597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47947" y="0"/>
            <a:ext cx="0" cy="6858000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3B43B35-9B80-4EF6-9A1B-7399BE15A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36A93F1-1164-455B-B40A-3530937063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135AEED-524D-42B0-9635-FC350625E3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EF45906-C40B-47FA-A8C8-565061440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737E607-AE04-4B2E-9930-F69A751F9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FA2BF04-41B5-41CC-B070-EFCFD0A2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9720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D96AAB-2F22-4555-8EDF-D750874451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593F5F-0526-4D45-9894-BFD4D5AF8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78F716B-EF04-4C20-9703-C75200170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877168D-4D3C-42B1-9F58-A13133C3F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942265-3191-4210-81B8-C776592F7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9A586B7D-1BC6-4083-91B8-BAE06A023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текст, стол, свеча&#10;&#10;Автоматически созданное описание">
            <a:extLst>
              <a:ext uri="{FF2B5EF4-FFF2-40B4-BE49-F238E27FC236}">
                <a16:creationId xmlns:a16="http://schemas.microsoft.com/office/drawing/2014/main" id="{0A825640-AF58-4910-B9F8-0449FC7BE2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9" r="8574" b="2"/>
          <a:stretch/>
        </p:blipFill>
        <p:spPr>
          <a:xfrm>
            <a:off x="4651122" y="-10136"/>
            <a:ext cx="7537703" cy="6868134"/>
          </a:xfrm>
          <a:prstGeom prst="rect">
            <a:avLst/>
          </a:prstGeom>
        </p:spPr>
      </p:pic>
      <p:sp>
        <p:nvSpPr>
          <p:cNvPr id="28" name="Snip Diagonal Corner Rectangle 6">
            <a:extLst>
              <a:ext uri="{FF2B5EF4-FFF2-40B4-BE49-F238E27FC236}">
                <a16:creationId xmlns:a16="http://schemas.microsoft.com/office/drawing/2014/main" id="{BE27045D-DBC9-4337-826F-3E34EE8A2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23176" y="1290294"/>
            <a:ext cx="3808704" cy="2933246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75000"/>
            </a:schemeClr>
          </a:solidFill>
          <a:ln w="28575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30B06-226B-4409-B8B7-E50E9664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0001" y="1949489"/>
            <a:ext cx="3705198" cy="162623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err="1">
                <a:latin typeface="Book Antiqua" panose="02040602050305030304" pitchFamily="18" charset="0"/>
              </a:rPr>
              <a:t>Натюрморты</a:t>
            </a:r>
            <a:r>
              <a:rPr lang="en-US" sz="3200" b="1" dirty="0">
                <a:latin typeface="Book Antiqua" panose="02040602050305030304" pitchFamily="18" charset="0"/>
              </a:rPr>
              <a:t> </a:t>
            </a:r>
            <a:r>
              <a:rPr lang="en-US" sz="3200" b="1" dirty="0" err="1">
                <a:latin typeface="Book Antiqua" panose="02040602050305030304" pitchFamily="18" charset="0"/>
              </a:rPr>
              <a:t>со</a:t>
            </a:r>
            <a:r>
              <a:rPr lang="en-US" sz="3200" b="1" dirty="0">
                <a:latin typeface="Book Antiqua" panose="02040602050305030304" pitchFamily="18" charset="0"/>
              </a:rPr>
              <a:t> </a:t>
            </a:r>
            <a:br>
              <a:rPr lang="ru-RU" sz="3200" b="1" dirty="0">
                <a:latin typeface="Book Antiqua" panose="02040602050305030304" pitchFamily="18" charset="0"/>
              </a:rPr>
            </a:br>
            <a:r>
              <a:rPr lang="en-US" sz="3200" b="1" dirty="0" err="1">
                <a:latin typeface="Book Antiqua" panose="02040602050305030304" pitchFamily="18" charset="0"/>
              </a:rPr>
              <a:t>скрипкой</a:t>
            </a:r>
            <a:endParaRPr lang="en-US" sz="3200" b="1" dirty="0">
              <a:latin typeface="Book Antiqua" panose="02040602050305030304" pitchFamily="18" charset="0"/>
            </a:endParaRPr>
          </a:p>
        </p:txBody>
      </p:sp>
      <p:pic>
        <p:nvPicPr>
          <p:cNvPr id="11" name="Рисунок 10" descr="Изображение выглядит как музыка, струнный смычковый инструмент, пол, скрипка&#10;&#10;Автоматически созданное описание">
            <a:extLst>
              <a:ext uri="{FF2B5EF4-FFF2-40B4-BE49-F238E27FC236}">
                <a16:creationId xmlns:a16="http://schemas.microsoft.com/office/drawing/2014/main" id="{E02EBF40-7D89-4700-95F7-90D70B7318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8" r="2" b="17038"/>
          <a:stretch/>
        </p:blipFill>
        <p:spPr>
          <a:xfrm>
            <a:off x="20" y="-10136"/>
            <a:ext cx="4647927" cy="2293829"/>
          </a:xfrm>
          <a:prstGeom prst="rect">
            <a:avLst/>
          </a:prstGeom>
        </p:spPr>
      </p:pic>
      <p:pic>
        <p:nvPicPr>
          <p:cNvPr id="7" name="Рисунок 6" descr="Изображение выглядит как цветок, оранжевый, струнный смычковый инструмент&#10;&#10;Автоматически созданное описание">
            <a:extLst>
              <a:ext uri="{FF2B5EF4-FFF2-40B4-BE49-F238E27FC236}">
                <a16:creationId xmlns:a16="http://schemas.microsoft.com/office/drawing/2014/main" id="{D03A7675-7010-4190-836B-078C5BE206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87" r="1" b="10953"/>
          <a:stretch/>
        </p:blipFill>
        <p:spPr>
          <a:xfrm>
            <a:off x="20" y="2300019"/>
            <a:ext cx="4647927" cy="22860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BA97CFD-3EB0-4610-A05A-C1EABD31A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2325371" y="-30720"/>
            <a:ext cx="0" cy="4645152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DAA980E3-5471-4DDF-88A2-11698628F6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9" r="2" b="11280"/>
          <a:stretch/>
        </p:blipFill>
        <p:spPr>
          <a:xfrm>
            <a:off x="20" y="4594182"/>
            <a:ext cx="4647927" cy="2263819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38F25B-6499-440C-8B4D-19E338DB8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2325371" y="2263443"/>
            <a:ext cx="0" cy="4645152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8C2111-84D8-4C5A-9036-F0A687C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47947" y="0"/>
            <a:ext cx="0" cy="6858000"/>
          </a:xfrm>
          <a:prstGeom prst="line">
            <a:avLst/>
          </a:prstGeom>
          <a:ln w="28575" cap="sq"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FDDDD5-F744-4692-9F95-51A371320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B77960C-FE60-4115-86BC-6C95590835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3E19164-03F9-4A4B-BE9F-15BF992645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16BAD2F-AD0C-42E8-908F-BBE02E0BC7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0256FE7-E317-45CA-B19E-5199D4047C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21EBD89-41AE-417A-8B52-4A932F1FD3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5412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162000"/>
                <a:satMod val="200000"/>
                <a:lumMod val="124000"/>
              </a:schemeClr>
            </a:gs>
            <a:gs pos="100000">
              <a:schemeClr val="bg1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87E2805-D1B3-4C2E-BCAD-936F57495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человек, музыка, струнный смычковый инструмент, виолончель&#10;&#10;Автоматически созданное описание">
            <a:extLst>
              <a:ext uri="{FF2B5EF4-FFF2-40B4-BE49-F238E27FC236}">
                <a16:creationId xmlns:a16="http://schemas.microsoft.com/office/drawing/2014/main" id="{D9A563EC-4D63-4131-B804-B6E01F9DAD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D8319F-1137-4300-AAB5-DB4D0DB6C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21" y="431005"/>
            <a:ext cx="10540837" cy="150706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Звуки скрипки так дивно звучали…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965A0D-5090-4DA9-B7B6-2BF24FC51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916" y="2784680"/>
            <a:ext cx="9762011" cy="234372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Звучание скрипки очень выразительно. Её голос часто сравнивают с человеческим.</a:t>
            </a:r>
          </a:p>
          <a:p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Скрипка может петь, плакать, говорить…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F4E55F-1047-4B87-A3CF-D04208916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650D786-1DDF-4EDF-AFB7-853CCEB2EC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23237D0-E773-45C4-A5E8-C5CDFB305B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26D7140-7336-47C8-BC6D-ADB8ADC75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0645C09-700B-4527-9E14-751A82D5C0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1E632C6-D0C0-46BC-8BE9-3EE0B925D6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4671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97D7D1B-1B74-424E-A114-BDF8836F3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52" y="1244101"/>
            <a:ext cx="6503067" cy="558541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24F34-40B3-476D-A89B-95C85B21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552" y="188238"/>
            <a:ext cx="7299872" cy="105586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Book Antiqua" panose="02040602050305030304" pitchFamily="18" charset="0"/>
              </a:rPr>
              <a:t>Звуки скрипки так дивно звучали…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48AE5E-AF53-4906-AA03-B20C74603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0505" y="642718"/>
            <a:ext cx="5341495" cy="312395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Звуки пели, дрожали так звонко,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Замирали и пели сначала…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Звуки скрипки так дивно звучали,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Разливаясь в безмолвии ночи…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bg1"/>
                </a:solidFill>
              </a:rPr>
              <a:t>А. Толстой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B432C3-1E70-45C4-AB6F-572E9836E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0505" y="3282846"/>
            <a:ext cx="4801063" cy="312395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Не соловей – то скрипка пела,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Когда ж оборвалась струна,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Кругом рыдала и звенела,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Как в вешней роще, тишина…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bg1"/>
                </a:solidFill>
              </a:rPr>
              <a:t>А. Блок</a:t>
            </a:r>
          </a:p>
        </p:txBody>
      </p:sp>
    </p:spTree>
    <p:extLst>
      <p:ext uri="{BB962C8B-B14F-4D97-AF65-F5344CB8AC3E}">
        <p14:creationId xmlns:p14="http://schemas.microsoft.com/office/powerpoint/2010/main" val="1386854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3F01060-C7D0-4D3F-950E-8254917C0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ECD3B5-2129-4FCD-B88A-28A53E09C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84" y="469968"/>
            <a:ext cx="7872895" cy="150706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Book Antiqua" panose="02040602050305030304" pitchFamily="18" charset="0"/>
              </a:rPr>
              <a:t>Звуки скрипки так дивно звучали…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997679-16EA-424B-812E-BF7E908CF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90" y="1977035"/>
            <a:ext cx="8548408" cy="441099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Скрипка появилась в Европе в конце </a:t>
            </a:r>
            <a:r>
              <a:rPr lang="en-US" sz="39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XV </a:t>
            </a:r>
            <a:r>
              <a:rPr lang="ru-RU" sz="39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в.</a:t>
            </a:r>
          </a:p>
          <a:p>
            <a:pPr marL="0" indent="0">
              <a:buNone/>
            </a:pPr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500" b="1" dirty="0">
                <a:solidFill>
                  <a:schemeClr val="bg1"/>
                </a:solidFill>
                <a:latin typeface="Book Antiqua" panose="02040602050305030304" pitchFamily="18" charset="0"/>
              </a:rPr>
              <a:t>Она была любимым инструментом </a:t>
            </a:r>
            <a:r>
              <a:rPr lang="ru-RU" sz="35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бродячих музыкантов</a:t>
            </a:r>
            <a:r>
              <a:rPr lang="ru-RU" sz="3500" b="1" dirty="0">
                <a:solidFill>
                  <a:schemeClr val="bg1"/>
                </a:solidFill>
                <a:latin typeface="Book Antiqua" panose="02040602050305030304" pitchFamily="18" charset="0"/>
              </a:rPr>
              <a:t>, увеселявших народ на гуляниях, ярмарках, свадьбах, в трактирах и кабачках.</a:t>
            </a:r>
          </a:p>
          <a:p>
            <a:pPr marL="0" indent="0">
              <a:buNone/>
            </a:pPr>
            <a:r>
              <a:rPr lang="ru-RU" sz="3500" b="1" dirty="0">
                <a:solidFill>
                  <a:schemeClr val="bg1"/>
                </a:solidFill>
                <a:latin typeface="Book Antiqua" panose="02040602050305030304" pitchFamily="18" charset="0"/>
              </a:rPr>
              <a:t>Как народный инструмент сохранилась в </a:t>
            </a:r>
            <a:r>
              <a:rPr lang="ru-RU" sz="35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Болгарии, Польше, Венгрии, Румынии</a:t>
            </a:r>
            <a:r>
              <a:rPr lang="ru-RU" sz="3500" b="1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 descr="Изображение выглядит как текст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64252E92-37EB-4EA2-B12C-772F1E3FE2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6" r="29469" b="-3"/>
          <a:stretch/>
        </p:blipFill>
        <p:spPr>
          <a:xfrm>
            <a:off x="8820603" y="10"/>
            <a:ext cx="3371397" cy="420623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5" name="Рисунок 4" descr="Изображение выглядит как текст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27F61EF0-4C42-4856-9272-7F3F38DDFD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6"/>
          <a:stretch/>
        </p:blipFill>
        <p:spPr>
          <a:xfrm>
            <a:off x="8820603" y="4206240"/>
            <a:ext cx="3368222" cy="2651760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70368F4-2FE3-46AA-ADC2-71DB86594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0D2BB62-5EAC-4CC0-86F8-2CDA7320D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49D0EB1-83D6-4CD7-B4FF-C7E67EB49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B7B5072-AD62-4A4D-B971-F4C013CBCC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14A9B3-B0AE-4075-8E36-210BFBA59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0B26399-9E45-466A-B752-33FC839FFA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17667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94ECD94-FE52-4607-9713-97412BD4F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1D6D1-1846-4694-B9EE-D1DFBA6A0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91" y="210833"/>
            <a:ext cx="5699646" cy="912812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latin typeface="Book Antiqua" panose="02040602050305030304" pitchFamily="18" charset="0"/>
              </a:rPr>
              <a:t>Звуки скрипки так дивно звучали…</a:t>
            </a:r>
            <a:endParaRPr lang="ru-RU" sz="3200" dirty="0">
              <a:latin typeface="Book Antiqua" panose="02040602050305030304" pitchFamily="18" charset="0"/>
            </a:endParaRPr>
          </a:p>
        </p:txBody>
      </p:sp>
      <p:sp>
        <p:nvSpPr>
          <p:cNvPr id="16" name="Snip Diagonal Corner Rectangle 20">
            <a:extLst>
              <a:ext uri="{FF2B5EF4-FFF2-40B4-BE49-F238E27FC236}">
                <a16:creationId xmlns:a16="http://schemas.microsoft.com/office/drawing/2014/main" id="{EBFCC0A6-E8DE-4F83-9FBB-4428951EA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-2"/>
            <a:ext cx="6069240" cy="6858000"/>
          </a:xfrm>
          <a:prstGeom prst="snip2DiagRect">
            <a:avLst>
              <a:gd name="adj1" fmla="val 0"/>
              <a:gd name="adj2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CA3E250-96B9-4502-9C27-A6C3C8328A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49486"/>
            <a:ext cx="2401830" cy="28085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внутренний, рисует, алтарь&#10;&#10;Автоматически созданное описание">
            <a:extLst>
              <a:ext uri="{FF2B5EF4-FFF2-40B4-BE49-F238E27FC236}">
                <a16:creationId xmlns:a16="http://schemas.microsoft.com/office/drawing/2014/main" id="{3056FADA-65F7-475F-B974-C3CA3A9075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0" r="11706" b="1"/>
          <a:stretch/>
        </p:blipFill>
        <p:spPr>
          <a:xfrm>
            <a:off x="2547257" y="3224893"/>
            <a:ext cx="3370171" cy="3633107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ода, внешний, небо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BE02E2BD-A9B6-425A-A6F5-C18B9CF8AD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8" r="6536" b="-1"/>
          <a:stretch/>
        </p:blipFill>
        <p:spPr>
          <a:xfrm>
            <a:off x="-499" y="10"/>
            <a:ext cx="3835570" cy="3899748"/>
          </a:xfrm>
          <a:custGeom>
            <a:avLst/>
            <a:gdLst/>
            <a:ahLst/>
            <a:cxnLst/>
            <a:rect l="l" t="t" r="r" b="b"/>
            <a:pathLst>
              <a:path w="4551358" h="3899758">
                <a:moveTo>
                  <a:pt x="0" y="0"/>
                </a:moveTo>
                <a:lnTo>
                  <a:pt x="4551358" y="0"/>
                </a:lnTo>
                <a:lnTo>
                  <a:pt x="4551358" y="3077500"/>
                </a:lnTo>
                <a:lnTo>
                  <a:pt x="2843111" y="3077500"/>
                </a:lnTo>
                <a:lnTo>
                  <a:pt x="2843111" y="3899758"/>
                </a:lnTo>
                <a:lnTo>
                  <a:pt x="0" y="3899758"/>
                </a:lnTo>
                <a:close/>
              </a:path>
            </a:pathLst>
          </a:custGeom>
        </p:spPr>
      </p:pic>
      <p:pic>
        <p:nvPicPr>
          <p:cNvPr id="9" name="Рисунок 8" descr="Изображение выглядит как дерево, небо,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6C5640DA-2E1D-4B2C-A425-881925042A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6" r="28557" b="1"/>
          <a:stretch/>
        </p:blipFill>
        <p:spPr>
          <a:xfrm>
            <a:off x="3986540" y="-268"/>
            <a:ext cx="1930888" cy="308247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69A7357-475A-4DED-B027-DD5367600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6494" y="2196306"/>
            <a:ext cx="4609848" cy="361526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1"/>
                </a:solidFill>
              </a:rPr>
              <a:t>Звучала скрипка и в аристократических кругах – во дворцах, замках, в богатых домах, а так же в церквах.</a:t>
            </a:r>
          </a:p>
          <a:p>
            <a:pPr marL="0" indent="0" algn="ctr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chemeClr val="bg1"/>
                </a:solidFill>
              </a:rPr>
              <a:t>При французском дворе были созданы ансамбли скрипачей, которые играли во время пробуждения и трапез короля и, конечно, исполняли танцевальную музыку на придворных балах.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2CC4FB5-78CD-48E5-9864-CEC01D5D6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92292" y="2963333"/>
            <a:ext cx="1896535" cy="2218267"/>
            <a:chOff x="10292292" y="2963333"/>
            <a:chExt cx="1896535" cy="2218267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B7C7FD5-2098-4243-99C7-E6A5D74BB2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C1859C-960F-4F1F-A2F0-3DE8B06B60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699485" y="3190344"/>
              <a:ext cx="1489342" cy="148934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37060E5-6809-415C-A0E5-E071D0DD19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B551D18-A1FD-4BC0-9E34-E06B879247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8AED2BA-A1F3-4F48-AACE-9B134A1B89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72534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130</TotalTime>
  <Words>620</Words>
  <Application>Microsoft Office PowerPoint</Application>
  <PresentationFormat>Широкоэкранный</PresentationFormat>
  <Paragraphs>65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Book Antiqua</vt:lpstr>
      <vt:lpstr>Calibri</vt:lpstr>
      <vt:lpstr>Century Gothic</vt:lpstr>
      <vt:lpstr>Wingdings 3</vt:lpstr>
      <vt:lpstr>Сектор</vt:lpstr>
      <vt:lpstr>ПОРТРЕТ В МУЗЫКЕ И ИЗО</vt:lpstr>
      <vt:lpstr>Звуки скрипки так дивно звучали…</vt:lpstr>
      <vt:lpstr>Портреты скрипачей</vt:lpstr>
      <vt:lpstr>Жанровые сценки с музыкантами-скрипачами</vt:lpstr>
      <vt:lpstr>Натюрморты со  скрипкой</vt:lpstr>
      <vt:lpstr>Звуки скрипки так дивно звучали…</vt:lpstr>
      <vt:lpstr>Звуки скрипки так дивно звучали…</vt:lpstr>
      <vt:lpstr>Звуки скрипки так дивно звучали…</vt:lpstr>
      <vt:lpstr>Звуки скрипки так дивно звучали…</vt:lpstr>
      <vt:lpstr>Звуки скрипки так дивно звучали…</vt:lpstr>
      <vt:lpstr>Звуки скрипки так дивно звучали…</vt:lpstr>
      <vt:lpstr>Неукротимым духом своим он побеждал зло</vt:lpstr>
      <vt:lpstr>Неукротимым духом своим он побеждал зло</vt:lpstr>
      <vt:lpstr>Неукротимым духом своим он побеждал зло</vt:lpstr>
      <vt:lpstr>Неукротимым духом своим он побеждал зло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ПОРТРЕТ В МУЗЫКЕ И ИЗО</dc:title>
  <dc:creator>alferenkovao@mail.ru</dc:creator>
  <cp:lastModifiedBy>alferenkovao@mail.ru</cp:lastModifiedBy>
  <cp:revision>1</cp:revision>
  <dcterms:created xsi:type="dcterms:W3CDTF">2022-02-24T16:33:55Z</dcterms:created>
  <dcterms:modified xsi:type="dcterms:W3CDTF">2022-02-24T18:44:46Z</dcterms:modified>
</cp:coreProperties>
</file>