
<file path=[Content_Types].xml><?xml version="1.0" encoding="utf-8"?>
<Types xmlns="http://schemas.openxmlformats.org/package/2006/content-types">
  <Default Extension="crdownload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9" r:id="rId11"/>
    <p:sldId id="265" r:id="rId12"/>
    <p:sldId id="278" r:id="rId13"/>
    <p:sldId id="266" r:id="rId14"/>
    <p:sldId id="277" r:id="rId15"/>
    <p:sldId id="276" r:id="rId16"/>
    <p:sldId id="267" r:id="rId17"/>
    <p:sldId id="275" r:id="rId18"/>
    <p:sldId id="268" r:id="rId19"/>
    <p:sldId id="269" r:id="rId20"/>
    <p:sldId id="28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41" autoAdjust="0"/>
  </p:normalViewPr>
  <p:slideViewPr>
    <p:cSldViewPr snapToGrid="0">
      <p:cViewPr varScale="1">
        <p:scale>
          <a:sx n="60" d="100"/>
          <a:sy n="60" d="100"/>
        </p:scale>
        <p:origin x="11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231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273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00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524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342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334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684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587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7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90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289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7537E65B-DF0D-49F9-8AF9-CA73D6931D86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CCBF2846-6B3F-4FA6-8C53-031FEECDA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253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1" r:id="rId1"/>
    <p:sldLayoutId id="2147484342" r:id="rId2"/>
    <p:sldLayoutId id="2147484343" r:id="rId3"/>
    <p:sldLayoutId id="2147484344" r:id="rId4"/>
    <p:sldLayoutId id="2147484345" r:id="rId5"/>
    <p:sldLayoutId id="2147484346" r:id="rId6"/>
    <p:sldLayoutId id="2147484347" r:id="rId7"/>
    <p:sldLayoutId id="2147484348" r:id="rId8"/>
    <p:sldLayoutId id="2147484349" r:id="rId9"/>
    <p:sldLayoutId id="2147484350" r:id="rId10"/>
    <p:sldLayoutId id="21474843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eb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crdownload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eb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6848F3-BD19-4638-89A5-EFDD6F1906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860" y="1968824"/>
            <a:ext cx="11384280" cy="1748729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ВОЛШЕБНАЯ ПАЛОЧКА ДИРИЖЁРА</a:t>
            </a:r>
          </a:p>
        </p:txBody>
      </p:sp>
    </p:spTree>
    <p:extLst>
      <p:ext uri="{BB962C8B-B14F-4D97-AF65-F5344CB8AC3E}">
        <p14:creationId xmlns:p14="http://schemas.microsoft.com/office/powerpoint/2010/main" val="161796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B3555D5-459A-4346-B86B-BE41DA6453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06" y="1"/>
            <a:ext cx="10334587" cy="6902116"/>
          </a:xfrm>
        </p:spPr>
      </p:pic>
    </p:spTree>
    <p:extLst>
      <p:ext uri="{BB962C8B-B14F-4D97-AF65-F5344CB8AC3E}">
        <p14:creationId xmlns:p14="http://schemas.microsoft.com/office/powerpoint/2010/main" val="4021264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4A58D0-576A-444E-ABB2-968F24860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9902271-9CC9-481D-888C-139E04F0D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365760"/>
            <a:ext cx="4770120" cy="58826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bg1"/>
                </a:solidFill>
              </a:rPr>
              <a:t>От мастерства </a:t>
            </a:r>
            <a:r>
              <a:rPr lang="ru-RU" sz="4000" b="1" i="1" dirty="0">
                <a:solidFill>
                  <a:srgbClr val="00B0F0"/>
                </a:solidFill>
              </a:rPr>
              <a:t>дирижёра </a:t>
            </a:r>
            <a:r>
              <a:rPr lang="ru-RU" sz="4000" b="1" dirty="0">
                <a:solidFill>
                  <a:schemeClr val="bg1"/>
                </a:solidFill>
              </a:rPr>
              <a:t>зависит не только слаженность звучания оркестра, но и оригинальность интерпретации музыкальных образов.</a:t>
            </a:r>
          </a:p>
        </p:txBody>
      </p:sp>
    </p:spTree>
    <p:extLst>
      <p:ext uri="{BB962C8B-B14F-4D97-AF65-F5344CB8AC3E}">
        <p14:creationId xmlns:p14="http://schemas.microsoft.com/office/powerpoint/2010/main" val="155476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85936E-7A1D-49FF-A7FF-718228F35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484631"/>
            <a:ext cx="11414760" cy="5888459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«Траурный марш» из симфонии № 3 Л. Бетховена</a:t>
            </a:r>
          </a:p>
        </p:txBody>
      </p:sp>
    </p:spTree>
    <p:extLst>
      <p:ext uri="{BB962C8B-B14F-4D97-AF65-F5344CB8AC3E}">
        <p14:creationId xmlns:p14="http://schemas.microsoft.com/office/powerpoint/2010/main" val="1970475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8144B3B-ED7D-4027-8BED-8AD8C20356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593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A13AB8-BD99-427C-A824-86E90F2DD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35152" y="377952"/>
            <a:ext cx="10058400" cy="1609344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solidFill>
                  <a:schemeClr val="bg1"/>
                </a:solidFill>
              </a:rPr>
              <a:t>Знаменитые дирижёры</a:t>
            </a:r>
          </a:p>
        </p:txBody>
      </p:sp>
    </p:spTree>
    <p:extLst>
      <p:ext uri="{BB962C8B-B14F-4D97-AF65-F5344CB8AC3E}">
        <p14:creationId xmlns:p14="http://schemas.microsoft.com/office/powerpoint/2010/main" val="1205392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BCAFB0-2CA4-4692-B234-50AEB39C4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40792"/>
            <a:ext cx="11582400" cy="1609344"/>
          </a:xfrm>
        </p:spPr>
        <p:txBody>
          <a:bodyPr/>
          <a:lstStyle/>
          <a:p>
            <a:r>
              <a:rPr lang="ru-RU" i="1" dirty="0"/>
              <a:t>Евгений Федорович Светланов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0B55B5-E73F-40FA-8F66-5871CF420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0400" y="1664208"/>
            <a:ext cx="4651248" cy="49530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800" dirty="0"/>
              <a:t>Принадлежит к числу гениальных.</a:t>
            </a:r>
          </a:p>
          <a:p>
            <a:pPr marL="0" indent="0" algn="ctr">
              <a:buNone/>
            </a:pPr>
            <a:r>
              <a:rPr lang="ru-RU" sz="2800" dirty="0"/>
              <a:t> Музыкант редкого масштаба одаренности, он стал олицетворением всей российской культуры, выразителем общечеловеческих духовных ценностей. </a:t>
            </a:r>
          </a:p>
          <a:p>
            <a:pPr marL="0" indent="0" algn="ctr">
              <a:buNone/>
            </a:pPr>
            <a:r>
              <a:rPr lang="ru-RU" sz="2800" dirty="0"/>
              <a:t>Творчество Светланова уже сегодня является достоянием всего человечества. </a:t>
            </a:r>
          </a:p>
          <a:p>
            <a:pPr marL="0" indent="0" algn="ctr">
              <a:buNone/>
            </a:pPr>
            <a:r>
              <a:rPr lang="ru-RU" sz="2800" dirty="0" err="1"/>
              <a:t>Е.Светланов</a:t>
            </a:r>
            <a:r>
              <a:rPr lang="ru-RU" sz="2800" dirty="0"/>
              <a:t> - почетный дирижер Большого театра. 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5F0A45-8C8D-461D-9B8E-D71C470B9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64208"/>
            <a:ext cx="6544688" cy="436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759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83CBF-96F0-428C-98A2-500DE8312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" y="274320"/>
            <a:ext cx="11673840" cy="890396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/>
              <a:t>Геннадий Николаевич Рождественский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BD9CB0-7B54-4775-A12C-EDD712334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0" y="1402080"/>
            <a:ext cx="5220101" cy="5181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/>
              <a:t>Советский и российский дирижёр, пианист, композитор, педагог, музыкально-общественный деятель. </a:t>
            </a:r>
          </a:p>
          <a:p>
            <a:pPr marL="0" indent="0" algn="ctr">
              <a:buNone/>
            </a:pPr>
            <a:r>
              <a:rPr lang="ru-RU" sz="2800" dirty="0"/>
              <a:t>Герой Социалистического Труда. </a:t>
            </a:r>
          </a:p>
          <a:p>
            <a:pPr marL="0" indent="0" algn="ctr">
              <a:buNone/>
            </a:pPr>
            <a:r>
              <a:rPr lang="ru-RU" sz="2800" dirty="0"/>
              <a:t>Народный артист СССР. Лауреат Ленинской премии и Государственной премии РФ. </a:t>
            </a:r>
          </a:p>
          <a:p>
            <a:pPr marL="0" indent="0" algn="ctr">
              <a:buNone/>
            </a:pPr>
            <a:r>
              <a:rPr lang="ru-RU" sz="2800" dirty="0"/>
              <a:t>Полный кавалер ордена «За заслуги перед Отечеством».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C7700D-6B4F-4525-984C-874057CE5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990" y="2005774"/>
            <a:ext cx="6000410" cy="366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94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CDACC4-90D6-4BCD-BEB6-FAA613D03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484632"/>
            <a:ext cx="11811000" cy="9174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, serif"/>
              </a:rPr>
              <a:t>Владимир Теодорович  Спиваков </a:t>
            </a:r>
            <a:endParaRPr lang="ru-RU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924AC5-C84A-4C8E-8AC1-E5AD9CC07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4680" y="1984248"/>
            <a:ext cx="4666488" cy="40507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600" b="0" i="0" dirty="0">
                <a:effectLst/>
                <a:latin typeface="Times New Roman, serif"/>
              </a:rPr>
              <a:t>Всемирно известный скрипач и дирижер, меценат, видный общественный деятель. </a:t>
            </a:r>
          </a:p>
          <a:p>
            <a:pPr marL="0" indent="0" algn="ctr">
              <a:buNone/>
            </a:pPr>
            <a:r>
              <a:rPr lang="ru-RU" sz="2600" b="0" i="0" dirty="0">
                <a:effectLst/>
                <a:latin typeface="Times New Roman, serif"/>
              </a:rPr>
              <a:t>С апреля 2003 года Владимир Спиваков является Президентом Московского международного Дома музыки.  </a:t>
            </a:r>
          </a:p>
          <a:p>
            <a:pPr marL="0" indent="0" algn="ctr">
              <a:buNone/>
            </a:pPr>
            <a:r>
              <a:rPr lang="ru-RU" sz="2600" b="0" i="0" dirty="0">
                <a:effectLst/>
                <a:latin typeface="Times New Roman, serif"/>
              </a:rPr>
              <a:t>Провозглашен Артистом мира ЮНЕСКО  за выдающийся вклад в мировое искусство.</a:t>
            </a:r>
            <a:endParaRPr lang="ru-RU" sz="2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5DF2AD-A6B9-40C4-8258-0C39FC2DF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32" y="2121408"/>
            <a:ext cx="6304735" cy="405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69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764224-FAC4-4CFC-A33A-4809BC460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580" y="179832"/>
            <a:ext cx="11292840" cy="1609344"/>
          </a:xfrm>
        </p:spPr>
        <p:txBody>
          <a:bodyPr/>
          <a:lstStyle/>
          <a:p>
            <a:pPr algn="ctr"/>
            <a:r>
              <a:rPr lang="ru-RU" i="1" dirty="0"/>
              <a:t>Герберт фон Караян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C088E5-8E64-4774-9597-1A34CEB1A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369" y="1789176"/>
            <a:ext cx="4815840" cy="45537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/>
              <a:t>Австрийский дирижёр. Работал с Берлинским филармоническим оркестром на протяжении 35 лет. Оставил после себя одну из самых обширных дискографий</a:t>
            </a:r>
            <a:r>
              <a:rPr lang="ru-RU" sz="3600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DF0DA0-1818-4B6A-BF33-E7887D3FE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420" y="1789176"/>
            <a:ext cx="6634211" cy="387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67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26C69-50B7-41CC-BB9F-14E71015F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79832"/>
            <a:ext cx="10058400" cy="1609344"/>
          </a:xfrm>
        </p:spPr>
        <p:txBody>
          <a:bodyPr/>
          <a:lstStyle/>
          <a:p>
            <a:pPr algn="ctr"/>
            <a:r>
              <a:rPr lang="ru-RU" i="1" dirty="0"/>
              <a:t>Карло Мария </a:t>
            </a:r>
            <a:r>
              <a:rPr lang="ru-RU" i="1" dirty="0" err="1"/>
              <a:t>Джулини</a:t>
            </a:r>
            <a:r>
              <a:rPr lang="ru-RU" i="1" dirty="0"/>
              <a:t>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23325C-637F-464F-BC91-711544126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600" y="1789176"/>
            <a:ext cx="5166360" cy="470306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800" dirty="0"/>
              <a:t>Итальянский симфонический и оперный дирижёр.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2800" dirty="0"/>
              <a:t>Наибольшее признание получил как интерпретатор немецко-австрийской симфонической музыки XVIII―XIX веков, опер Д. Верди и В. А. Моцарта и духовной музыки.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08578C-3DDC-4228-A70C-A891BB1BF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7" y="1981200"/>
            <a:ext cx="6570133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94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DC05AE-FA06-4749-B6ED-8863ABBB8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64" y="298704"/>
            <a:ext cx="11396472" cy="1609344"/>
          </a:xfrm>
        </p:spPr>
        <p:txBody>
          <a:bodyPr/>
          <a:lstStyle/>
          <a:p>
            <a:pPr algn="ctr"/>
            <a:r>
              <a:rPr lang="ru-RU" i="1" dirty="0"/>
              <a:t>Леонард </a:t>
            </a:r>
            <a:r>
              <a:rPr lang="ru-RU" i="1" dirty="0" err="1"/>
              <a:t>Бернстайн</a:t>
            </a:r>
            <a:r>
              <a:rPr lang="ru-RU" i="1" dirty="0"/>
              <a:t>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F7FD18-ADE9-43F4-B92F-B69CCFEA1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648" y="1600200"/>
            <a:ext cx="5376672" cy="4419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/>
              <a:t>Американский композитор, пианист, дирижёр и популяризатор академической музыки. </a:t>
            </a:r>
          </a:p>
          <a:p>
            <a:pPr marL="0" indent="0" algn="ctr">
              <a:buNone/>
            </a:pPr>
            <a:r>
              <a:rPr lang="ru-RU" sz="2400" dirty="0"/>
              <a:t>Дирижировал многими ведущими оркестрами мира, главный дирижёр Нью-Йоркской филармонии. </a:t>
            </a:r>
          </a:p>
          <a:p>
            <a:pPr marL="0" indent="0" algn="ctr">
              <a:buNone/>
            </a:pPr>
            <a:r>
              <a:rPr lang="ru-RU" sz="2400" dirty="0"/>
              <a:t>Впервые исполнил многие произведения американских композиторов. </a:t>
            </a:r>
          </a:p>
          <a:p>
            <a:pPr marL="0" indent="0" algn="ctr">
              <a:buNone/>
            </a:pPr>
            <a:r>
              <a:rPr lang="ru-RU" sz="2400" dirty="0"/>
              <a:t>Автор балетов, симфоний, мюзиклов и других музыкальных произведений.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B6C9E6-DDD7-4FCF-A75B-0C93717CF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436" y="1725168"/>
            <a:ext cx="5898501" cy="447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99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2B6AE00-C3F7-45EA-A48C-7C069A949B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211" y="598870"/>
            <a:ext cx="5542547" cy="20714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С давних времён люди услышали и поняли разницу в звучании инструментов.</a:t>
            </a:r>
          </a:p>
          <a:p>
            <a:pPr marL="0" indent="0" algn="ctr">
              <a:buNone/>
            </a:pPr>
            <a:endParaRPr lang="ru-RU" sz="3600" b="1" i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1"/>
                </a:solidFill>
              </a:rPr>
              <a:t>Например, в английском драматическом театре времён У. Шекспира зрители ещё до поднятия занавеса знали, что будет происходить в следующем действии.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57D6BD-CB78-4724-BA7D-916A9C5A1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727" y="3429000"/>
            <a:ext cx="4985173" cy="28041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2CB4BE-7C49-4271-9442-1D3BB8C50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726" y="232522"/>
            <a:ext cx="4985173" cy="28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38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C4BD97-4838-4582-B28E-562329C10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2315DE-9F32-4717-9FF3-1F7F6AEF0B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400" dirty="0"/>
              <a:t>Заполнить карточку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400" i="1" dirty="0"/>
              <a:t>Послушать произведения и записать состав оркестра и название оркестра</a:t>
            </a:r>
          </a:p>
        </p:txBody>
      </p:sp>
    </p:spTree>
    <p:extLst>
      <p:ext uri="{BB962C8B-B14F-4D97-AF65-F5344CB8AC3E}">
        <p14:creationId xmlns:p14="http://schemas.microsoft.com/office/powerpoint/2010/main" val="4152017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DF208C0-BB62-4C28-8A6C-2432C6A03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368" y="368808"/>
            <a:ext cx="10725912" cy="1673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Трубные фанфары возвещали выходы королей, посланников и вельмож.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1A6119-212C-40C0-8AF1-820107E7A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360" y="1798891"/>
            <a:ext cx="7955280" cy="469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03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1D4199D-43F1-490E-9721-A4D58FA02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" y="344446"/>
            <a:ext cx="12336914" cy="3084554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/>
              <a:t>Барабаны сопровождали битвы и марши.</a:t>
            </a: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C13EAA1-9DE9-401A-A8E1-E64CCC65D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460" y="1145326"/>
            <a:ext cx="8267700" cy="551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023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6EAB4F7-361E-4F05-A5DF-F2F7D8D97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620" y="307848"/>
            <a:ext cx="11414760" cy="165811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/>
              <a:t>Флейты пели в сценах свадеб и религиозных церемоний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461177-EB1A-4FB9-B0CA-5A1F58DBE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07" y="1112520"/>
            <a:ext cx="7751185" cy="543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607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3DC08DE-052D-4F1C-8830-A698B70F0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00328"/>
            <a:ext cx="4556760" cy="45689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/>
              <a:t>Это было в </a:t>
            </a:r>
            <a:r>
              <a:rPr lang="en-US" sz="4800" b="1" dirty="0"/>
              <a:t>XVI</a:t>
            </a:r>
            <a:r>
              <a:rPr lang="ru-RU" sz="4800" b="1" dirty="0"/>
              <a:t> в., когда ещё не существовало симфонических оркестров.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9FEC71-1B45-4C29-A942-4E28B0CD8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0" y="956310"/>
            <a:ext cx="7101840" cy="494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28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93B4A04-B63A-46F7-AD19-E3C743181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3280" y="353568"/>
            <a:ext cx="4495800" cy="56357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/>
              <a:t>Постепенно композиторы поняли, что звучание соединённых вместе инструментов открывает огромные возможности в исполнении музыки.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6C936C-FD09-4486-BF0D-08556E622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23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679FD8B-3DFE-4003-8FFA-44AB25DD5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216408"/>
            <a:ext cx="4815840" cy="6001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В </a:t>
            </a:r>
            <a:r>
              <a:rPr lang="en-US" sz="3200" i="1" dirty="0">
                <a:solidFill>
                  <a:srgbClr val="0070C0"/>
                </a:solidFill>
              </a:rPr>
              <a:t>XVII </a:t>
            </a:r>
            <a:r>
              <a:rPr lang="ru-RU" sz="3200" i="1" dirty="0">
                <a:solidFill>
                  <a:srgbClr val="0070C0"/>
                </a:solidFill>
              </a:rPr>
              <a:t>в</a:t>
            </a:r>
            <a:r>
              <a:rPr lang="ru-RU" sz="3200" dirty="0">
                <a:solidFill>
                  <a:srgbClr val="002060"/>
                </a:solidFill>
              </a:rPr>
              <a:t>. </a:t>
            </a:r>
            <a:r>
              <a:rPr lang="ru-RU" sz="3200" dirty="0"/>
              <a:t>сложился классический тип симфонического оркестра, состоящий из </a:t>
            </a:r>
            <a:r>
              <a:rPr lang="ru-RU" sz="3200" i="1" dirty="0">
                <a:solidFill>
                  <a:srgbClr val="0070C0"/>
                </a:solidFill>
              </a:rPr>
              <a:t>4 основных групп </a:t>
            </a:r>
            <a:r>
              <a:rPr lang="ru-RU" sz="3200" dirty="0"/>
              <a:t>инструментов:</a:t>
            </a:r>
          </a:p>
          <a:p>
            <a:pPr algn="ctr">
              <a:buFontTx/>
              <a:buChar char="-"/>
            </a:pPr>
            <a:r>
              <a:rPr lang="ru-RU" sz="3200" b="1" dirty="0">
                <a:solidFill>
                  <a:srgbClr val="0070C0"/>
                </a:solidFill>
              </a:rPr>
              <a:t>Струнные</a:t>
            </a:r>
          </a:p>
          <a:p>
            <a:pPr algn="ctr">
              <a:buFontTx/>
              <a:buChar char="-"/>
            </a:pPr>
            <a:r>
              <a:rPr lang="ru-RU" sz="3200" b="1" dirty="0">
                <a:solidFill>
                  <a:srgbClr val="0070C0"/>
                </a:solidFill>
              </a:rPr>
              <a:t>Деревянные духовые</a:t>
            </a:r>
          </a:p>
          <a:p>
            <a:pPr algn="ctr">
              <a:buFontTx/>
              <a:buChar char="-"/>
            </a:pPr>
            <a:r>
              <a:rPr lang="ru-RU" sz="3200" b="1" dirty="0">
                <a:solidFill>
                  <a:srgbClr val="0070C0"/>
                </a:solidFill>
              </a:rPr>
              <a:t>Медные духовые</a:t>
            </a:r>
          </a:p>
          <a:p>
            <a:pPr algn="ctr">
              <a:buFontTx/>
              <a:buChar char="-"/>
            </a:pPr>
            <a:r>
              <a:rPr lang="ru-RU" sz="3200" b="1" dirty="0">
                <a:solidFill>
                  <a:srgbClr val="0070C0"/>
                </a:solidFill>
              </a:rPr>
              <a:t>Ударные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82B977-AF4B-4C09-87E2-2BB9A3904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371" y="892018"/>
            <a:ext cx="2978369" cy="22908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A8367F4-BF38-4906-B725-886835B4EC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933" y="3217164"/>
            <a:ext cx="2789987" cy="209249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2E16B19-B092-450B-A0F1-326F0EE690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765" y="4469022"/>
            <a:ext cx="3267591" cy="183802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2614141-F518-4124-AB73-9D2AD0F565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740" y="0"/>
            <a:ext cx="4155260" cy="183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36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357CC56-E8A6-472C-AB50-1C5977DF8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288" y="734568"/>
            <a:ext cx="10058400" cy="40507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/>
              <a:t>В музыке сложился новый вид произведений – </a:t>
            </a:r>
            <a:r>
              <a:rPr lang="ru-RU" sz="5400" i="1" dirty="0">
                <a:solidFill>
                  <a:srgbClr val="0070C0"/>
                </a:solidFill>
              </a:rPr>
              <a:t>симфония</a:t>
            </a:r>
            <a:r>
              <a:rPr lang="ru-RU" sz="5400" dirty="0">
                <a:solidFill>
                  <a:srgbClr val="0070C0"/>
                </a:solidFill>
              </a:rPr>
              <a:t>.</a:t>
            </a:r>
          </a:p>
          <a:p>
            <a:pPr marL="0" indent="0" algn="ctr">
              <a:buNone/>
            </a:pPr>
            <a:endParaRPr lang="ru-RU" sz="54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6E6300-20B9-42E6-ACF3-052317F63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120" y="2482088"/>
            <a:ext cx="6309360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0950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102</TotalTime>
  <Words>395</Words>
  <Application>Microsoft Office PowerPoint</Application>
  <PresentationFormat>Широкоэкранный</PresentationFormat>
  <Paragraphs>47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Cambria</vt:lpstr>
      <vt:lpstr>Rockwell</vt:lpstr>
      <vt:lpstr>Rockwell Condensed</vt:lpstr>
      <vt:lpstr>Times New Roman, serif</vt:lpstr>
      <vt:lpstr>Wingdings</vt:lpstr>
      <vt:lpstr>Дерево</vt:lpstr>
      <vt:lpstr>ВОЛШЕБНАЯ ПАЛОЧКА ДИРИЖЁРА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«Траурный марш» из симфонии № 3 Л. Бетховена</vt:lpstr>
      <vt:lpstr>Знаменитые дирижёры</vt:lpstr>
      <vt:lpstr>Евгений Федорович Светланов </vt:lpstr>
      <vt:lpstr>Геннадий Николаевич Рождественский </vt:lpstr>
      <vt:lpstr>Владимир Теодорович  Спиваков </vt:lpstr>
      <vt:lpstr>Герберт фон Караян </vt:lpstr>
      <vt:lpstr>Карло Мария Джулини </vt:lpstr>
      <vt:lpstr>Леонард Бернстайн 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ВОЛШЕБНАЯ ПАЛОЧКА ДИРИЖЁРА</dc:title>
  <dc:creator>alferenkovao@mail.ru</dc:creator>
  <cp:lastModifiedBy>alferenkovao@mail.ru</cp:lastModifiedBy>
  <cp:revision>4</cp:revision>
  <dcterms:created xsi:type="dcterms:W3CDTF">2022-03-06T04:49:08Z</dcterms:created>
  <dcterms:modified xsi:type="dcterms:W3CDTF">2022-03-10T03:18:51Z</dcterms:modified>
</cp:coreProperties>
</file>