
<file path=[Content_Types].xml><?xml version="1.0" encoding="utf-8"?>
<Types xmlns="http://schemas.openxmlformats.org/package/2006/content-types">
  <Default Extension="crdownload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59" r:id="rId4"/>
    <p:sldId id="275" r:id="rId5"/>
    <p:sldId id="276" r:id="rId6"/>
    <p:sldId id="257" r:id="rId7"/>
    <p:sldId id="27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8" r:id="rId20"/>
    <p:sldId id="274" r:id="rId21"/>
    <p:sldId id="279" r:id="rId22"/>
    <p:sldId id="280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ferenkovao@mail.ru" initials="a" lastIdx="1" clrIdx="0">
    <p:extLst>
      <p:ext uri="{19B8F6BF-5375-455C-9EA6-DF929625EA0E}">
        <p15:presenceInfo xmlns:p15="http://schemas.microsoft.com/office/powerpoint/2012/main" userId="9986ab0e57d594e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047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67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508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792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912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7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79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677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952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292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36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D80605FE-1801-4EFE-BE38-F526F62BC38E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n-lt"/>
              </a:defRPr>
            </a:lvl1pPr>
          </a:lstStyle>
          <a:p>
            <a:fld id="{42E5BE95-3D76-4A71-9154-937C5819E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351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ebp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crdownload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A6F4F8-AADD-4DFC-91B3-14B436E4BE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160" y="1411224"/>
            <a:ext cx="9966960" cy="3035808"/>
          </a:xfrm>
        </p:spPr>
        <p:txBody>
          <a:bodyPr/>
          <a:lstStyle/>
          <a:p>
            <a:r>
              <a:rPr lang="ru-RU" dirty="0"/>
              <a:t>Образы симфонической музыки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7E1BDE-F9CA-40AB-82B3-5C6A603164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«Метель». Музыкальные иллюстрации к повести А.С. Пушкина</a:t>
            </a:r>
          </a:p>
        </p:txBody>
      </p:sp>
    </p:spTree>
    <p:extLst>
      <p:ext uri="{BB962C8B-B14F-4D97-AF65-F5344CB8AC3E}">
        <p14:creationId xmlns:p14="http://schemas.microsoft.com/office/powerpoint/2010/main" val="2949557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17BC09-5305-40CA-BE49-5BDF26286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2AAB09-F4F5-4A67-B79D-9E3A591F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4528" y="303276"/>
            <a:ext cx="3258312" cy="1057656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tx1"/>
                </a:solidFill>
              </a:rPr>
              <a:t>ВАЛЬС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80053D-3EA0-44F0-BCD9-6F5148561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64208"/>
            <a:ext cx="10058400" cy="40507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bg1"/>
                </a:solidFill>
              </a:rPr>
              <a:t>«Женщины, русские женщины были тогда бесподобны. Обыкновенная холодность их исчезала. Восторг их был истинно упоителен, когда, встречая победителей, кричали они: </a:t>
            </a:r>
            <a:r>
              <a:rPr lang="ru-RU" sz="3200" b="1" i="1" dirty="0">
                <a:solidFill>
                  <a:schemeClr val="bg1"/>
                </a:solidFill>
              </a:rPr>
              <a:t>ура</a:t>
            </a:r>
            <a:r>
              <a:rPr lang="ru-RU" sz="3200" b="1" dirty="0">
                <a:solidFill>
                  <a:schemeClr val="bg1"/>
                </a:solidFill>
              </a:rPr>
              <a:t>!... Кто из тогдашних офицеров не сознается, что русской женщине обязан он был лучшей, драгоценнейшей наградою?... Но в уездах и деревнях общий восторг, может быть, был ещё сильнее. Появление в сих местах офицера было дня него настоящим торжеством…» - пишет А. Пушкин в повести «Метель».</a:t>
            </a:r>
          </a:p>
        </p:txBody>
      </p:sp>
    </p:spTree>
    <p:extLst>
      <p:ext uri="{BB962C8B-B14F-4D97-AF65-F5344CB8AC3E}">
        <p14:creationId xmlns:p14="http://schemas.microsoft.com/office/powerpoint/2010/main" val="1415267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D1BBC7-A52F-40F3-898E-D313F9B62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8768" y="320040"/>
            <a:ext cx="3608832" cy="1164336"/>
          </a:xfrm>
        </p:spPr>
        <p:txBody>
          <a:bodyPr>
            <a:normAutofit/>
          </a:bodyPr>
          <a:lstStyle/>
          <a:p>
            <a:r>
              <a:rPr lang="ru-RU" sz="6600" dirty="0"/>
              <a:t>ВАЛЬС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AC7302-6D9F-4E03-BAC8-83CD5E727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0" y="1815084"/>
            <a:ext cx="7391400" cy="40507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/>
              <a:t>…открывается призывными фанфарами, после которых вступает непритязательная мелодия с характерным для вальса аккомпанементом. В нем нет пышности и великолепия бального танца. Кажется, он звучит в непритязательной обстановке домашнего праздника, в небогатой усадьбе или в саду провинциального городка…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BCBE1B-581C-457B-B64B-BD70D20BC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660" y="1081087"/>
            <a:ext cx="40005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991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FEDA27-4A22-4E38-94CF-80FC918E3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328" y="236220"/>
            <a:ext cx="6275832" cy="1609344"/>
          </a:xfrm>
        </p:spPr>
        <p:txBody>
          <a:bodyPr/>
          <a:lstStyle/>
          <a:p>
            <a:r>
              <a:rPr lang="ru-RU" dirty="0"/>
              <a:t>ВЕСНА И ОСЕНЬ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82CF44-B861-45B7-8DBA-5499D9F0D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328" y="1569720"/>
            <a:ext cx="6092952" cy="46024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/>
              <a:t>В повести А. Пушкина читатели смогут найти лишь несколько фрагментов, в которых писатель рисует природу во время метели. </a:t>
            </a:r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r>
              <a:rPr lang="ru-RU" sz="2800" dirty="0"/>
              <a:t>Г. Свиридов вводит </a:t>
            </a:r>
            <a:r>
              <a:rPr lang="ru-RU" sz="2800" b="1" i="1" dirty="0">
                <a:solidFill>
                  <a:srgbClr val="0070C0"/>
                </a:solidFill>
              </a:rPr>
              <a:t>одухотворённые зарисовки природы</a:t>
            </a:r>
            <a:r>
              <a:rPr lang="ru-RU" sz="2800" dirty="0"/>
              <a:t>, которые вносят в развитие действия лирический оттенок, покой, усиливают драматизм чувств и переживаний действующих лиц.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D34893-F27E-4BAC-B184-B46CFDBEC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70" y="3429000"/>
            <a:ext cx="3863288" cy="332232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217959C-7CA0-40BA-A4AF-3131A1ED9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425" y="106680"/>
            <a:ext cx="3909178" cy="318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08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95B572D-6E67-44F6-B6B6-3B93C8842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894" y="1114149"/>
            <a:ext cx="7656306" cy="35234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C9D229-DE52-42E1-9627-2553FC0D8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4600" y="194311"/>
            <a:ext cx="7467600" cy="800099"/>
          </a:xfrm>
        </p:spPr>
        <p:txBody>
          <a:bodyPr/>
          <a:lstStyle/>
          <a:p>
            <a:pPr algn="ctr"/>
            <a:r>
              <a:rPr lang="ru-RU" dirty="0"/>
              <a:t>ВЕСНА И ОСЕНЬ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CEC559D5-E0A8-4562-86CF-B9FD08026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204" y="4970738"/>
            <a:ext cx="11975592" cy="132391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/>
              <a:t>…Образы полей, реки, дороги, рощи, родных русских пейзажей, занесённых снегом, усиливают эмоциональное состояние героев – безысходность и тоску Владимира, тревожное ожидание Марьи Гавриловны…</a:t>
            </a:r>
          </a:p>
        </p:txBody>
      </p:sp>
    </p:spTree>
    <p:extLst>
      <p:ext uri="{BB962C8B-B14F-4D97-AF65-F5344CB8AC3E}">
        <p14:creationId xmlns:p14="http://schemas.microsoft.com/office/powerpoint/2010/main" val="616820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760588-0855-454D-A5F1-A96EC0541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82880"/>
            <a:ext cx="5184648" cy="707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РОМАНС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79DB3E-1E40-4960-86DC-F0CD30C16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9720" y="1021080"/>
            <a:ext cx="6629400" cy="55168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/>
              <a:t>Чутко следуя вкусам того времени, стремясь приблизиться к чувствам современников поэта, композитор вводит в свой цикл </a:t>
            </a:r>
            <a:r>
              <a:rPr lang="ru-RU" sz="2800" b="1" i="1" dirty="0">
                <a:solidFill>
                  <a:srgbClr val="0070C0"/>
                </a:solidFill>
              </a:rPr>
              <a:t>романс без слов.</a:t>
            </a:r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r>
              <a:rPr lang="ru-RU" sz="2800" dirty="0"/>
              <a:t>В «Романсе» точно воспроизведены интонации, ритмы, сопровождение любимого жанра городского музицирования той поры. Композитор использует характерные особенности музыкального языка романсов </a:t>
            </a:r>
            <a:r>
              <a:rPr lang="en-US" sz="2800" dirty="0"/>
              <a:t>XIX </a:t>
            </a:r>
            <a:r>
              <a:rPr lang="ru-RU" sz="2800" dirty="0"/>
              <a:t>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0CF17-EF93-4C36-BEA1-2EB23E2CA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663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518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425FEA-5F29-4067-8CFC-8A9F558A3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6956" y="198120"/>
            <a:ext cx="3212592" cy="829056"/>
          </a:xfrm>
        </p:spPr>
        <p:txBody>
          <a:bodyPr/>
          <a:lstStyle/>
          <a:p>
            <a:r>
              <a:rPr lang="ru-RU" dirty="0"/>
              <a:t>РОМАНС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E62BDF-C83C-4A23-BF19-CC0123097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448" y="5135880"/>
            <a:ext cx="10954512" cy="1524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/>
              <a:t>Музыка насыщена глубокими чувствами, что помогает лучше понять характеры главных героев. Вместо голосов звучат 2 инструмента скрипка и виолончель. Мелодия звучит тихо и не спеша.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D5C1B6C-63AF-45C1-9A7B-75D1DC72A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" y="1027176"/>
            <a:ext cx="6242408" cy="37454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066F129-87C2-493B-9179-4002960135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47" y="1722120"/>
            <a:ext cx="4911250" cy="211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801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BD25B0-4C48-4AB5-B8BC-395F1FE63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607"/>
            <a:ext cx="12192000" cy="688060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2B61DB-0E6B-4459-977D-0C3FBD787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08" y="393192"/>
            <a:ext cx="4614672" cy="91744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ПАСТОРАЛЬ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EF1F17-E4EC-47AD-A7B4-4F1057081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008" y="1310640"/>
            <a:ext cx="4462272" cy="40507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700" dirty="0">
                <a:solidFill>
                  <a:schemeClr val="bg1"/>
                </a:solidFill>
              </a:rPr>
              <a:t>В переводе с латинского означает </a:t>
            </a:r>
            <a:r>
              <a:rPr lang="ru-RU" sz="2700" b="1" i="1" dirty="0">
                <a:solidFill>
                  <a:srgbClr val="0070C0"/>
                </a:solidFill>
              </a:rPr>
              <a:t>пастушеский.</a:t>
            </a:r>
            <a:r>
              <a:rPr lang="ru-RU" sz="2700" b="1" i="1" dirty="0">
                <a:solidFill>
                  <a:schemeClr val="bg1"/>
                </a:solidFill>
              </a:rPr>
              <a:t> </a:t>
            </a:r>
            <a:r>
              <a:rPr lang="ru-RU" sz="2700" dirty="0">
                <a:solidFill>
                  <a:schemeClr val="bg1"/>
                </a:solidFill>
              </a:rPr>
              <a:t>Это музыкальное произведение, рисующее сцены безмятежной сельской жизни, картины природы.</a:t>
            </a:r>
          </a:p>
          <a:p>
            <a:pPr marL="0" indent="0" algn="ctr">
              <a:buNone/>
            </a:pPr>
            <a:endParaRPr lang="ru-RU" sz="2700" dirty="0"/>
          </a:p>
          <a:p>
            <a:pPr marL="0" indent="0" algn="ctr">
              <a:buNone/>
            </a:pPr>
            <a:r>
              <a:rPr lang="ru-RU" sz="2700" dirty="0">
                <a:solidFill>
                  <a:schemeClr val="bg1"/>
                </a:solidFill>
              </a:rPr>
              <a:t>Г. Свиридов расширил значение этого жанра наполнив пьесу трепетным </a:t>
            </a:r>
            <a:r>
              <a:rPr lang="ru-RU" sz="2700" b="1" i="1" dirty="0">
                <a:solidFill>
                  <a:srgbClr val="0070C0"/>
                </a:solidFill>
              </a:rPr>
              <a:t>человеческим чувством</a:t>
            </a:r>
            <a:r>
              <a:rPr lang="ru-RU" sz="27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0977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0F3BF-9BE1-479B-8365-BEE62D651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3800" y="84667"/>
            <a:ext cx="4248912" cy="6614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ПАСТОРАЛЬ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7D2ACB-342E-4C32-BE27-1E001B3FA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940" y="874776"/>
            <a:ext cx="11628120" cy="22037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/>
              <a:t>В повести можно найти упоминание о природе, на фоне которой происходит объяснение между Марьей Гавриловной и Бурминым:</a:t>
            </a:r>
          </a:p>
          <a:p>
            <a:pPr marL="0" indent="0" algn="ctr">
              <a:buNone/>
            </a:pPr>
            <a:endParaRPr lang="ru-RU" sz="2400" dirty="0"/>
          </a:p>
          <a:p>
            <a:pPr marL="0" indent="0" algn="ctr">
              <a:buNone/>
            </a:pPr>
            <a:r>
              <a:rPr lang="ru-RU" sz="2400" b="1" i="1" dirty="0">
                <a:solidFill>
                  <a:srgbClr val="0070C0"/>
                </a:solidFill>
              </a:rPr>
              <a:t>«Бурмин нашёл Марью Гавриловну у пруда, под ивою, с книгою в руках и в белом платье, настоящую героиню романа»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86CFB9-3784-4457-AC36-F0536C540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39" y="3078480"/>
            <a:ext cx="5659634" cy="35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90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67451-A433-4E13-A73A-17A42A246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914" y="156450"/>
            <a:ext cx="6885432" cy="1118616"/>
          </a:xfrm>
        </p:spPr>
        <p:txBody>
          <a:bodyPr/>
          <a:lstStyle/>
          <a:p>
            <a:r>
              <a:rPr lang="ru-RU" dirty="0"/>
              <a:t>ВОЕННЫЙ МАРШ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366F1D-D5E6-4C95-8BD1-39A0A018F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914" y="1717026"/>
            <a:ext cx="5439646" cy="454256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500" dirty="0"/>
              <a:t>В двух пьесах – «Военный марш» и «Вальс» - ярко передана атмосфера торжеств, подъёма патриотических чувств народа России. </a:t>
            </a:r>
          </a:p>
          <a:p>
            <a:pPr marL="0" indent="0" algn="ctr">
              <a:buNone/>
            </a:pPr>
            <a:r>
              <a:rPr lang="ru-RU" sz="3500" dirty="0"/>
              <a:t>Эта музыка косвенно связана с характеристиками главных героев повести: Владимир и Бурмин были участниками Отечественной войны 1812 г.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4C2DF95-68DE-4A92-BC3B-299B10F34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442" y="3988308"/>
            <a:ext cx="5219700" cy="20764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5BF44F-41A4-48D2-846D-81EAE220B4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442" y="263842"/>
            <a:ext cx="52197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646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278A3-60EA-455E-994E-2E6D208BF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44957"/>
            <a:ext cx="10058400" cy="64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ВОЕННЫЙ МАРШ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E69BCD-990A-4832-B268-DF413C0CB8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8120" y="841249"/>
            <a:ext cx="6446520" cy="1240536"/>
          </a:xfrm>
        </p:spPr>
        <p:txBody>
          <a:bodyPr/>
          <a:lstStyle/>
          <a:p>
            <a:r>
              <a:rPr lang="ru-RU" sz="2800" dirty="0"/>
              <a:t>«Метель» победа над Наполеоном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8C1DF63-4791-44A5-8614-2B407EB3A3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8120" y="1588008"/>
            <a:ext cx="6035039" cy="4081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«Между тем война со славою была кончено. Полки наши возвращались из-за границы. Народ бежал им навстречу. Музыка играла завоёванные песни: …тирольские вальсы и арии… Офицеры, ушедшие в поход почти отроками, возвращались, возмужав на бранном воздухе, обвешанные крестами… Время незабвенное! Время славы и восторга! Как сильно билось русское сердце при слове отечество!»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CE2E551-F40F-48FA-9B2F-DCD2084FDD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56120" y="682752"/>
            <a:ext cx="4754880" cy="1072896"/>
          </a:xfrm>
        </p:spPr>
        <p:txBody>
          <a:bodyPr>
            <a:normAutofit/>
          </a:bodyPr>
          <a:lstStyle/>
          <a:p>
            <a:r>
              <a:rPr lang="ru-RU" sz="2800" dirty="0"/>
              <a:t>Роман «Евгений Онегин»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0137C3-86C7-4CEF-9ECB-64857B2F4A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239000" y="1696619"/>
            <a:ext cx="4754880" cy="3291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Напрасно ждал Наполеон,</a:t>
            </a:r>
          </a:p>
          <a:p>
            <a:pPr marL="0" indent="0">
              <a:buNone/>
            </a:pPr>
            <a:r>
              <a:rPr lang="ru-RU" sz="2400" dirty="0"/>
              <a:t>Последним счастьем упоенный,</a:t>
            </a:r>
          </a:p>
          <a:p>
            <a:pPr marL="0" indent="0">
              <a:buNone/>
            </a:pPr>
            <a:r>
              <a:rPr lang="ru-RU" sz="2400" dirty="0"/>
              <a:t>Москвы коленопреклоненной</a:t>
            </a:r>
          </a:p>
          <a:p>
            <a:pPr marL="0" indent="0">
              <a:buNone/>
            </a:pPr>
            <a:r>
              <a:rPr lang="ru-RU" sz="2400" dirty="0"/>
              <a:t>С ключами старого Кремля:</a:t>
            </a:r>
          </a:p>
          <a:p>
            <a:pPr marL="0" indent="0">
              <a:buNone/>
            </a:pPr>
            <a:r>
              <a:rPr lang="ru-RU" sz="2400" dirty="0"/>
              <a:t>Нет, не пошла Москва моя</a:t>
            </a:r>
          </a:p>
          <a:p>
            <a:pPr marL="0" indent="0">
              <a:buNone/>
            </a:pPr>
            <a:r>
              <a:rPr lang="ru-RU" sz="2400" dirty="0"/>
              <a:t>К нему с повинной головою.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44DBD6-8BCA-4B5A-85CE-F955DB1EF3AA}"/>
              </a:ext>
            </a:extLst>
          </p:cNvPr>
          <p:cNvSpPr txBox="1"/>
          <p:nvPr/>
        </p:nvSpPr>
        <p:spPr>
          <a:xfrm>
            <a:off x="320040" y="5479106"/>
            <a:ext cx="11551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Мелодия военного марша звучит торжественно, громко и быстро.</a:t>
            </a:r>
          </a:p>
        </p:txBody>
      </p:sp>
    </p:spTree>
    <p:extLst>
      <p:ext uri="{BB962C8B-B14F-4D97-AF65-F5344CB8AC3E}">
        <p14:creationId xmlns:p14="http://schemas.microsoft.com/office/powerpoint/2010/main" val="1555908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88C322-3372-419A-8F70-1DAC2A6E7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Композитор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3526ED-5D31-4EF2-92E4-AB95FF5528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40" y="2121408"/>
            <a:ext cx="5200650" cy="40507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i="1" dirty="0"/>
              <a:t>Георгий Васильевич Свиридов </a:t>
            </a:r>
            <a:r>
              <a:rPr lang="ru-RU" sz="5400" b="1" dirty="0"/>
              <a:t>(1915 – 1998)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309A88-03A7-44A1-8028-01008A6D6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355" y="790575"/>
            <a:ext cx="52006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434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4C7E3-FB95-4CDE-A263-65C00862B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408" y="225552"/>
            <a:ext cx="4325112" cy="460248"/>
          </a:xfrm>
        </p:spPr>
        <p:txBody>
          <a:bodyPr>
            <a:normAutofit fontScale="90000"/>
          </a:bodyPr>
          <a:lstStyle/>
          <a:p>
            <a:r>
              <a:rPr lang="ru-RU" dirty="0"/>
              <a:t>ВЕНЧАНИЕ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605391-17AB-4F78-A95D-F6D3D1C5E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85800"/>
            <a:ext cx="11811000" cy="61722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70C0"/>
                </a:solidFill>
              </a:rPr>
              <a:t>Описание сцены венчания завершает повесть А. Пушкина. Бурмин с раскаянием рассказывает Марье Гавриловне о своей жестокой шутке.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...Буря не утихала; я увидел огонёк и велел ехать туда. Мы приехали в деревню; в деревянной церкви был огонь... Я молча выпрыгнул из саней и вошёл в церковь, слабо освещённую двумя или тремя свечами. Девушка сидела на лавочке в тёмном углу церкви... Старый священник подошёл ко мне с вопросом: «Прикажете начинать?» — «Начинайте, начинайте, батюшка», — отвечал я рассеянно.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Девушку подняли. Непонятная, непростительная ветреность... я стал подле неё перед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налоем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; священник торопился; трое мужчин и горничная поддерживали невесту и заняты были только ею. Нас обвенчали... Жена моя обратила ко мне бледное своё лицо. Я хотел было её поцеловать... Она вскрикнула: «Ай, не он! не он!» - и упала без памяти... Я повернулся, вышел из церкви... бросился в кибитку и закричал: «пошёл!»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...Не знаю, как зовут деревню, где я венчался; не помню, с которой станции поехал. В то время я так мало полагал важности в преступной моей проказе... так что я не имею и надежды отыскать ту, над которой подшутил я так жестоко и которая теперь так жестоко отомщена.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Боже мой, боже мой! - сказала Марья Гавриловна, схватив его за руку; - так это были вы! И вы не узнаёте меня?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Бурмин побледнел... и бросился к её ногам...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59823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5096A-79FC-4E0F-967D-CA8525934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8480" y="256032"/>
            <a:ext cx="5032248" cy="1609344"/>
          </a:xfrm>
        </p:spPr>
        <p:txBody>
          <a:bodyPr/>
          <a:lstStyle/>
          <a:p>
            <a:r>
              <a:rPr lang="ru-RU" dirty="0"/>
              <a:t>ВЕНЧАНИЕ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ECA18C-CC12-4698-A02E-AFC2D507C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8440" y="1581912"/>
            <a:ext cx="5352288" cy="40507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373737"/>
                </a:solidFill>
                <a:latin typeface="Helvetica Neue"/>
              </a:rPr>
              <a:t>К</a:t>
            </a:r>
            <a:r>
              <a:rPr lang="ru-RU" sz="3600" b="0" i="0" dirty="0">
                <a:solidFill>
                  <a:srgbClr val="373737"/>
                </a:solidFill>
                <a:effectLst/>
                <a:latin typeface="Helvetica Neue"/>
              </a:rPr>
              <a:t>омпозитор переносит нас в маленькую церквушку, где происходит обряд венчания. 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373737"/>
                </a:solidFill>
                <a:latin typeface="Helvetica Neue"/>
              </a:rPr>
              <a:t> Мелодия з</a:t>
            </a:r>
            <a:r>
              <a:rPr lang="ru-RU" sz="3600" b="0" i="0" dirty="0">
                <a:solidFill>
                  <a:srgbClr val="373737"/>
                </a:solidFill>
                <a:effectLst/>
                <a:latin typeface="Helvetica Neue"/>
              </a:rPr>
              <a:t>вучит очень </a:t>
            </a:r>
            <a:r>
              <a:rPr lang="ru-RU" sz="3600" b="1" i="1" dirty="0">
                <a:solidFill>
                  <a:srgbClr val="0070C0"/>
                </a:solidFill>
                <a:effectLst/>
                <a:latin typeface="Helvetica Neue"/>
              </a:rPr>
              <a:t>трепетно, печально, сумрачно. 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D82760-911E-4827-9127-51981874C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758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42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FEC15B-5331-4DED-9F15-215BD8023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" y="256032"/>
            <a:ext cx="11780520" cy="6278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</a:rPr>
              <a:t>«НАД ВЫМЫСЛОМ СЛЕЗАМИ ОБОЛЬЮСЬ»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824D8A-DBF2-45B3-9BE3-8B63E330F2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0" y="1085088"/>
            <a:ext cx="8054340" cy="55168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/>
              <a:t>Музыкальные иллюстрации наполнили пушкинские образы </a:t>
            </a:r>
            <a:r>
              <a:rPr lang="ru-RU" sz="2400" b="1" i="1" dirty="0">
                <a:solidFill>
                  <a:srgbClr val="00B0F0"/>
                </a:solidFill>
              </a:rPr>
              <a:t>новыми мыслями и чувствами</a:t>
            </a:r>
            <a:r>
              <a:rPr lang="ru-RU" sz="2400" dirty="0"/>
              <a:t>, созвучными современным слушателям. Композитор придал жанру иллюстраций более </a:t>
            </a:r>
            <a:r>
              <a:rPr lang="ru-RU" sz="2400" b="1" i="1" dirty="0">
                <a:solidFill>
                  <a:srgbClr val="00B0F0"/>
                </a:solidFill>
              </a:rPr>
              <a:t>глубокий смысл</a:t>
            </a:r>
            <a:r>
              <a:rPr lang="ru-RU" sz="2400" dirty="0"/>
              <a:t>. Отказавшись от простого музыкального сопровождения событий повести, он превратил каждую пьесу в </a:t>
            </a:r>
            <a:r>
              <a:rPr lang="ru-RU" sz="2400" b="1" i="1" dirty="0">
                <a:solidFill>
                  <a:srgbClr val="00B0F0"/>
                </a:solidFill>
              </a:rPr>
              <a:t>самостоятельное сочинение</a:t>
            </a:r>
            <a:r>
              <a:rPr lang="ru-RU" sz="2400" dirty="0"/>
              <a:t>.</a:t>
            </a:r>
          </a:p>
          <a:p>
            <a:pPr algn="ctr"/>
            <a:endParaRPr lang="ru-RU" sz="2400" dirty="0"/>
          </a:p>
          <a:p>
            <a:pPr marL="0" indent="0" algn="ctr">
              <a:buNone/>
            </a:pPr>
            <a:endParaRPr lang="ru-RU" sz="2400" dirty="0"/>
          </a:p>
          <a:p>
            <a:pPr marL="0" indent="0" algn="ctr">
              <a:buNone/>
            </a:pPr>
            <a:r>
              <a:rPr lang="ru-RU" sz="2400" dirty="0"/>
              <a:t>Яркость и убедительность образов музыки Свиридова сделали возможной их </a:t>
            </a:r>
            <a:r>
              <a:rPr lang="ru-RU" sz="2400" b="1" i="1" dirty="0">
                <a:solidFill>
                  <a:srgbClr val="00B0F0"/>
                </a:solidFill>
              </a:rPr>
              <a:t>вторую жизнь в кино, в концертном зале, в музыкальном театре </a:t>
            </a:r>
            <a:r>
              <a:rPr lang="ru-RU" sz="2400" dirty="0"/>
              <a:t>— на эту музыку был поставлен балет.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A72756-D56A-4782-A7C7-1D0835373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580" y="1085088"/>
            <a:ext cx="3709917" cy="497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20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449B2F8-C491-469D-8EC7-5D52C8C66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3760" y="243840"/>
            <a:ext cx="4602480" cy="633984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Музыкальные иллюстрации к повести А.С. Пушкина «Метель» широко известны слушателям во всё мире.</a:t>
            </a:r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r>
              <a:rPr lang="ru-RU" sz="2600" b="1" i="1" dirty="0">
                <a:solidFill>
                  <a:srgbClr val="0070C0"/>
                </a:solidFill>
              </a:rPr>
              <a:t>Особенности:</a:t>
            </a:r>
          </a:p>
          <a:p>
            <a:pPr>
              <a:buFontTx/>
              <a:buChar char="-"/>
            </a:pPr>
            <a:r>
              <a:rPr lang="ru-RU" sz="2800" dirty="0">
                <a:solidFill>
                  <a:srgbClr val="0070C0"/>
                </a:solidFill>
              </a:rPr>
              <a:t>Пронизана интонациями русской песенности, танцевальности и маршевости</a:t>
            </a:r>
          </a:p>
          <a:p>
            <a:pPr>
              <a:buFontTx/>
              <a:buChar char="-"/>
            </a:pPr>
            <a:r>
              <a:rPr lang="ru-RU" sz="2800" dirty="0">
                <a:solidFill>
                  <a:srgbClr val="0070C0"/>
                </a:solidFill>
              </a:rPr>
              <a:t>Воссоздаёт колорит пушкинской эпохи</a:t>
            </a:r>
          </a:p>
          <a:p>
            <a:pPr>
              <a:buFontTx/>
              <a:buChar char="-"/>
            </a:pPr>
            <a:r>
              <a:rPr lang="ru-RU" sz="2800" dirty="0">
                <a:solidFill>
                  <a:srgbClr val="0070C0"/>
                </a:solidFill>
              </a:rPr>
              <a:t>Раскрывает мир чувств и переживаний героев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1C4F90-2EB9-47CD-B6AC-F6508911F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02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751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716024-ACD3-404F-B2E2-4D74387C8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59" y="2133600"/>
            <a:ext cx="7504853" cy="422148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A215E9B-058F-4A93-82F7-104D038B4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960" y="502920"/>
            <a:ext cx="10686288" cy="68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Эти два шедевра русской культуры отделены друг от друга промежутком времени, который измеряется почти 150 годами.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09337A-7F69-4265-A429-6CCE9A5E6899}"/>
              </a:ext>
            </a:extLst>
          </p:cNvPr>
          <p:cNvSpPr txBox="1"/>
          <p:nvPr/>
        </p:nvSpPr>
        <p:spPr>
          <a:xfrm>
            <a:off x="8092440" y="2133600"/>
            <a:ext cx="32613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События в повести А.С. Пушкина происходят в начале </a:t>
            </a:r>
            <a:r>
              <a:rPr lang="en-US" sz="2800" b="1" dirty="0"/>
              <a:t>XIX </a:t>
            </a:r>
            <a:r>
              <a:rPr lang="ru-RU" sz="2800" b="1" dirty="0"/>
              <a:t>в., в 1811 – 1812 гг., в период войны русского народа с армией Наполеона. </a:t>
            </a:r>
          </a:p>
        </p:txBody>
      </p:sp>
    </p:spTree>
    <p:extLst>
      <p:ext uri="{BB962C8B-B14F-4D97-AF65-F5344CB8AC3E}">
        <p14:creationId xmlns:p14="http://schemas.microsoft.com/office/powerpoint/2010/main" val="1619123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72CC155-B550-497A-8369-D55F33D24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996" y="223074"/>
            <a:ext cx="7924800" cy="471080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Музыкальные иллюстрации – это взгляд нашего современника на Россию </a:t>
            </a:r>
            <a:r>
              <a:rPr lang="en-US" dirty="0"/>
              <a:t>XIX</a:t>
            </a:r>
            <a:r>
              <a:rPr lang="ru-RU" dirty="0"/>
              <a:t> века. </a:t>
            </a:r>
          </a:p>
          <a:p>
            <a:pPr marL="0" indent="0">
              <a:buNone/>
            </a:pPr>
            <a:r>
              <a:rPr lang="ru-RU" dirty="0"/>
              <a:t>Музыка </a:t>
            </a:r>
            <a:r>
              <a:rPr lang="ru-RU" dirty="0">
                <a:solidFill>
                  <a:srgbClr val="0070C0"/>
                </a:solidFill>
              </a:rPr>
              <a:t>7 пьес </a:t>
            </a:r>
            <a:r>
              <a:rPr lang="ru-RU" dirty="0"/>
              <a:t>для симфонического оркестра впитала в себя разнообразные интонации и ритмы пушкинского времени и выразила их в зарисовках.</a:t>
            </a:r>
          </a:p>
          <a:p>
            <a:pPr marL="0" indent="0">
              <a:buNone/>
            </a:pPr>
            <a:r>
              <a:rPr lang="ru-RU" dirty="0"/>
              <a:t>Природа: </a:t>
            </a:r>
            <a:r>
              <a:rPr lang="ru-RU" dirty="0">
                <a:solidFill>
                  <a:srgbClr val="0070C0"/>
                </a:solidFill>
              </a:rPr>
              <a:t>«Тройка», «Весна и Осень», «Пастораль»</a:t>
            </a:r>
          </a:p>
          <a:p>
            <a:pPr marL="0" indent="0">
              <a:buNone/>
            </a:pPr>
            <a:r>
              <a:rPr lang="ru-RU" dirty="0"/>
              <a:t>Бытовой танец: </a:t>
            </a:r>
            <a:r>
              <a:rPr lang="ru-RU" dirty="0">
                <a:solidFill>
                  <a:srgbClr val="0070C0"/>
                </a:solidFill>
              </a:rPr>
              <a:t>«Вальс»</a:t>
            </a:r>
          </a:p>
          <a:p>
            <a:pPr marL="0" indent="0">
              <a:buNone/>
            </a:pPr>
            <a:r>
              <a:rPr lang="ru-RU" dirty="0"/>
              <a:t>Романс: </a:t>
            </a:r>
            <a:r>
              <a:rPr lang="ru-RU" dirty="0">
                <a:solidFill>
                  <a:srgbClr val="0070C0"/>
                </a:solidFill>
              </a:rPr>
              <a:t>«Романс»</a:t>
            </a:r>
          </a:p>
          <a:p>
            <a:pPr marL="0" indent="0">
              <a:buNone/>
            </a:pPr>
            <a:r>
              <a:rPr lang="ru-RU" dirty="0"/>
              <a:t>Марш: </a:t>
            </a:r>
            <a:r>
              <a:rPr lang="ru-RU" dirty="0">
                <a:solidFill>
                  <a:srgbClr val="0070C0"/>
                </a:solidFill>
              </a:rPr>
              <a:t>«Военный марш»</a:t>
            </a:r>
          </a:p>
          <a:p>
            <a:pPr marL="0" indent="0">
              <a:buNone/>
            </a:pPr>
            <a:r>
              <a:rPr lang="ru-RU" dirty="0"/>
              <a:t>Сцена из жизни действующих лиц повести: </a:t>
            </a:r>
            <a:r>
              <a:rPr lang="ru-RU" dirty="0">
                <a:solidFill>
                  <a:srgbClr val="0070C0"/>
                </a:solidFill>
              </a:rPr>
              <a:t>«Венчание»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20F271B-C8FC-490A-BD83-E7E6951F1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721" y="284034"/>
            <a:ext cx="2967038" cy="37338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DD13B8-C54F-41DC-A884-424BC8EBE5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871" y="2828192"/>
            <a:ext cx="3239700" cy="29999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DC9356-E8A8-41A8-95AA-CCFB550FF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228" y="4017834"/>
            <a:ext cx="2904572" cy="268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85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015C54-6FAB-499F-8F2D-6EE79E7BA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838D0-4F6C-444D-85CE-275525781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612" y="146304"/>
            <a:ext cx="4750308" cy="1408176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bg1"/>
                </a:solidFill>
              </a:rPr>
              <a:t>ТРОЙКА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75739E-B124-4125-882E-4DE976CE0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1692" y="527304"/>
            <a:ext cx="4750308" cy="40507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Вдруг метель кругом;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Снег валит клоками;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Чёрный </a:t>
            </a:r>
            <a:r>
              <a:rPr lang="ru-RU" sz="2400" b="1" dirty="0" err="1">
                <a:solidFill>
                  <a:schemeClr val="bg1"/>
                </a:solidFill>
              </a:rPr>
              <a:t>вран</a:t>
            </a:r>
            <a:r>
              <a:rPr lang="ru-RU" sz="2400" b="1" dirty="0">
                <a:solidFill>
                  <a:schemeClr val="bg1"/>
                </a:solidFill>
              </a:rPr>
              <a:t>, свистя крылом,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Вьётся над санями;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Вещий стон гласит печаль!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Кони торопливы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Чётко смотрят в </a:t>
            </a:r>
            <a:r>
              <a:rPr lang="ru-RU" sz="2400" b="1" dirty="0" err="1">
                <a:solidFill>
                  <a:schemeClr val="bg1"/>
                </a:solidFill>
              </a:rPr>
              <a:t>тёмну</a:t>
            </a:r>
            <a:r>
              <a:rPr lang="ru-RU" sz="2400" b="1" dirty="0">
                <a:solidFill>
                  <a:schemeClr val="bg1"/>
                </a:solidFill>
              </a:rPr>
              <a:t> даль,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Воздымая гривы…</a:t>
            </a:r>
          </a:p>
          <a:p>
            <a:pPr marL="0" indent="0" algn="r">
              <a:buNone/>
            </a:pPr>
            <a:r>
              <a:rPr lang="ru-RU" sz="2400" b="1" dirty="0">
                <a:solidFill>
                  <a:schemeClr val="bg1"/>
                </a:solidFill>
              </a:rPr>
              <a:t>В. Жуковский</a:t>
            </a:r>
          </a:p>
        </p:txBody>
      </p:sp>
    </p:spTree>
    <p:extLst>
      <p:ext uri="{BB962C8B-B14F-4D97-AF65-F5344CB8AC3E}">
        <p14:creationId xmlns:p14="http://schemas.microsoft.com/office/powerpoint/2010/main" val="2468795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D9DA56-8757-46CF-9D93-27138E462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0"/>
            <a:ext cx="12151360" cy="6832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9F4279-4EDE-4B3D-A132-6FEB800E8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4976368"/>
            <a:ext cx="5029200" cy="1609344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ТРОЙКА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92C532-3E29-48A2-900C-A075B8B6AB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320" y="133604"/>
            <a:ext cx="5821680" cy="472744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Рассказ автора:</a:t>
            </a:r>
          </a:p>
          <a:p>
            <a:pPr marL="0" indent="0" algn="ctr">
              <a:buNone/>
            </a:pPr>
            <a:r>
              <a:rPr lang="ru-RU" sz="2500" b="1" dirty="0">
                <a:solidFill>
                  <a:schemeClr val="bg1"/>
                </a:solidFill>
                <a:latin typeface="+mj-lt"/>
              </a:rPr>
              <a:t>…Едва Владимир выехал за околицу в поле, как поднялся ветер и сделалась такая метель, что он ничего не взвидел. В одну минуту дорогу занесло; окрестность исчезла в мгле мутной и желтоватой, сквозь которую летели белые хлопья снегу; небо слилось с землёй. Владимир очутился в поле и напрасно хотел снова попасть на дорогу, лошадь ступала наудачу и поминутно то въезжала на сугроб, то проваливалась в яму; сани поминутно опрокидывались… Владимир ехал полем, пересечённым глубокими оврагами. Метель  не утихала, небо не прояснялось.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9BB59B6-1EAD-464D-B942-1B0310581E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06920" y="272288"/>
            <a:ext cx="5029200" cy="44500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100" b="1" i="1" dirty="0">
                <a:solidFill>
                  <a:schemeClr val="bg1"/>
                </a:solidFill>
                <a:latin typeface="+mj-lt"/>
              </a:rPr>
              <a:t>Рассказ Бурмина:</a:t>
            </a:r>
          </a:p>
          <a:p>
            <a:pPr marL="0" indent="0" algn="ctr">
              <a:buNone/>
            </a:pPr>
            <a:r>
              <a:rPr lang="ru-RU" sz="2100" b="1" dirty="0">
                <a:solidFill>
                  <a:schemeClr val="bg1"/>
                </a:solidFill>
                <a:latin typeface="+mj-lt"/>
              </a:rPr>
              <a:t>Приехав однажды на станцию поздно вечером я велел поскорее закладывать лошадей, как вдруг поднялась ужасная метель, и смотритель и ямщики советовали мне переждать. Я их послушался, но непонятное беспокойство овладело мною; казалось, кто-то меня так и толкал. между тем метель не унималась; я не вытерпел, приказал опять закладывать и поехал в самую бурю. Ямщику вздумалось ехать рекою... Берега были занесены... Буря не утихала...</a:t>
            </a:r>
          </a:p>
        </p:txBody>
      </p:sp>
    </p:spTree>
    <p:extLst>
      <p:ext uri="{BB962C8B-B14F-4D97-AF65-F5344CB8AC3E}">
        <p14:creationId xmlns:p14="http://schemas.microsoft.com/office/powerpoint/2010/main" val="3622601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7FE468-ACE3-410C-AC44-A41968C1F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4464" y="512064"/>
            <a:ext cx="3243072" cy="1609344"/>
          </a:xfrm>
        </p:spPr>
        <p:txBody>
          <a:bodyPr/>
          <a:lstStyle/>
          <a:p>
            <a:r>
              <a:rPr lang="ru-RU" dirty="0"/>
              <a:t>ТРОЙКА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4701DA-8494-4409-B907-9131E603D0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…начинается «с полуслова» мощно, фортиссимо, аккордами медной группы, сопровождаемыми непрерывной дробью малого барабана, четкими ударами бубна, тремоло литавр. Затем вступают струнные — активными скачками в ритме барабанной дроби.</a:t>
            </a:r>
          </a:p>
        </p:txBody>
      </p:sp>
    </p:spTree>
    <p:extLst>
      <p:ext uri="{BB962C8B-B14F-4D97-AF65-F5344CB8AC3E}">
        <p14:creationId xmlns:p14="http://schemas.microsoft.com/office/powerpoint/2010/main" val="1396152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E5DD4D-6C42-426E-8ABF-3DBF3E857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3448" y="198120"/>
            <a:ext cx="3183636" cy="1072896"/>
          </a:xfrm>
        </p:spPr>
        <p:txBody>
          <a:bodyPr/>
          <a:lstStyle/>
          <a:p>
            <a:pPr algn="ctr"/>
            <a:r>
              <a:rPr lang="ru-RU" dirty="0"/>
              <a:t>ВАЛЬС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9A8799-1B06-4D2F-B958-193544D82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7880" y="1271016"/>
            <a:ext cx="5748528" cy="40507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dirty="0"/>
              <a:t>Хотя в повести нет описания бала, но рассказ о восторженном отношении женщин к воинам-победителям дал повод          Г. Свиридову для создания образа бала в своих музыкальных иллюстрациях. Этот образ композитор воплотил в одном из самых любимых и популярных жанров музыки – </a:t>
            </a:r>
            <a:r>
              <a:rPr lang="ru-RU" sz="3000" b="1" i="1" dirty="0">
                <a:solidFill>
                  <a:srgbClr val="0070C0"/>
                </a:solidFill>
              </a:rPr>
              <a:t>вальсе</a:t>
            </a:r>
            <a:r>
              <a:rPr lang="ru-RU" sz="3000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4F0216-462F-4EEE-891D-7B335E6F5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240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0166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Дерево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C6AE0645-98FF-411B-B0E9-59ABD78A0CC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191</TotalTime>
  <Words>1389</Words>
  <Application>Microsoft Office PowerPoint</Application>
  <PresentationFormat>Широкоэкранный</PresentationFormat>
  <Paragraphs>92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Georgia</vt:lpstr>
      <vt:lpstr>Helvetica Neue</vt:lpstr>
      <vt:lpstr>Times New Roman</vt:lpstr>
      <vt:lpstr>Trebuchet MS</vt:lpstr>
      <vt:lpstr>Wingdings</vt:lpstr>
      <vt:lpstr>Дерево</vt:lpstr>
      <vt:lpstr>Образы симфонической музыки</vt:lpstr>
      <vt:lpstr>Композитор </vt:lpstr>
      <vt:lpstr>Презентация PowerPoint</vt:lpstr>
      <vt:lpstr>Презентация PowerPoint</vt:lpstr>
      <vt:lpstr>Презентация PowerPoint</vt:lpstr>
      <vt:lpstr>ТРОЙКА</vt:lpstr>
      <vt:lpstr>ТРОЙКА</vt:lpstr>
      <vt:lpstr>ТРОЙКА</vt:lpstr>
      <vt:lpstr>ВАЛЬС</vt:lpstr>
      <vt:lpstr>ВАЛЬС</vt:lpstr>
      <vt:lpstr>ВАЛЬС</vt:lpstr>
      <vt:lpstr>ВЕСНА И ОСЕНЬ</vt:lpstr>
      <vt:lpstr>ВЕСНА И ОСЕНЬ</vt:lpstr>
      <vt:lpstr>РОМАНС</vt:lpstr>
      <vt:lpstr>РОМАНС</vt:lpstr>
      <vt:lpstr>ПАСТОРАЛЬ</vt:lpstr>
      <vt:lpstr>ПАСТОРАЛЬ</vt:lpstr>
      <vt:lpstr>ВОЕННЫЙ МАРШ</vt:lpstr>
      <vt:lpstr>ВОЕННЫЙ МАРШ</vt:lpstr>
      <vt:lpstr>ВЕНЧАНИЕ</vt:lpstr>
      <vt:lpstr>ВЕНЧАНИЕ</vt:lpstr>
      <vt:lpstr>«НАД ВЫМЫСЛОМ СЛЕЗАМИ ОБОЛЬЮСЬ»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Образы симфонической музыки</dc:title>
  <dc:creator>alferenkovao@mail.ru</dc:creator>
  <cp:lastModifiedBy>alferenkovao@mail.ru</cp:lastModifiedBy>
  <cp:revision>1</cp:revision>
  <dcterms:created xsi:type="dcterms:W3CDTF">2022-02-26T08:58:56Z</dcterms:created>
  <dcterms:modified xsi:type="dcterms:W3CDTF">2022-02-26T12:10:21Z</dcterms:modified>
</cp:coreProperties>
</file>