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F5176FD-EAE9-4CCF-86A6-534DB7ECDF9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46741C7-6124-464D-B829-A42F7C7C5DA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9019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176FD-EAE9-4CCF-86A6-534DB7ECDF9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41C7-6124-464D-B829-A42F7C7C5D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246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176FD-EAE9-4CCF-86A6-534DB7ECDF9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41C7-6124-464D-B829-A42F7C7C5DA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0601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176FD-EAE9-4CCF-86A6-534DB7ECDF9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41C7-6124-464D-B829-A42F7C7C5DA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75876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176FD-EAE9-4CCF-86A6-534DB7ECDF9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41C7-6124-464D-B829-A42F7C7C5D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7348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176FD-EAE9-4CCF-86A6-534DB7ECDF9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41C7-6124-464D-B829-A42F7C7C5DA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4567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176FD-EAE9-4CCF-86A6-534DB7ECDF9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41C7-6124-464D-B829-A42F7C7C5DA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6023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176FD-EAE9-4CCF-86A6-534DB7ECDF9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41C7-6124-464D-B829-A42F7C7C5DA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56064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176FD-EAE9-4CCF-86A6-534DB7ECDF9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41C7-6124-464D-B829-A42F7C7C5DA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000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176FD-EAE9-4CCF-86A6-534DB7ECDF9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41C7-6124-464D-B829-A42F7C7C5D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38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176FD-EAE9-4CCF-86A6-534DB7ECDF9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41C7-6124-464D-B829-A42F7C7C5DA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4365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176FD-EAE9-4CCF-86A6-534DB7ECDF9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41C7-6124-464D-B829-A42F7C7C5D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601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176FD-EAE9-4CCF-86A6-534DB7ECDF9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41C7-6124-464D-B829-A42F7C7C5DA7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0530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176FD-EAE9-4CCF-86A6-534DB7ECDF9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41C7-6124-464D-B829-A42F7C7C5DA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7101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176FD-EAE9-4CCF-86A6-534DB7ECDF9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41C7-6124-464D-B829-A42F7C7C5D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400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176FD-EAE9-4CCF-86A6-534DB7ECDF9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41C7-6124-464D-B829-A42F7C7C5DA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7495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176FD-EAE9-4CCF-86A6-534DB7ECDF9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41C7-6124-464D-B829-A42F7C7C5D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540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5176FD-EAE9-4CCF-86A6-534DB7ECDF9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46741C7-6124-464D-B829-A42F7C7C5D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418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  <p:sldLayoutId id="2147483773" r:id="rId14"/>
    <p:sldLayoutId id="2147483774" r:id="rId15"/>
    <p:sldLayoutId id="2147483775" r:id="rId16"/>
    <p:sldLayoutId id="214748377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F4596F-DC55-4A3B-A44B-99204D1620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9600" b="1" dirty="0"/>
              <a:t>СОНАТА</a:t>
            </a:r>
          </a:p>
        </p:txBody>
      </p:sp>
    </p:spTree>
    <p:extLst>
      <p:ext uri="{BB962C8B-B14F-4D97-AF65-F5344CB8AC3E}">
        <p14:creationId xmlns:p14="http://schemas.microsoft.com/office/powerpoint/2010/main" val="243515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FE1387D-912C-421E-91D3-0B4FF9D115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868680"/>
            <a:ext cx="10774680" cy="50444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Одним из распространенных жанров камерной музыки является соната (от итал. </a:t>
            </a:r>
            <a:r>
              <a:rPr lang="ru-RU" sz="32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sonare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- звучать). </a:t>
            </a:r>
          </a:p>
          <a:p>
            <a:pPr marL="0" indent="0" algn="ctr">
              <a:buNone/>
            </a:pPr>
            <a:endParaRPr lang="ru-RU" sz="3200" b="1" i="1" dirty="0"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3200" b="1" i="1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Это многочастное циклическое произведение, состоящее из трех или четырех частей, предназначенное для одного или двух инструментов.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0298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2AEB1B0-22CA-4FD6-BDBE-7BD10D444A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1" y="2331720"/>
            <a:ext cx="10576560" cy="371856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ru-RU" sz="2800" b="1" i="1" dirty="0"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2800" b="1" i="1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1 часть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наиболее острая и напряженная, обычно написана в сонатной форме (форме </a:t>
            </a:r>
            <a:r>
              <a:rPr lang="ru-RU" sz="2800" b="1" i="1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сонатного аллегро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). </a:t>
            </a:r>
          </a:p>
          <a:p>
            <a:pPr marL="0" indent="0" algn="ctr">
              <a:buNone/>
            </a:pPr>
            <a:endParaRPr lang="ru-RU" sz="28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Именно эта форма наилучшим образом раскрывает драматическое содержание образов. </a:t>
            </a:r>
            <a:endParaRPr lang="ru-RU" sz="2800" b="1" i="1" dirty="0"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  <a:p>
            <a:pPr marL="0" indent="0" algn="ctr">
              <a:buNone/>
            </a:pPr>
            <a:endParaRPr lang="ru-RU" sz="2800" b="1" i="1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2800" b="1" i="1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Темы - главная и побочная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— либо противопоставляются друг другу, либо дополняют одна другую.</a:t>
            </a:r>
          </a:p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C22AB0-D1EE-447C-B3DF-0532CCBC7319}"/>
              </a:ext>
            </a:extLst>
          </p:cNvPr>
          <p:cNvSpPr txBox="1"/>
          <p:nvPr/>
        </p:nvSpPr>
        <p:spPr>
          <a:xfrm>
            <a:off x="883919" y="1485483"/>
            <a:ext cx="106984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/>
              <a:t>СТРОЕНИЕ СОНАТНОЙ ФОРМЫ</a:t>
            </a:r>
          </a:p>
        </p:txBody>
      </p:sp>
    </p:spTree>
    <p:extLst>
      <p:ext uri="{BB962C8B-B14F-4D97-AF65-F5344CB8AC3E}">
        <p14:creationId xmlns:p14="http://schemas.microsoft.com/office/powerpoint/2010/main" val="170568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B70448-194F-43CF-B041-FE66E0FE4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СТРОЕНИЕ СОНАТНОЙ ФОРМЫ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A86AD6-890B-4507-AA66-F79C1B4483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2480" y="2556932"/>
            <a:ext cx="10530839" cy="35085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Развитие музыки в сонатной форме можно сравнить с действием в драматической пьесе.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Начало пьесы - знакомство с ее героями — это </a:t>
            </a:r>
            <a:r>
              <a:rPr lang="ru-RU" sz="2800" b="1" i="1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завязка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Далее действие развивается, обостряется и достигает вершины — </a:t>
            </a:r>
            <a:r>
              <a:rPr lang="ru-RU" sz="2800" b="1" i="1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кульминации.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Затем наступает </a:t>
            </a:r>
            <a:r>
              <a:rPr lang="ru-RU" sz="2800" b="1" i="1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развязка,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счастливая или трагическая.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72022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61F28A-C080-4D08-8FDA-86BA268B6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СТРОЕНИЕ СОНАТНОЙ ФОРМЫ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A0373E-0C4D-47D3-8DD2-F63CBA2658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 rtl="0">
              <a:buNone/>
            </a:pPr>
            <a:r>
              <a:rPr lang="ru-RU" sz="4000" b="1" i="1" dirty="0">
                <a:solidFill>
                  <a:srgbClr val="0070C0"/>
                </a:solidFill>
                <a:effectLst/>
                <a:latin typeface="Lato" panose="020F0502020204030203" pitchFamily="34" charset="0"/>
              </a:rPr>
              <a:t>1 часть </a:t>
            </a:r>
            <a:r>
              <a:rPr lang="ru-RU" sz="4000" b="0" i="0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– всегда быстрая, стремительная, жизнерадостная</a:t>
            </a:r>
          </a:p>
          <a:p>
            <a:pPr marL="0" indent="0" algn="ctr" rtl="0">
              <a:buNone/>
            </a:pPr>
            <a:r>
              <a:rPr lang="ru-RU" sz="4000" b="1" i="1" dirty="0">
                <a:solidFill>
                  <a:srgbClr val="0070C0"/>
                </a:solidFill>
                <a:effectLst/>
                <a:latin typeface="Lato" panose="020F0502020204030203" pitchFamily="34" charset="0"/>
              </a:rPr>
              <a:t>2 часть </a:t>
            </a:r>
            <a:r>
              <a:rPr lang="ru-RU" sz="4000" b="0" i="0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– медленная и размеренная</a:t>
            </a:r>
          </a:p>
          <a:p>
            <a:pPr marL="0" indent="0" algn="ctr" rtl="0">
              <a:buNone/>
            </a:pPr>
            <a:r>
              <a:rPr lang="ru-RU" sz="4000" b="1" i="1" dirty="0">
                <a:solidFill>
                  <a:srgbClr val="0070C0"/>
                </a:solidFill>
                <a:effectLst/>
                <a:latin typeface="Lato" panose="020F0502020204030203" pitchFamily="34" charset="0"/>
              </a:rPr>
              <a:t>3 часть </a:t>
            </a:r>
            <a:r>
              <a:rPr lang="ru-RU" sz="4000" b="0" i="0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– заключительная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20653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7BF68DD-CC64-4B1B-BDD4-B79CCDE5A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720436"/>
            <a:ext cx="10945091" cy="54060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С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онатная форма состоит из трех разделов: </a:t>
            </a:r>
            <a:r>
              <a:rPr lang="ru-RU" b="1" i="1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экспозиции, разработки и репризы. 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</a:t>
            </a:r>
            <a:r>
              <a:rPr lang="ru-RU" b="1" i="1" u="sng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экспозиции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появляются </a:t>
            </a:r>
            <a:r>
              <a:rPr lang="ru-RU" b="1" i="0" u="sng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основные музыкальные темы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</a:t>
            </a:r>
            <a:r>
              <a:rPr lang="ru-RU" b="1" i="1" u="sng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разработке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эти </a:t>
            </a:r>
            <a:r>
              <a:rPr lang="ru-RU" b="1" i="0" u="sng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темы звучат по-новому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Взаимодействуя друг с другом, они распадаются на отдельные мотивы, интонации, сталкиваются, переплетаются, борются. 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</a:t>
            </a:r>
            <a:r>
              <a:rPr lang="ru-RU" b="1" i="1" u="sng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репризе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1" i="0" u="sng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повторяются 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основные </a:t>
            </a:r>
            <a:r>
              <a:rPr lang="ru-RU" b="1" i="0" u="sng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темы экспозиции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ru-RU" b="1" i="0" u="sng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но с изменениями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вызванными «событиями», которые произошли в разработке. 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Окончательную точку в развитии музыки первой части ставит </a:t>
            </a:r>
            <a:r>
              <a:rPr lang="ru-RU" b="1" i="1" u="sng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кода 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— </a:t>
            </a:r>
            <a:r>
              <a:rPr lang="ru-RU" b="1" i="0" u="sng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заключение, завершение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Реприза и кода — своеобразный итог развития действия, который позволяет слушателям понять замысел, идею сочинения.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6949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DAE113-D81A-417E-8475-2A92E6AC1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B46822-3E6C-4FEF-8A08-C2BFA8867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7490" y="2556932"/>
            <a:ext cx="4849099" cy="331893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Особенности такого развития можно услышать не только в инструментальных сонатах, но и в симфонических увертюрах разных композиторов, и в таких многочастных сочинениях, как концерт и симфония.</a:t>
            </a:r>
          </a:p>
          <a:p>
            <a:pPr marL="0" indent="0">
              <a:buNone/>
            </a:pPr>
            <a:br>
              <a:rPr lang="ru-RU" dirty="0"/>
            </a:b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E3CE28-9FDD-4AA2-86CB-F159635B56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2" y="2534919"/>
            <a:ext cx="4619110" cy="3071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6036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35</TotalTime>
  <Words>280</Words>
  <Application>Microsoft Office PowerPoint</Application>
  <PresentationFormat>Широкоэкранный</PresentationFormat>
  <Paragraphs>27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Garamond</vt:lpstr>
      <vt:lpstr>Lato</vt:lpstr>
      <vt:lpstr>Натуральные материалы</vt:lpstr>
      <vt:lpstr>СОНАТА</vt:lpstr>
      <vt:lpstr>Презентация PowerPoint</vt:lpstr>
      <vt:lpstr>Презентация PowerPoint</vt:lpstr>
      <vt:lpstr>СТРОЕНИЕ СОНАТНОЙ ФОРМЫ</vt:lpstr>
      <vt:lpstr>СТРОЕНИЕ СОНАТНОЙ ФОРМЫ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СОНАТА</dc:title>
  <dc:creator>alferenkovao@mail.ru</dc:creator>
  <cp:lastModifiedBy>alferenkovao@mail.ru</cp:lastModifiedBy>
  <cp:revision>1</cp:revision>
  <dcterms:created xsi:type="dcterms:W3CDTF">2022-02-26T12:33:11Z</dcterms:created>
  <dcterms:modified xsi:type="dcterms:W3CDTF">2022-02-26T13:08:46Z</dcterms:modified>
</cp:coreProperties>
</file>