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AB1F787-EF4D-4044-870F-3FC5EAF32B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4C7F486-3392-42AE-A968-563CBC4AA436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79126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1F787-EF4D-4044-870F-3FC5EAF32B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7F486-3392-42AE-A968-563CBC4AA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1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1F787-EF4D-4044-870F-3FC5EAF32B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7F486-3392-42AE-A968-563CBC4AA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816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1F787-EF4D-4044-870F-3FC5EAF32B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7F486-3392-42AE-A968-563CBC4AA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170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AB1F787-EF4D-4044-870F-3FC5EAF32B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4C7F486-3392-42AE-A968-563CBC4AA436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6734702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1F787-EF4D-4044-870F-3FC5EAF32B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7F486-3392-42AE-A968-563CBC4AA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8238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1F787-EF4D-4044-870F-3FC5EAF32B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7F486-3392-42AE-A968-563CBC4AA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512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1F787-EF4D-4044-870F-3FC5EAF32B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7F486-3392-42AE-A968-563CBC4AA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262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1F787-EF4D-4044-870F-3FC5EAF32B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7F486-3392-42AE-A968-563CBC4AA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384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AB1F787-EF4D-4044-870F-3FC5EAF32B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D4C7F486-3392-42AE-A968-563CBC4AA43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27119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DAB1F787-EF4D-4044-870F-3FC5EAF32B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D4C7F486-3392-42AE-A968-563CBC4AA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349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AB1F787-EF4D-4044-870F-3FC5EAF32B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4C7F486-3392-42AE-A968-563CBC4AA43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61012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2B5809-2734-48AD-8101-941EA6A3DF7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Соната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7987A9E-535E-4C1F-B1DE-9F79172818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0560" y="5872516"/>
            <a:ext cx="11262359" cy="742279"/>
          </a:xfrm>
        </p:spPr>
        <p:txBody>
          <a:bodyPr>
            <a:noAutofit/>
          </a:bodyPr>
          <a:lstStyle/>
          <a:p>
            <a:r>
              <a:rPr lang="ru-RU" sz="2800" dirty="0"/>
              <a:t>Соната № 8 «Патетическая» Л.В. Бетховена</a:t>
            </a:r>
          </a:p>
        </p:txBody>
      </p:sp>
    </p:spTree>
    <p:extLst>
      <p:ext uri="{BB962C8B-B14F-4D97-AF65-F5344CB8AC3E}">
        <p14:creationId xmlns:p14="http://schemas.microsoft.com/office/powerpoint/2010/main" val="1943499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936B23-75A5-4F94-A770-76AAA15F8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000000"/>
                </a:solidFill>
                <a:latin typeface="Arial" panose="020B0604020202020204" pitchFamily="34" charset="0"/>
              </a:rPr>
              <a:t>Людвиг </a:t>
            </a:r>
            <a:r>
              <a:rPr lang="ru-RU" sz="4000" dirty="0" err="1">
                <a:solidFill>
                  <a:srgbClr val="000000"/>
                </a:solidFill>
                <a:latin typeface="Arial" panose="020B0604020202020204" pitchFamily="34" charset="0"/>
              </a:rPr>
              <a:t>ван</a:t>
            </a:r>
            <a:r>
              <a:rPr lang="ru-RU" sz="4000" dirty="0">
                <a:solidFill>
                  <a:srgbClr val="000000"/>
                </a:solidFill>
                <a:latin typeface="Arial" panose="020B0604020202020204" pitchFamily="34" charset="0"/>
              </a:rPr>
              <a:t> Бетховен </a:t>
            </a:r>
            <a:br>
              <a:rPr lang="ru-RU" sz="400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ru-RU" sz="4000" dirty="0">
                <a:solidFill>
                  <a:srgbClr val="000000"/>
                </a:solidFill>
                <a:latin typeface="Arial" panose="020B0604020202020204" pitchFamily="34" charset="0"/>
              </a:rPr>
              <a:t>(1770—1826) </a:t>
            </a:r>
            <a:endParaRPr lang="ru-RU" sz="4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E24E04-0D42-4B8B-8C3B-E1D7CC3F78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9964" y="1493519"/>
            <a:ext cx="7907562" cy="459943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</a:rPr>
              <a:t>В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еликий представитель классического направления в музыке. </a:t>
            </a:r>
          </a:p>
          <a:p>
            <a:pPr marL="0" indent="0" algn="ctr">
              <a:buNone/>
            </a:pP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</a:rPr>
              <a:t>Д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ля его творчества </a:t>
            </a:r>
            <a:r>
              <a:rPr lang="ru-RU" sz="2200" b="1" i="0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характерны черты романтизма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свойственные музыке XIX в. </a:t>
            </a:r>
          </a:p>
          <a:p>
            <a:pPr marL="0" indent="0" algn="ctr">
              <a:buNone/>
            </a:pPr>
            <a:r>
              <a:rPr lang="ru-RU" sz="2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Музыка Бетховена </a:t>
            </a:r>
            <a:r>
              <a:rPr lang="ru-RU" sz="2200" b="1" i="0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воплощает образ мыслителя, героической личности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которой не чужды и лирические настроения.</a:t>
            </a:r>
          </a:p>
          <a:p>
            <a:pPr marL="0" indent="0" algn="ctr">
              <a:buNone/>
            </a:pPr>
            <a:r>
              <a:rPr lang="ru-RU" sz="2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фортепианных сонатах Бетховена </a:t>
            </a:r>
            <a:r>
              <a:rPr lang="ru-RU" sz="2200" b="1" i="0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предстает вся жизнь человека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со всеми </a:t>
            </a:r>
            <a:r>
              <a:rPr lang="ru-RU" sz="22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eго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душевными переживаниями, страстями, конфликтами, которые нашли свое отражение в процессе развертывания музыкальных тем, в борьбе идей, выраженных в звуках.</a:t>
            </a:r>
            <a:endParaRPr lang="ru-RU" sz="22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C695BEB-C2B6-4A0E-B9B1-AB39F193E7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7526" y="1493519"/>
            <a:ext cx="2574188" cy="4079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373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601F11-115C-4D56-8119-C5189A1AE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839" y="140073"/>
            <a:ext cx="6054361" cy="1492132"/>
          </a:xfrm>
        </p:spPr>
        <p:txBody>
          <a:bodyPr/>
          <a:lstStyle/>
          <a:p>
            <a:pPr algn="ctr"/>
            <a:r>
              <a:rPr lang="ru-RU" dirty="0"/>
              <a:t>«Патетическая»?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B8B16E-9AB4-41F5-B6F1-5347CD9534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6839" y="1389893"/>
            <a:ext cx="6054361" cy="5085722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400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Название принадлежит самому Бетховену. </a:t>
            </a:r>
          </a:p>
          <a:p>
            <a:pPr marL="0" indent="0">
              <a:buNone/>
            </a:pPr>
            <a:endParaRPr lang="ru-RU" sz="400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4000" b="1" i="1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Патетический</a:t>
            </a:r>
            <a:r>
              <a:rPr lang="ru-RU" sz="400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- значит страстный, взволнованный, полный воодушевления, подъема.</a:t>
            </a:r>
            <a:endParaRPr lang="ru-RU" sz="4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2B7D6F-307B-43AC-9989-B77194A798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038" y="140073"/>
            <a:ext cx="4498083" cy="639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540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6A969D-ABA6-4F1D-8619-AD0708F69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Соната № 8 «Патетическая»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06FA10-661B-4E76-85FB-85DDD16F60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874517"/>
            <a:ext cx="10437402" cy="47701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Соната состоит из </a:t>
            </a:r>
            <a:r>
              <a:rPr lang="ru-RU" sz="3200" b="1" i="1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трех частей. </a:t>
            </a:r>
          </a:p>
          <a:p>
            <a:pPr marL="0" indent="0">
              <a:buNone/>
            </a:pPr>
            <a:endParaRPr lang="ru-RU" sz="32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Контрастное сопоставление тем, их столкновение, борьба придают музыке </a:t>
            </a:r>
            <a:r>
              <a:rPr lang="ru-RU" sz="3200" b="1" i="1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драматический характер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pPr marL="0" indent="0">
              <a:buNone/>
            </a:pPr>
            <a:endParaRPr lang="ru-RU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отдельных моментах фортепиано по силе и сложности техники игры звучит подобно оркестру.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84853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3EB3B1-4758-4F36-9195-05DCCBDBC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5380" y="382385"/>
            <a:ext cx="10546080" cy="882535"/>
          </a:xfrm>
        </p:spPr>
        <p:txBody>
          <a:bodyPr/>
          <a:lstStyle/>
          <a:p>
            <a:pPr algn="ctr"/>
            <a:r>
              <a:rPr lang="ru-RU" dirty="0"/>
              <a:t>Соната № 8 «Патетическая»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D9E2A6-F33A-4D56-A324-692611058D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0600" y="1264920"/>
            <a:ext cx="10835640" cy="28921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Необычно начало сонаты. </a:t>
            </a:r>
          </a:p>
          <a:p>
            <a:pPr marL="0" indent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Быстрой музыке I-й части предшествует обширное </a:t>
            </a:r>
            <a:r>
              <a:rPr lang="ru-RU" sz="2400" b="1" i="1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медленное вступление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Именно в нем </a:t>
            </a:r>
            <a:r>
              <a:rPr lang="ru-RU" sz="2400" b="1" i="1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возникает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первое противопоставление образов — источник </a:t>
            </a:r>
            <a:r>
              <a:rPr lang="ru-RU" sz="2400" b="1" i="1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конфликтности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Оно раскрывает центральный образ сонаты, который получает дальнейшее развитие во всех ее частях.</a:t>
            </a:r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3C3AFAC-BCC6-493C-9D83-8C0D5BFFC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" y="3713119"/>
            <a:ext cx="10546080" cy="2947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21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D93E29-1791-4053-BD49-5C0690784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82536"/>
          </a:xfrm>
        </p:spPr>
        <p:txBody>
          <a:bodyPr/>
          <a:lstStyle/>
          <a:p>
            <a:pPr algn="ctr"/>
            <a:r>
              <a:rPr lang="ru-RU" dirty="0"/>
              <a:t>Соната № 8 «Патетическая»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0BF0F9-A2B0-4E7F-A25D-670C942473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264921"/>
            <a:ext cx="10178322" cy="291083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Контраст между трагедийностью вступления, </a:t>
            </a:r>
            <a:r>
              <a:rPr lang="ru-RU" sz="2400" b="1" i="0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бурным драматизмом главной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партии и </a:t>
            </a:r>
            <a:r>
              <a:rPr lang="ru-RU" sz="2400" b="1" i="0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душевной лирической взволнованностью побочной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темы определяет дальнейшее развитие сонаты, все части которой интонационно родственны. </a:t>
            </a:r>
          </a:p>
          <a:p>
            <a:pPr marL="0" indent="0" algn="ctr">
              <a:buNone/>
            </a:pPr>
            <a:r>
              <a:rPr lang="ru-RU" sz="2400" b="1" i="1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Из темы вступления вырастает главная тема (или, как говорят, главная партия) 1-й части, а из побочной — тема рондо 3-й части (финала).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8A0587-4CD0-4E4F-A337-D37C1C6163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479" y="4284289"/>
            <a:ext cx="9570720" cy="219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585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E07C78-F64B-4BE6-A11B-A52F8C7B1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Соната № 8 «Патетическая»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45F910-962F-47B4-A14C-789F682A43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341121"/>
            <a:ext cx="10178322" cy="298703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Необходимым этапом развития становится </a:t>
            </a:r>
            <a:r>
              <a:rPr lang="ru-RU" sz="2800" b="1" i="0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медленная и певучая 2-я часть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pPr marL="0" indent="0" algn="ctr"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Можно сказать, что это осмысление пережитого. Применяя </a:t>
            </a:r>
            <a:r>
              <a:rPr lang="ru-RU" sz="2800" b="1" i="0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принцип варьирования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композитор обогащает раздумья все новыми деталями, дополнительными штрихами.</a:t>
            </a:r>
          </a:p>
          <a:p>
            <a:pPr marL="0" indent="0">
              <a:buNone/>
            </a:pPr>
            <a:br>
              <a:rPr lang="ru-RU" dirty="0"/>
            </a:b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E84BCA3-2FE7-44B2-B5FF-441AFB42FC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678" y="3886439"/>
            <a:ext cx="10178322" cy="2800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287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EFFE1-4E8B-441A-B755-73C2A983C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Соната № 8 «Патетическая»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713DBD-C938-435E-BB2E-62E0330CB2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389893"/>
            <a:ext cx="10178322" cy="28620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Ярким контрастом тихому и умиротворенному завершению этой части является </a:t>
            </a:r>
            <a:r>
              <a:rPr lang="ru-RU" sz="3600" b="1" i="0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быстрая и взволнованная 3-я часть.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C031313-1D41-4AA4-ABC7-0286FF0616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678" y="4251960"/>
            <a:ext cx="10377286" cy="2152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777737"/>
      </p:ext>
    </p:extLst>
  </p:cSld>
  <p:clrMapOvr>
    <a:masterClrMapping/>
  </p:clrMapOvr>
</p:sld>
</file>

<file path=ppt/theme/theme1.xml><?xml version="1.0" encoding="utf-8"?>
<a:theme xmlns:a="http://schemas.openxmlformats.org/drawingml/2006/main" name="Эмблема">
  <a:themeElements>
    <a:clrScheme name="Эмблема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Эмблема</Template>
  <TotalTime>23</TotalTime>
  <Words>316</Words>
  <Application>Microsoft Office PowerPoint</Application>
  <PresentationFormat>Широкоэкранный</PresentationFormat>
  <Paragraphs>29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Corbel</vt:lpstr>
      <vt:lpstr>Gill Sans MT</vt:lpstr>
      <vt:lpstr>Impact</vt:lpstr>
      <vt:lpstr>Эмблема</vt:lpstr>
      <vt:lpstr>Соната</vt:lpstr>
      <vt:lpstr>Людвиг ван Бетховен  (1770—1826) </vt:lpstr>
      <vt:lpstr>«Патетическая»?</vt:lpstr>
      <vt:lpstr>Соната № 8 «Патетическая»</vt:lpstr>
      <vt:lpstr>Соната № 8 «Патетическая»</vt:lpstr>
      <vt:lpstr>Соната № 8 «Патетическая»</vt:lpstr>
      <vt:lpstr>Соната № 8 «Патетическая»</vt:lpstr>
      <vt:lpstr>Соната № 8 «Патетическая»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Соната</dc:title>
  <dc:creator>alferenkovao@mail.ru</dc:creator>
  <cp:lastModifiedBy>alferenkovao@mail.ru</cp:lastModifiedBy>
  <cp:revision>2</cp:revision>
  <dcterms:created xsi:type="dcterms:W3CDTF">2022-02-26T13:19:52Z</dcterms:created>
  <dcterms:modified xsi:type="dcterms:W3CDTF">2022-02-26T13:46:00Z</dcterms:modified>
</cp:coreProperties>
</file>