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4" r:id="rId1"/>
  </p:sldMasterIdLst>
  <p:sldIdLst>
    <p:sldId id="256" r:id="rId2"/>
    <p:sldId id="257" r:id="rId3"/>
    <p:sldId id="265" r:id="rId4"/>
    <p:sldId id="264" r:id="rId5"/>
    <p:sldId id="258" r:id="rId6"/>
    <p:sldId id="266" r:id="rId7"/>
    <p:sldId id="259" r:id="rId8"/>
    <p:sldId id="260" r:id="rId9"/>
    <p:sldId id="261" r:id="rId10"/>
    <p:sldId id="262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1868014B-5064-4095-BB19-2A3ECF2D555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745262B-E15B-400F-86F5-53F5B3AF70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19689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8014B-5064-4095-BB19-2A3ECF2D555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5262B-E15B-400F-86F5-53F5B3AF70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0785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8014B-5064-4095-BB19-2A3ECF2D555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5262B-E15B-400F-86F5-53F5B3AF70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3035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8014B-5064-4095-BB19-2A3ECF2D555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5262B-E15B-400F-86F5-53F5B3AF70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0229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1784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868014B-5064-4095-BB19-2A3ECF2D555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/>
          <a:p>
            <a:fld id="{D745262B-E15B-400F-86F5-53F5B3AF70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843857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8014B-5064-4095-BB19-2A3ECF2D555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5262B-E15B-400F-86F5-53F5B3AF70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9504642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8014B-5064-4095-BB19-2A3ECF2D555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5262B-E15B-400F-86F5-53F5B3AF70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6049763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8014B-5064-4095-BB19-2A3ECF2D555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5262B-E15B-400F-86F5-53F5B3AF70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0567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8014B-5064-4095-BB19-2A3ECF2D555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5262B-E15B-400F-86F5-53F5B3AF70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0006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8014B-5064-4095-BB19-2A3ECF2D555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D745262B-E15B-400F-86F5-53F5B3AF70E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2698888775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1868014B-5064-4095-BB19-2A3ECF2D555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D745262B-E15B-400F-86F5-53F5B3AF70E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353753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868014B-5064-4095-BB19-2A3ECF2D5552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745262B-E15B-400F-86F5-53F5B3AF70E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  <p:extLst>
      <p:ext uri="{BB962C8B-B14F-4D97-AF65-F5344CB8AC3E}">
        <p14:creationId xmlns:p14="http://schemas.microsoft.com/office/powerpoint/2010/main" xmlns="" val="2211576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65B66A1-93D3-485B-AC77-BBC56D4812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9600" b="1" dirty="0"/>
              <a:t>Соната № 2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4573F67-661D-4D03-97D4-A5D3F2B9D2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2100" y="4526280"/>
            <a:ext cx="9070848" cy="670560"/>
          </a:xfrm>
        </p:spPr>
        <p:txBody>
          <a:bodyPr>
            <a:noAutofit/>
          </a:bodyPr>
          <a:lstStyle/>
          <a:p>
            <a:r>
              <a:rPr lang="ru-RU" sz="4400" dirty="0"/>
              <a:t>С. С. Прокофьев</a:t>
            </a:r>
          </a:p>
        </p:txBody>
      </p:sp>
    </p:spTree>
    <p:extLst>
      <p:ext uri="{BB962C8B-B14F-4D97-AF65-F5344CB8AC3E}">
        <p14:creationId xmlns:p14="http://schemas.microsoft.com/office/powerpoint/2010/main" xmlns="" val="18215712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FBDFFA-EC28-47F1-8E3E-0D60203FE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9600" dirty="0"/>
              <a:t>Слушаем</a:t>
            </a:r>
            <a:r>
              <a:rPr lang="ru-RU" dirty="0"/>
              <a:t>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412E900-5194-4DB8-B058-EF0510364C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480" y="2103120"/>
            <a:ext cx="11262360" cy="39319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dirty="0"/>
              <a:t>1 часть Сонаты № 2</a:t>
            </a:r>
          </a:p>
        </p:txBody>
      </p:sp>
    </p:spTree>
    <p:extLst>
      <p:ext uri="{BB962C8B-B14F-4D97-AF65-F5344CB8AC3E}">
        <p14:creationId xmlns:p14="http://schemas.microsoft.com/office/powerpoint/2010/main" xmlns="" val="3676539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94AA08-0353-42F9-A470-4B31335C2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467412"/>
            <a:ext cx="10058400" cy="993114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Сергей Сергеевич Прокофьев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F647827-00AB-4EA0-95B5-469B0040D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855" y="1402271"/>
            <a:ext cx="7115781" cy="224530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dirty="0"/>
              <a:t>(1891-1953) - композитор, пианист и дирижёр – начал заниматься музыкой с 5 лет, в 13 лет поступил в Петербургскую консерваторию.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68ABC25-F725-46DC-9353-287C81A55B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53636" y="1460526"/>
            <a:ext cx="3816456" cy="478516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090681C-7522-4B38-B2A0-E06F101A46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0163" y="3520249"/>
            <a:ext cx="4431166" cy="2866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555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63B34F3-0C58-4A6C-A19C-43D824DB1F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9120" y="609600"/>
            <a:ext cx="11140440" cy="542544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/>
              <a:t>Творчество Прокофьева – это образец новаторства.</a:t>
            </a:r>
          </a:p>
          <a:p>
            <a:pPr marL="0" indent="0" algn="ctr">
              <a:buNone/>
            </a:pPr>
            <a:r>
              <a:rPr lang="ru-RU" sz="2400" dirty="0"/>
              <a:t>Фортепианные сочинения молодого композитора – это результат небывалого взлёта творческой энергии музыканта, смелого эксперимента, в котором изумляет всё: оригинальность музыкального языка – изломы мелодики и напор «тонизирующих» ритмов, жёсткие гармонии, аккорды, изукрашенные чужеродными звуками, и неизменная классическая стройность и ясность формы.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B43B4F1-20B2-494A-BA2C-765F1CB31A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08276" y="3322320"/>
            <a:ext cx="7775448" cy="298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9035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9BB4D01-F556-439C-8213-23B07B31D4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440" y="487680"/>
            <a:ext cx="7071360" cy="39319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/>
              <a:t>Сочинил </a:t>
            </a:r>
          </a:p>
          <a:p>
            <a:pPr marL="0" indent="0">
              <a:buNone/>
            </a:pPr>
            <a:r>
              <a:rPr lang="ru-RU" sz="2800" b="1" dirty="0"/>
              <a:t>Оперу «Война и мир»</a:t>
            </a:r>
          </a:p>
          <a:p>
            <a:pPr marL="0" indent="0">
              <a:buNone/>
            </a:pPr>
            <a:r>
              <a:rPr lang="ru-RU" sz="2800" b="1" dirty="0"/>
              <a:t>Балеты: «Золушка» и «Ромео и Джульетта»</a:t>
            </a:r>
          </a:p>
          <a:p>
            <a:pPr marL="0" indent="0">
              <a:buNone/>
            </a:pPr>
            <a:r>
              <a:rPr lang="ru-RU" sz="2800" b="1" dirty="0"/>
              <a:t>7 симфоний и другое.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0133FE9-C3CE-4F3F-AF4D-A65AA4E08C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87638" y="883920"/>
            <a:ext cx="3931922" cy="254508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B599A83-A1F6-4823-8463-CC81120312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1991" y="3657599"/>
            <a:ext cx="3931922" cy="262128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68F8658-E6AB-4BEE-8741-4436CBED83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358" y="2895597"/>
            <a:ext cx="4045185" cy="2621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054989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D03268D-BA0E-4698-8183-680ED84CD3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18120" y="714374"/>
            <a:ext cx="3825240" cy="542924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/>
              <a:t>В 1912 г., в период учёбы в консерватории, он написал </a:t>
            </a:r>
            <a:r>
              <a:rPr lang="ru-RU" sz="4000" b="1" i="1" dirty="0">
                <a:solidFill>
                  <a:srgbClr val="0070C0"/>
                </a:solidFill>
              </a:rPr>
              <a:t>Соната № 2 </a:t>
            </a:r>
            <a:r>
              <a:rPr lang="ru-RU" sz="4000" dirty="0"/>
              <a:t>для фортепиано.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569CA96-BD68-40CA-9FC8-CAE8847594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8640" y="714373"/>
            <a:ext cx="72390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420733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2A856FF-E481-4B77-B464-421B27DE9E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1040" y="670560"/>
            <a:ext cx="7147560" cy="51968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/>
              <a:t>Сонату № 2 </a:t>
            </a:r>
          </a:p>
          <a:p>
            <a:pPr marL="0" indent="0" algn="ctr">
              <a:buNone/>
            </a:pPr>
            <a:r>
              <a:rPr lang="ru-RU" sz="5400" dirty="0"/>
              <a:t>С.С. Прокофьев </a:t>
            </a:r>
            <a:r>
              <a:rPr lang="ru-RU" sz="5400" b="1" i="1" dirty="0">
                <a:solidFill>
                  <a:srgbClr val="0070C0"/>
                </a:solidFill>
              </a:rPr>
              <a:t>посвятил своему другу </a:t>
            </a:r>
            <a:r>
              <a:rPr lang="ru-RU" sz="5400" dirty="0"/>
              <a:t>по консерватории Максимилиану </a:t>
            </a:r>
            <a:r>
              <a:rPr lang="ru-RU" sz="5400" dirty="0" err="1"/>
              <a:t>Шмидтгофу</a:t>
            </a:r>
            <a:r>
              <a:rPr lang="ru-RU" sz="5400" dirty="0"/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8BC02A6-740E-439C-A92F-677F9E4EC5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9148" y="407963"/>
            <a:ext cx="3805676" cy="606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2094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BF03C0B-03D3-4987-BD02-178FE04811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560" y="777240"/>
            <a:ext cx="10988040" cy="52578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dirty="0"/>
              <a:t>В сонате слышна почти </a:t>
            </a:r>
            <a:r>
              <a:rPr lang="ru-RU" sz="4800" b="1" i="1" dirty="0">
                <a:solidFill>
                  <a:srgbClr val="0070C0"/>
                </a:solidFill>
              </a:rPr>
              <a:t>беспрерывная смена контрастных образов </a:t>
            </a:r>
            <a:r>
              <a:rPr lang="ru-RU" sz="4800" dirty="0"/>
              <a:t>и состояний: жизнерадостных, полных задора и нежно-певучих, лирических.</a:t>
            </a:r>
          </a:p>
          <a:p>
            <a:pPr marL="0" indent="0" algn="ctr">
              <a:buNone/>
            </a:pPr>
            <a:r>
              <a:rPr lang="ru-RU" sz="4800" dirty="0"/>
              <a:t>Это похоже на то, как в остро динамичной театральной пьесе или в кинофильме быстро сменяются кадры.</a:t>
            </a:r>
          </a:p>
        </p:txBody>
      </p:sp>
    </p:spTree>
    <p:extLst>
      <p:ext uri="{BB962C8B-B14F-4D97-AF65-F5344CB8AC3E}">
        <p14:creationId xmlns:p14="http://schemas.microsoft.com/office/powerpoint/2010/main" xmlns="" val="931771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F521D1E-BFBE-4325-A7CB-58B37CFEDA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441960"/>
            <a:ext cx="11643360" cy="39319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/>
              <a:t>В </a:t>
            </a:r>
            <a:r>
              <a:rPr lang="ru-RU" sz="3600" b="1" u="sng" dirty="0"/>
              <a:t>экспозиции</a:t>
            </a:r>
            <a:r>
              <a:rPr lang="ru-RU" sz="3600" dirty="0"/>
              <a:t>, кроме </a:t>
            </a:r>
            <a:r>
              <a:rPr lang="ru-RU" sz="3600" b="1" i="1" dirty="0">
                <a:solidFill>
                  <a:srgbClr val="0070C0"/>
                </a:solidFill>
              </a:rPr>
              <a:t>ГЛАВНОЙ</a:t>
            </a:r>
            <a:r>
              <a:rPr lang="ru-RU" sz="3600" dirty="0"/>
              <a:t> и </a:t>
            </a:r>
            <a:r>
              <a:rPr lang="ru-RU" sz="3600" b="1" i="1" dirty="0">
                <a:solidFill>
                  <a:srgbClr val="0070C0"/>
                </a:solidFill>
              </a:rPr>
              <a:t>ПОБОЧНОЙ</a:t>
            </a:r>
            <a:r>
              <a:rPr lang="ru-RU" sz="3600" dirty="0"/>
              <a:t> тем, есть ещё две другие – </a:t>
            </a:r>
            <a:r>
              <a:rPr lang="ru-RU" sz="3600" b="1" i="1" dirty="0">
                <a:solidFill>
                  <a:srgbClr val="0070C0"/>
                </a:solidFill>
              </a:rPr>
              <a:t>СВЯЗУЮЩАЯ</a:t>
            </a:r>
            <a:r>
              <a:rPr lang="ru-RU" sz="3600" dirty="0"/>
              <a:t> и </a:t>
            </a:r>
            <a:r>
              <a:rPr lang="ru-RU" sz="3600" b="1" dirty="0">
                <a:solidFill>
                  <a:srgbClr val="0070C0"/>
                </a:solidFill>
              </a:rPr>
              <a:t>ЗАКЛЮЧИТЕЛЬНАЯ</a:t>
            </a:r>
            <a:r>
              <a:rPr lang="ru-RU" sz="3600" dirty="0"/>
              <a:t>.</a:t>
            </a:r>
          </a:p>
          <a:p>
            <a:pPr marL="0" indent="0" algn="ctr">
              <a:buNone/>
            </a:pPr>
            <a:r>
              <a:rPr lang="ru-RU" sz="3600" dirty="0"/>
              <a:t>Остроумно и необычно построена </a:t>
            </a:r>
            <a:r>
              <a:rPr lang="ru-RU" sz="3600" b="1" u="sng" dirty="0"/>
              <a:t>разработка</a:t>
            </a:r>
            <a:r>
              <a:rPr lang="ru-RU" sz="3600" dirty="0"/>
              <a:t>. </a:t>
            </a:r>
          </a:p>
          <a:p>
            <a:pPr marL="0" indent="0" algn="ctr">
              <a:buNone/>
            </a:pPr>
            <a:r>
              <a:rPr lang="ru-RU" sz="3600" dirty="0"/>
              <a:t>Здесь, как в оперном или балетном спектакле, свободно сменяются контрастные «сцены»: появление побочной темы подобно любовному </a:t>
            </a:r>
            <a:r>
              <a:rPr lang="ru-RU" sz="3600" b="1" dirty="0">
                <a:solidFill>
                  <a:srgbClr val="0070C0"/>
                </a:solidFill>
              </a:rPr>
              <a:t>АРИОЗО</a:t>
            </a:r>
            <a:r>
              <a:rPr lang="ru-RU" sz="3600" dirty="0"/>
              <a:t> (от итал. </a:t>
            </a:r>
            <a:r>
              <a:rPr lang="en-US" sz="3600" dirty="0"/>
              <a:t>arioso – </a:t>
            </a:r>
            <a:r>
              <a:rPr lang="ru-RU" sz="3600" dirty="0"/>
              <a:t>небольшая оперная ария) или балетному </a:t>
            </a:r>
            <a:r>
              <a:rPr lang="ru-RU" sz="3600" b="1" dirty="0">
                <a:solidFill>
                  <a:srgbClr val="0070C0"/>
                </a:solidFill>
              </a:rPr>
              <a:t>АДАЖИО</a:t>
            </a:r>
            <a:r>
              <a:rPr lang="ru-RU" sz="3600" dirty="0"/>
              <a:t> (от итал. </a:t>
            </a:r>
            <a:r>
              <a:rPr lang="en-US" sz="3600" dirty="0"/>
              <a:t>adagio</a:t>
            </a:r>
            <a:r>
              <a:rPr lang="ru-RU" sz="3600" dirty="0"/>
              <a:t>, в балете – лирический дуэт 2х главных героев</a:t>
            </a:r>
            <a:r>
              <a:rPr lang="en-US" sz="3600" dirty="0"/>
              <a:t> </a:t>
            </a:r>
            <a:r>
              <a:rPr lang="ru-RU" sz="36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xmlns="" val="36375166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83DAC49-5578-4C15-B334-9ADB31C95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96557"/>
            <a:ext cx="10058400" cy="65280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Строение сонаты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4A17853-1881-4BCF-A847-1C4784CCFB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149363"/>
            <a:ext cx="10058400" cy="521208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4800" b="1" dirty="0">
                <a:solidFill>
                  <a:srgbClr val="0070C0"/>
                </a:solidFill>
              </a:rPr>
              <a:t>Экспозиция: </a:t>
            </a:r>
          </a:p>
          <a:p>
            <a:pPr>
              <a:buFontTx/>
              <a:buChar char="-"/>
            </a:pPr>
            <a:r>
              <a:rPr lang="ru-RU" sz="4800" dirty="0"/>
              <a:t>Главная партия</a:t>
            </a:r>
          </a:p>
          <a:p>
            <a:pPr>
              <a:buFontTx/>
              <a:buChar char="-"/>
            </a:pPr>
            <a:r>
              <a:rPr lang="ru-RU" sz="4800" dirty="0"/>
              <a:t>Связующая партия</a:t>
            </a:r>
          </a:p>
          <a:p>
            <a:pPr>
              <a:buFontTx/>
              <a:buChar char="-"/>
            </a:pPr>
            <a:r>
              <a:rPr lang="ru-RU" sz="4800" dirty="0"/>
              <a:t>Побочная партия</a:t>
            </a:r>
          </a:p>
          <a:p>
            <a:pPr>
              <a:buFontTx/>
              <a:buChar char="-"/>
            </a:pPr>
            <a:r>
              <a:rPr lang="ru-RU" sz="4800" dirty="0"/>
              <a:t>Заключительная партия</a:t>
            </a:r>
          </a:p>
          <a:p>
            <a:pPr marL="0" indent="0">
              <a:buNone/>
            </a:pPr>
            <a:r>
              <a:rPr lang="ru-RU" sz="4800" b="1" dirty="0">
                <a:solidFill>
                  <a:srgbClr val="0070C0"/>
                </a:solidFill>
              </a:rPr>
              <a:t>Разработка </a:t>
            </a:r>
          </a:p>
          <a:p>
            <a:pPr marL="0" indent="0">
              <a:buNone/>
            </a:pPr>
            <a:r>
              <a:rPr lang="ru-RU" sz="4800" b="1" dirty="0">
                <a:solidFill>
                  <a:srgbClr val="0070C0"/>
                </a:solidFill>
              </a:rPr>
              <a:t>Реприза </a:t>
            </a:r>
          </a:p>
          <a:p>
            <a:pPr marL="0" indent="0">
              <a:buNone/>
            </a:pPr>
            <a:r>
              <a:rPr lang="ru-RU" sz="4800" b="1" dirty="0">
                <a:solidFill>
                  <a:srgbClr val="0070C0"/>
                </a:solidFill>
              </a:rPr>
              <a:t>Кода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211154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736059"/>
      </a:dk2>
      <a:lt2>
        <a:srgbClr val="E7E0C7"/>
      </a:lt2>
      <a:accent1>
        <a:srgbClr val="92B0C8"/>
      </a:accent1>
      <a:accent2>
        <a:srgbClr val="E37C3D"/>
      </a:accent2>
      <a:accent3>
        <a:srgbClr val="A5AB81"/>
      </a:accent3>
      <a:accent4>
        <a:srgbClr val="E9B635"/>
      </a:accent4>
      <a:accent5>
        <a:srgbClr val="7BA79D"/>
      </a:accent5>
      <a:accent6>
        <a:srgbClr val="968C8C"/>
      </a:accent6>
      <a:hlink>
        <a:srgbClr val="F7A115"/>
      </a:hlink>
      <a:folHlink>
        <a:srgbClr val="969696"/>
      </a:folHlink>
    </a:clrScheme>
    <a:fontScheme name="Савон">
      <a:majorFont>
        <a:latin typeface="Garamon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avon" id="{1306E473-ED32-493B-A2D0-240A757EDD34}" vid="{3F20CFC1-E34F-405B-AA49-5BE0E194F1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54</TotalTime>
  <Words>282</Words>
  <Application>Microsoft Office PowerPoint</Application>
  <PresentationFormat>Произвольный</PresentationFormat>
  <Paragraphs>29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Савон</vt:lpstr>
      <vt:lpstr>Соната № 2</vt:lpstr>
      <vt:lpstr>Сергей Сергеевич Прокофьев</vt:lpstr>
      <vt:lpstr>Слайд 3</vt:lpstr>
      <vt:lpstr>Слайд 4</vt:lpstr>
      <vt:lpstr>Слайд 5</vt:lpstr>
      <vt:lpstr>Слайд 6</vt:lpstr>
      <vt:lpstr>Слайд 7</vt:lpstr>
      <vt:lpstr>Слайд 8</vt:lpstr>
      <vt:lpstr>Строение сонаты</vt:lpstr>
      <vt:lpstr>Слушаем: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Соната № 2</dc:title>
  <dc:creator>alferenkovao@mail.ru</dc:creator>
  <cp:lastModifiedBy>uchitel</cp:lastModifiedBy>
  <cp:revision>2</cp:revision>
  <dcterms:created xsi:type="dcterms:W3CDTF">2022-03-06T07:13:31Z</dcterms:created>
  <dcterms:modified xsi:type="dcterms:W3CDTF">2022-03-11T05:50:51Z</dcterms:modified>
</cp:coreProperties>
</file>