
<file path=[Content_Types].xml><?xml version="1.0" encoding="utf-8"?>
<Types xmlns="http://schemas.openxmlformats.org/package/2006/content-types">
  <Default Extension="crdownload" ContentType="image/jpeg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webp" ContentType="image/webp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2" r:id="rId1"/>
  </p:sldMasterIdLst>
  <p:sldIdLst>
    <p:sldId id="256" r:id="rId2"/>
    <p:sldId id="258" r:id="rId3"/>
    <p:sldId id="259" r:id="rId4"/>
    <p:sldId id="260" r:id="rId5"/>
    <p:sldId id="257" r:id="rId6"/>
    <p:sldId id="261" r:id="rId7"/>
    <p:sldId id="262" r:id="rId8"/>
    <p:sldId id="263" r:id="rId9"/>
    <p:sldId id="264" r:id="rId10"/>
    <p:sldId id="266" r:id="rId11"/>
    <p:sldId id="265" r:id="rId12"/>
    <p:sldId id="268" r:id="rId13"/>
    <p:sldId id="267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99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82762"/>
            <a:ext cx="10222992" cy="80683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5000"/>
              </a:lnSpc>
              <a:defRPr sz="7200" b="1" cap="none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000" b="1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20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37C6B-F5DC-447B-BD48-606489195E42}" type="datetimeFigureOut">
              <a:rPr lang="ru-RU" smtClean="0"/>
              <a:t>06.03.2022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 b="1"/>
            </a:lvl1pPr>
          </a:lstStyle>
          <a:p>
            <a:fld id="{4A1717BB-1C82-47AB-AFBE-42DDC4804D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26796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37C6B-F5DC-447B-BD48-606489195E42}" type="datetimeFigureOut">
              <a:rPr lang="ru-RU" smtClean="0"/>
              <a:t>06.03.2022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717BB-1C82-47AB-AFBE-42DDC4804D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4670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37C6B-F5DC-447B-BD48-606489195E42}" type="datetimeFigureOut">
              <a:rPr lang="ru-RU" smtClean="0"/>
              <a:t>06.03.2022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717BB-1C82-47AB-AFBE-42DDC4804D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21911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37C6B-F5DC-447B-BD48-606489195E42}" type="datetimeFigureOut">
              <a:rPr lang="ru-RU" smtClean="0"/>
              <a:t>06.03.2022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717BB-1C82-47AB-AFBE-42DDC4804D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01331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5000"/>
              </a:lnSpc>
              <a:defRPr sz="72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 b="1">
                <a:solidFill>
                  <a:schemeClr val="accent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fld id="{F3537C6B-F5DC-447B-BD48-606489195E42}" type="datetimeFigureOut">
              <a:rPr lang="ru-RU" smtClean="0"/>
              <a:t>06.03.2022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4A1717BB-1C82-47AB-AFBE-42DDC4804D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54795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37C6B-F5DC-447B-BD48-606489195E42}" type="datetimeFigureOut">
              <a:rPr lang="ru-RU" smtClean="0"/>
              <a:t>06.03.2022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717BB-1C82-47AB-AFBE-42DDC4804D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09784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37C6B-F5DC-447B-BD48-606489195E42}" type="datetimeFigureOut">
              <a:rPr lang="ru-RU" smtClean="0"/>
              <a:t>06.03.2022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717BB-1C82-47AB-AFBE-42DDC4804D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20328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37C6B-F5DC-447B-BD48-606489195E42}" type="datetimeFigureOut">
              <a:rPr lang="ru-RU" smtClean="0"/>
              <a:t>06.03.2022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717BB-1C82-47AB-AFBE-42DDC4804D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67492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37C6B-F5DC-447B-BD48-606489195E42}" type="datetimeFigureOut">
              <a:rPr lang="ru-RU" smtClean="0"/>
              <a:t>06.03.2022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717BB-1C82-47AB-AFBE-42DDC4804D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22222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2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37C6B-F5DC-447B-BD48-606489195E42}" type="datetimeFigureOut">
              <a:rPr lang="ru-RU" smtClean="0"/>
              <a:t>06.03.2022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717BB-1C82-47AB-AFBE-42DDC4804D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46701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2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F3537C6B-F5DC-447B-BD48-606489195E42}" type="datetimeFigureOut">
              <a:rPr lang="ru-RU" smtClean="0"/>
              <a:t>06.03.2022</a:t>
            </a:fld>
            <a:endParaRPr lang="ru-RU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717BB-1C82-47AB-AFBE-42DDC4804D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5391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fld id="{F3537C6B-F5DC-447B-BD48-606489195E42}" type="datetimeFigureOut">
              <a:rPr lang="ru-RU" smtClean="0"/>
              <a:t>06.03.2022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4A1717BB-1C82-47AB-AFBE-42DDC4804D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52609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3" r:id="rId1"/>
    <p:sldLayoutId id="2147483824" r:id="rId2"/>
    <p:sldLayoutId id="2147483825" r:id="rId3"/>
    <p:sldLayoutId id="2147483826" r:id="rId4"/>
    <p:sldLayoutId id="2147483827" r:id="rId5"/>
    <p:sldLayoutId id="2147483828" r:id="rId6"/>
    <p:sldLayoutId id="2147483829" r:id="rId7"/>
    <p:sldLayoutId id="2147483830" r:id="rId8"/>
    <p:sldLayoutId id="2147483831" r:id="rId9"/>
    <p:sldLayoutId id="2147483832" r:id="rId10"/>
    <p:sldLayoutId id="214748383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800" b="1" kern="1200" cap="none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2"/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2"/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2"/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2"/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2"/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2"/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2"/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2"/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2"/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crdownload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crdownload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ebp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F7D5245-DF7F-4C3A-A900-41B6F9FE40C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sz="9600" dirty="0"/>
              <a:t>Соната № 11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5909B22-681F-43A9-8413-7C1B3EC58AC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dirty="0">
                <a:solidFill>
                  <a:schemeClr val="tx1"/>
                </a:solidFill>
              </a:rPr>
              <a:t>В.– А. Моцарт</a:t>
            </a:r>
          </a:p>
        </p:txBody>
      </p:sp>
    </p:spTree>
    <p:extLst>
      <p:ext uri="{BB962C8B-B14F-4D97-AF65-F5344CB8AC3E}">
        <p14:creationId xmlns:p14="http://schemas.microsoft.com/office/powerpoint/2010/main" val="20220788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89827C6B-0D11-401C-BE7F-FC321EE160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2880" y="137160"/>
            <a:ext cx="11826240" cy="60350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300" dirty="0"/>
              <a:t>Огромную популярность Соната №11 получила благодаря своему финалу – «Турецкому маршу».</a:t>
            </a:r>
          </a:p>
          <a:p>
            <a:pPr marL="0" indent="0">
              <a:buNone/>
            </a:pPr>
            <a:r>
              <a:rPr lang="ru-RU" sz="2300" dirty="0"/>
              <a:t>Когда Моцарт создавал эту музыку, в Западной Европе впервые услышали ранее неизвестную там турецкую музыку.</a:t>
            </a:r>
          </a:p>
          <a:p>
            <a:pPr marL="0" indent="0">
              <a:buNone/>
            </a:pPr>
            <a:r>
              <a:rPr lang="ru-RU" sz="2300" dirty="0"/>
              <a:t>В ней главную роль играли ударные инструменты, особенно большой барабан, который был изобретен на Востоке, получил распространение в Турции и поэтому долгие годы назывался турецким. Шумные удары этого барабана Моцарт остроумно и воспроизвел в финале своей сонаты.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0F95326-E5E1-43D0-8924-6163D45CFB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60" y="3234690"/>
            <a:ext cx="5262113" cy="348615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66D9224-81E9-47B1-A92C-A499B48552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4149" y="3234690"/>
            <a:ext cx="5232495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1416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60BA0CE-1CB5-49BD-BCE0-C78CFA2720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441960"/>
            <a:ext cx="11887200" cy="82600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7200" dirty="0"/>
              <a:t>Третья часть- финал</a:t>
            </a:r>
            <a:br>
              <a:rPr lang="ru-RU" b="0" dirty="0">
                <a:solidFill>
                  <a:srgbClr val="111115"/>
                </a:solidFill>
                <a:latin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FF8DCE4-0D07-4B1C-8878-44A5E4F0B7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088" y="1267968"/>
            <a:ext cx="5772912" cy="514807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dirty="0"/>
              <a:t>Моцарт назвал третью часть сонаты «</a:t>
            </a:r>
            <a:r>
              <a:rPr lang="ru-RU" sz="3600" dirty="0" err="1"/>
              <a:t>Alla</a:t>
            </a:r>
            <a:r>
              <a:rPr lang="ru-RU" sz="3600" dirty="0"/>
              <a:t> </a:t>
            </a:r>
            <a:r>
              <a:rPr lang="ru-RU" sz="3600" dirty="0" err="1"/>
              <a:t>Turca</a:t>
            </a:r>
            <a:r>
              <a:rPr lang="ru-RU" sz="3600" dirty="0"/>
              <a:t>», что означает «В турецком роде». </a:t>
            </a:r>
          </a:p>
          <a:p>
            <a:pPr marL="0" indent="0" algn="ctr">
              <a:buNone/>
            </a:pPr>
            <a:r>
              <a:rPr lang="ru-RU" sz="3600" dirty="0"/>
              <a:t>Позднее третья часть стала называться «Турецкий марш» («Турецкое рондо», «Рондо в турецком духе»).</a:t>
            </a:r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62FEC64-7143-4A84-9A00-FD2E06F7DC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4768" y="1173113"/>
            <a:ext cx="5724144" cy="5517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08561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9E755DB1-FDC9-4BCE-A99D-C6308C9646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99760" y="335280"/>
            <a:ext cx="6111240" cy="5836920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ru-RU" sz="5400" dirty="0"/>
              <a:t>В музыке Моцарта «формулы» приобретали глубокий смысл, поэтому его музыка продолжает волновать и наших современников.</a:t>
            </a:r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13CB791-E248-4CEF-A10C-F6559E1349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52926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8867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34C5330-5FA0-4717-8E02-CF464498EC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84632"/>
            <a:ext cx="11902440" cy="1609344"/>
          </a:xfrm>
        </p:spPr>
        <p:txBody>
          <a:bodyPr>
            <a:noAutofit/>
          </a:bodyPr>
          <a:lstStyle/>
          <a:p>
            <a:pPr algn="ctr"/>
            <a:r>
              <a:rPr lang="ru-RU" sz="8800" dirty="0"/>
              <a:t>Домашнее задание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60D077C-5656-4DE5-B70F-99AC619138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9848" y="2346960"/>
            <a:ext cx="10058400" cy="382524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7200" dirty="0"/>
              <a:t>Подготовиться к проверочной работе по теме «Соната»</a:t>
            </a:r>
          </a:p>
        </p:txBody>
      </p:sp>
    </p:spTree>
    <p:extLst>
      <p:ext uri="{BB962C8B-B14F-4D97-AF65-F5344CB8AC3E}">
        <p14:creationId xmlns:p14="http://schemas.microsoft.com/office/powerpoint/2010/main" val="23554856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FCFE66F-8B20-4192-989B-72F892490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43500" y="225552"/>
            <a:ext cx="6766560" cy="1984248"/>
          </a:xfrm>
        </p:spPr>
        <p:txBody>
          <a:bodyPr>
            <a:normAutofit/>
          </a:bodyPr>
          <a:lstStyle/>
          <a:p>
            <a:pPr algn="ctr"/>
            <a:r>
              <a:rPr lang="ru-RU" sz="6000" dirty="0"/>
              <a:t>Вольфганг Амадей Моцарт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6A35574-8EA2-46AE-96BC-EDD6383397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72100" y="2334768"/>
            <a:ext cx="6309360" cy="363931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dirty="0"/>
              <a:t>  </a:t>
            </a:r>
            <a:r>
              <a:rPr lang="ru-RU" sz="2400" dirty="0"/>
              <a:t>(1756 - 1791) - австрийский композитор и музыкант-виртуоз. Один из самых популярных классических композиторов, Моцарт оказал большое влияние на мировую музыкальную культуру. По свидетельству современников, Моцарт обладал феноменальным музыкальным слухом, памятью и способностью к импровизации.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3CDA961-8F38-45B6-803B-9793CE6E0A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48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55886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0D81F83F-A269-42A3-B2EF-3886C1B98E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3434" y="4328160"/>
            <a:ext cx="11332326" cy="2321052"/>
          </a:xfrm>
        </p:spPr>
        <p:txBody>
          <a:bodyPr/>
          <a:lstStyle/>
          <a:p>
            <a:pPr marL="0" indent="0" algn="ctr">
              <a:buNone/>
            </a:pPr>
            <a:r>
              <a:rPr lang="ru-RU" sz="2500" dirty="0"/>
              <a:t>Весной 1778 года Моцарт с матерью выехал в Париж. Ему 22 года. Но здесь ему пришлось испытать горькое разочарование и немало страданий. Он потерял горячо любимую мать. Творческим результатом поездки в Париж были пять сонат для клавира. </a:t>
            </a: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4693FE9-C340-46A9-B3CA-0E0947E687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834" y="740523"/>
            <a:ext cx="4352406" cy="300663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7161FC3-80B7-4D80-AE7E-CDC90B3898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9500" y="769368"/>
            <a:ext cx="4366260" cy="297779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75B0DFE-45EA-41B3-BA10-1561B174B10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5058" y="740524"/>
            <a:ext cx="2186624" cy="3006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92666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BF54C4A9-5A6C-49C2-B2E0-FB2DAF30E5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1648" y="277368"/>
            <a:ext cx="11728704" cy="287731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dirty="0"/>
              <a:t>В музыке </a:t>
            </a:r>
            <a:r>
              <a:rPr lang="en-US" sz="2800" dirty="0"/>
              <a:t>XVII </a:t>
            </a:r>
            <a:r>
              <a:rPr lang="ru-RU" sz="2800" dirty="0"/>
              <a:t>в., благодаря своеобразным «формулам», ярко предстаёт эпоха галантных манер и форм общения, которым необходимо было следовать дамам и кавалерам. </a:t>
            </a:r>
          </a:p>
          <a:p>
            <a:pPr marL="0" indent="0" algn="ctr">
              <a:buNone/>
            </a:pPr>
            <a:r>
              <a:rPr lang="ru-RU" sz="2800" dirty="0"/>
              <a:t>Например, музыкальную фразу могли завершать гармонические последовательности (</a:t>
            </a:r>
            <a:r>
              <a:rPr lang="ru-RU" sz="2800" b="1" i="1" dirty="0"/>
              <a:t>кадансы</a:t>
            </a:r>
            <a:r>
              <a:rPr lang="ru-RU" sz="2800" dirty="0"/>
              <a:t>), которые вызывали у слушателей ассоциации с </a:t>
            </a:r>
            <a:r>
              <a:rPr lang="ru-RU" sz="2800" b="1" i="1" dirty="0"/>
              <a:t>поклонами, реверансами</a:t>
            </a:r>
            <a:r>
              <a:rPr lang="ru-RU" sz="2800" dirty="0"/>
              <a:t>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719881A-1D76-42CE-BEF5-1397C59F3F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648" y="3703320"/>
            <a:ext cx="3785936" cy="287731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F6E5F78-4D91-4DD6-9325-E4B61EE6F1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5556" y="3726180"/>
            <a:ext cx="2715609" cy="2831592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E038C10D-B4A9-48BA-A28C-E87E58C84C0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5077" y="3726180"/>
            <a:ext cx="3784501" cy="2831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4516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93DA2B65-4D70-43D4-A14D-C16B91FB53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0520" y="243840"/>
            <a:ext cx="11384280" cy="592836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6600" b="1" dirty="0"/>
              <a:t>Композиторы далеко не всегда сохраняют традиционный цикл.</a:t>
            </a:r>
          </a:p>
          <a:p>
            <a:pPr marL="0" indent="0" algn="ctr">
              <a:buNone/>
            </a:pPr>
            <a:r>
              <a:rPr lang="ru-RU" sz="6600" b="1" dirty="0"/>
              <a:t>Примером значительного отступления от него является </a:t>
            </a:r>
            <a:r>
              <a:rPr lang="ru-RU" sz="6600" b="1" i="1" dirty="0">
                <a:solidFill>
                  <a:srgbClr val="0070C0"/>
                </a:solidFill>
              </a:rPr>
              <a:t>Соната № 11.</a:t>
            </a:r>
          </a:p>
        </p:txBody>
      </p:sp>
    </p:spTree>
    <p:extLst>
      <p:ext uri="{BB962C8B-B14F-4D97-AF65-F5344CB8AC3E}">
        <p14:creationId xmlns:p14="http://schemas.microsoft.com/office/powerpoint/2010/main" val="22431972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579318EE-DE7D-4725-9BBD-2A4B1245D7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6888" y="228600"/>
            <a:ext cx="11792712" cy="612648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6000" dirty="0"/>
              <a:t>В </a:t>
            </a:r>
            <a:r>
              <a:rPr lang="ru-RU" sz="6000" b="1" i="1" dirty="0">
                <a:solidFill>
                  <a:srgbClr val="0070C0"/>
                </a:solidFill>
              </a:rPr>
              <a:t>сонате № 11 </a:t>
            </a:r>
            <a:r>
              <a:rPr lang="ru-RU" sz="6000" dirty="0"/>
              <a:t>1-я часть написана в вариационной форме. Это отступление продиктовано замыслом композитора: в сонате нет драматического содержания, в ней преобладают лирические образы.</a:t>
            </a:r>
          </a:p>
        </p:txBody>
      </p:sp>
    </p:spTree>
    <p:extLst>
      <p:ext uri="{BB962C8B-B14F-4D97-AF65-F5344CB8AC3E}">
        <p14:creationId xmlns:p14="http://schemas.microsoft.com/office/powerpoint/2010/main" val="11993808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F826CEDD-4C02-42B2-9C44-D7D6B9F546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9560" y="472440"/>
            <a:ext cx="11567160" cy="569976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b="1" i="0" dirty="0">
                <a:solidFill>
                  <a:srgbClr val="111115"/>
                </a:solidFill>
                <a:effectLst/>
                <a:latin typeface="Times New Roman" panose="02020603050405020304" pitchFamily="18" charset="0"/>
              </a:rPr>
              <a:t>Соната представляет собой необычно построенный цикл. </a:t>
            </a:r>
          </a:p>
          <a:p>
            <a:pPr marL="0" indent="0" algn="ctr">
              <a:buNone/>
            </a:pPr>
            <a:endParaRPr lang="ru-RU" sz="4000" b="1" i="1" dirty="0">
              <a:solidFill>
                <a:srgbClr val="111115"/>
              </a:solidFill>
              <a:effectLst/>
              <a:latin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4000" b="1" i="1" dirty="0">
                <a:solidFill>
                  <a:srgbClr val="111115"/>
                </a:solidFill>
                <a:effectLst/>
                <a:latin typeface="Times New Roman" panose="02020603050405020304" pitchFamily="18" charset="0"/>
              </a:rPr>
              <a:t>В сонате 3 части.</a:t>
            </a:r>
            <a:br>
              <a:rPr lang="ru-RU" sz="4000" b="1" i="1" dirty="0"/>
            </a:br>
            <a:r>
              <a:rPr lang="ru-RU" sz="4000" b="1" i="1" dirty="0">
                <a:solidFill>
                  <a:srgbClr val="0070C0"/>
                </a:solidFill>
                <a:effectLst/>
                <a:latin typeface="Times New Roman" panose="02020603050405020304" pitchFamily="18" charset="0"/>
              </a:rPr>
              <a:t>I часть </a:t>
            </a:r>
            <a:r>
              <a:rPr lang="ru-RU" sz="4000" b="0" i="0" dirty="0">
                <a:solidFill>
                  <a:srgbClr val="111115"/>
                </a:solidFill>
                <a:effectLst/>
                <a:latin typeface="Times New Roman" panose="02020603050405020304" pitchFamily="18" charset="0"/>
              </a:rPr>
              <a:t>- в умеренном темпе, в форме вариаций.</a:t>
            </a:r>
            <a:br>
              <a:rPr lang="ru-RU" sz="4000" dirty="0"/>
            </a:br>
            <a:r>
              <a:rPr lang="ru-RU" sz="4000" b="1" i="1" dirty="0">
                <a:solidFill>
                  <a:srgbClr val="0070C0"/>
                </a:solidFill>
                <a:effectLst/>
                <a:latin typeface="Times New Roman" panose="02020603050405020304" pitchFamily="18" charset="0"/>
              </a:rPr>
              <a:t>II часть </a:t>
            </a:r>
            <a:r>
              <a:rPr lang="ru-RU" sz="4000" b="0" i="0" dirty="0">
                <a:solidFill>
                  <a:srgbClr val="111115"/>
                </a:solidFill>
                <a:effectLst/>
                <a:latin typeface="Times New Roman" panose="02020603050405020304" pitchFamily="18" charset="0"/>
              </a:rPr>
              <a:t>– менуэт (сложная трехчастная форма с трио).</a:t>
            </a:r>
            <a:br>
              <a:rPr lang="ru-RU" sz="4000" dirty="0"/>
            </a:br>
            <a:r>
              <a:rPr lang="ru-RU" sz="4000" b="1" i="1" dirty="0">
                <a:solidFill>
                  <a:srgbClr val="0070C0"/>
                </a:solidFill>
                <a:effectLst/>
                <a:latin typeface="Times New Roman" panose="02020603050405020304" pitchFamily="18" charset="0"/>
              </a:rPr>
              <a:t>III часть </a:t>
            </a:r>
            <a:r>
              <a:rPr lang="ru-RU" sz="4000" b="0" i="0" dirty="0">
                <a:solidFill>
                  <a:srgbClr val="111115"/>
                </a:solidFill>
                <a:effectLst/>
                <a:latin typeface="Times New Roman" panose="02020603050405020304" pitchFamily="18" charset="0"/>
              </a:rPr>
              <a:t>– турецкое рондо (трехчастная форма с припевом).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7624088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5CB0771-BF0B-4D2C-AF56-236511AB2C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4048" y="228600"/>
            <a:ext cx="11472672" cy="110337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700" dirty="0"/>
              <a:t>Первая часть - вариации</a:t>
            </a:r>
            <a:br>
              <a:rPr lang="ru-RU" b="0" dirty="0">
                <a:solidFill>
                  <a:srgbClr val="111115"/>
                </a:solidFill>
                <a:latin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8414609-2660-4A5B-8C4A-5B5032FE14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0688" y="1331976"/>
            <a:ext cx="4843272" cy="534314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b="1" i="0" dirty="0">
                <a:effectLst/>
                <a:latin typeface="Times New Roman" panose="02020603050405020304" pitchFamily="18" charset="0"/>
              </a:rPr>
              <a:t>Первая часть написана в форме вариаций на светлую и спокойную, грациозную тему</a:t>
            </a:r>
            <a:r>
              <a:rPr lang="ru-RU" sz="2400" b="0" i="0" dirty="0">
                <a:effectLst/>
                <a:latin typeface="Times New Roman" panose="02020603050405020304" pitchFamily="18" charset="0"/>
              </a:rPr>
              <a:t>. </a:t>
            </a:r>
          </a:p>
          <a:p>
            <a:pPr marL="0" indent="0" algn="ctr">
              <a:buNone/>
            </a:pPr>
            <a:r>
              <a:rPr lang="ru-RU" sz="24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</a:rPr>
              <a:t>Тема похожа на песенку</a:t>
            </a:r>
            <a:r>
              <a:rPr lang="ru-RU" sz="2400" b="0" i="0" dirty="0">
                <a:solidFill>
                  <a:srgbClr val="111115"/>
                </a:solidFill>
                <a:effectLst/>
                <a:latin typeface="Times New Roman" panose="02020603050405020304" pitchFamily="18" charset="0"/>
              </a:rPr>
              <a:t>, которую могли напевать в венском музыкальном быту. Она имеет сходство с </a:t>
            </a:r>
            <a:r>
              <a:rPr lang="ru-RU" sz="2400" b="0" i="0" dirty="0" err="1">
                <a:solidFill>
                  <a:srgbClr val="111115"/>
                </a:solidFill>
                <a:effectLst/>
                <a:latin typeface="Times New Roman" panose="02020603050405020304" pitchFamily="18" charset="0"/>
              </a:rPr>
              <a:t>сицилианой</a:t>
            </a:r>
            <a:r>
              <a:rPr lang="ru-RU" sz="2400" b="0" i="0" dirty="0">
                <a:solidFill>
                  <a:srgbClr val="111115"/>
                </a:solidFill>
                <a:effectLst/>
                <a:latin typeface="Times New Roman" panose="02020603050405020304" pitchFamily="18" charset="0"/>
              </a:rPr>
              <a:t> - старинным итальянским танцем или танцевальной песней.</a:t>
            </a:r>
            <a:br>
              <a:rPr lang="ru-RU" sz="2400" b="0" i="0" dirty="0">
                <a:solidFill>
                  <a:srgbClr val="111115"/>
                </a:solidFill>
                <a:effectLst/>
                <a:latin typeface="Times New Roman" panose="02020603050405020304" pitchFamily="18" charset="0"/>
              </a:rPr>
            </a:br>
            <a:endParaRPr lang="ru-RU" sz="2400" b="0" i="0" dirty="0">
              <a:solidFill>
                <a:srgbClr val="111115"/>
              </a:solidFill>
              <a:effectLst/>
              <a:latin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400" b="0" i="0" dirty="0">
                <a:solidFill>
                  <a:srgbClr val="111115"/>
                </a:solidFill>
                <a:effectLst/>
                <a:latin typeface="Times New Roman" panose="02020603050405020304" pitchFamily="18" charset="0"/>
              </a:rPr>
              <a:t>В первой части сонаты </a:t>
            </a:r>
            <a:r>
              <a:rPr lang="ru-RU" sz="2400" b="1" i="0" dirty="0">
                <a:solidFill>
                  <a:srgbClr val="0070C0"/>
                </a:solidFill>
                <a:effectLst/>
                <a:latin typeface="Times New Roman" panose="02020603050405020304" pitchFamily="18" charset="0"/>
              </a:rPr>
              <a:t>шесть вариаций</a:t>
            </a:r>
            <a:r>
              <a:rPr lang="ru-RU" sz="2400" b="0" i="0" dirty="0">
                <a:solidFill>
                  <a:srgbClr val="111115"/>
                </a:solidFill>
                <a:effectLst/>
                <a:latin typeface="Times New Roman" panose="02020603050405020304" pitchFamily="18" charset="0"/>
              </a:rPr>
              <a:t>, между которыми нет острых контрастов, но все они имеют разный характер.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C3368FF-7BA0-48C1-AC17-14C90FADB2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5319" y="1367776"/>
            <a:ext cx="6321401" cy="5307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7444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EF912DD-D2B2-4062-8D48-152EF3D89C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3860" y="70104"/>
            <a:ext cx="11597640" cy="1118616"/>
          </a:xfrm>
        </p:spPr>
        <p:txBody>
          <a:bodyPr>
            <a:normAutofit/>
          </a:bodyPr>
          <a:lstStyle/>
          <a:p>
            <a:r>
              <a:rPr lang="ru-RU" sz="6600" dirty="0"/>
              <a:t>Вторая часть – менуэт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0962E2C-9072-46C2-B459-F6B6970A8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64252" y="1618488"/>
            <a:ext cx="6536436" cy="455371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dirty="0">
                <a:solidFill>
                  <a:srgbClr val="111115"/>
                </a:solidFill>
                <a:latin typeface="Times New Roman" panose="02020603050405020304" pitchFamily="18" charset="0"/>
              </a:rPr>
              <a:t>Моцарт п</a:t>
            </a:r>
            <a:r>
              <a:rPr lang="ru-RU" sz="3600" dirty="0"/>
              <a:t>ридаёт изящной музыке менуэта черты жизнерадостного и весёлого народного танца. </a:t>
            </a:r>
          </a:p>
          <a:p>
            <a:pPr marL="0" indent="0" algn="ctr">
              <a:buNone/>
            </a:pPr>
            <a:r>
              <a:rPr lang="ru-RU" sz="3600" dirty="0"/>
              <a:t>Менуэт написан в сложной трёхчастной форме. </a:t>
            </a:r>
          </a:p>
          <a:p>
            <a:pPr marL="0" indent="0" algn="ctr">
              <a:buNone/>
            </a:pPr>
            <a:r>
              <a:rPr lang="ru-RU" sz="3600" dirty="0"/>
              <a:t>Средняя часть менуэта- трио звучит легко и грациозно.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7CEBC25-853D-470D-BB76-F9FD147044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312" y="1188720"/>
            <a:ext cx="4285488" cy="5349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92982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Дерево">
  <a:themeElements>
    <a:clrScheme name="Дерево">
      <a:dk1>
        <a:sysClr val="windowText" lastClr="000000"/>
      </a:dk1>
      <a:lt1>
        <a:sysClr val="window" lastClr="FFFFFF"/>
      </a:lt1>
      <a:dk2>
        <a:srgbClr val="84ACB6"/>
      </a:dk2>
      <a:lt2>
        <a:srgbClr val="EBE9DD"/>
      </a:lt2>
      <a:accent1>
        <a:srgbClr val="6F8183"/>
      </a:accent1>
      <a:accent2>
        <a:srgbClr val="967E96"/>
      </a:accent2>
      <a:accent3>
        <a:srgbClr val="CCC893"/>
      </a:accent3>
      <a:accent4>
        <a:srgbClr val="A54D74"/>
      </a:accent4>
      <a:accent5>
        <a:srgbClr val="949C6B"/>
      </a:accent5>
      <a:accent6>
        <a:srgbClr val="766A50"/>
      </a:accent6>
      <a:hlink>
        <a:srgbClr val="CC6600"/>
      </a:hlink>
      <a:folHlink>
        <a:srgbClr val="777777"/>
      </a:folHlink>
    </a:clrScheme>
    <a:fontScheme name="Дерево">
      <a:majorFont>
        <a:latin typeface="Century Gothic" panose="020B0502020202020204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man Old Style" panose="02050604050505020204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Дерево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8E89CD47-BF55-4DDE-B823-2283AA7E769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Дерево</Template>
  <TotalTime>65</TotalTime>
  <Words>480</Words>
  <Application>Microsoft Office PowerPoint</Application>
  <PresentationFormat>Широкоэкранный</PresentationFormat>
  <Paragraphs>30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9" baseType="lpstr">
      <vt:lpstr>Bookman Old Style</vt:lpstr>
      <vt:lpstr>Cambria</vt:lpstr>
      <vt:lpstr>Century Gothic</vt:lpstr>
      <vt:lpstr>Times New Roman</vt:lpstr>
      <vt:lpstr>Wingdings</vt:lpstr>
      <vt:lpstr>Дерево</vt:lpstr>
      <vt:lpstr>Соната № 11</vt:lpstr>
      <vt:lpstr>Вольфганг Амадей Моцарт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Первая часть - вариации </vt:lpstr>
      <vt:lpstr>Вторая часть – менуэт</vt:lpstr>
      <vt:lpstr>Презентация PowerPoint</vt:lpstr>
      <vt:lpstr>Третья часть- финал </vt:lpstr>
      <vt:lpstr>Презентация PowerPoint</vt:lpstr>
      <vt:lpstr>Домашнее задание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Соната № 11</dc:title>
  <dc:creator>alferenkovao@mail.ru</dc:creator>
  <cp:lastModifiedBy>alferenkovao@mail.ru</cp:lastModifiedBy>
  <cp:revision>1</cp:revision>
  <dcterms:created xsi:type="dcterms:W3CDTF">2022-03-06T16:16:48Z</dcterms:created>
  <dcterms:modified xsi:type="dcterms:W3CDTF">2022-03-06T17:22:10Z</dcterms:modified>
</cp:coreProperties>
</file>