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jpeg"/>
  <Override PartName="/ppt/media/image5.jpg" ContentType="image/jpeg"/>
  <Override PartName="/ppt/media/image9.jpg" ContentType="image/jpeg"/>
  <Override PartName="/ppt/media/image11.jpg" ContentType="image/jpeg"/>
  <Override PartName="/ppt/media/image12.jpg" ContentType="image/jpeg"/>
  <Override PartName="/ppt/media/image13.jpg" ContentType="image/jpeg"/>
  <Override PartName="/ppt/media/image14.jpg" ContentType="image/jpeg"/>
  <Override PartName="/ppt/media/image20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5" r:id="rId1"/>
  </p:sldMasterIdLst>
  <p:sldIdLst>
    <p:sldId id="287" r:id="rId2"/>
    <p:sldId id="257" r:id="rId3"/>
    <p:sldId id="276" r:id="rId4"/>
    <p:sldId id="277" r:id="rId5"/>
    <p:sldId id="259" r:id="rId6"/>
    <p:sldId id="258" r:id="rId7"/>
    <p:sldId id="282" r:id="rId8"/>
    <p:sldId id="265" r:id="rId9"/>
    <p:sldId id="281" r:id="rId10"/>
    <p:sldId id="266" r:id="rId11"/>
    <p:sldId id="270" r:id="rId12"/>
    <p:sldId id="264" r:id="rId13"/>
    <p:sldId id="263" r:id="rId14"/>
    <p:sldId id="278" r:id="rId15"/>
    <p:sldId id="279" r:id="rId16"/>
    <p:sldId id="271" r:id="rId17"/>
    <p:sldId id="272" r:id="rId18"/>
    <p:sldId id="280" r:id="rId19"/>
    <p:sldId id="290" r:id="rId20"/>
    <p:sldId id="29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-532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AAD347D-5ACD-4C99-B74B-A9C85AD731AF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38360" y="5522976"/>
            <a:ext cx="1844040" cy="941832"/>
          </a:xfrm>
        </p:spPr>
        <p:txBody>
          <a:bodyPr>
            <a:normAutofit/>
          </a:bodyPr>
          <a:lstStyle/>
          <a:p>
            <a:r>
              <a:rPr lang="ru-RU" sz="1400" dirty="0" smtClean="0"/>
              <a:t>    </a:t>
            </a:r>
            <a:r>
              <a:rPr lang="ru-RU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музыки</a:t>
            </a:r>
            <a:br>
              <a:rPr lang="ru-RU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Школа № 2070</a:t>
            </a:r>
            <a:br>
              <a:rPr lang="ru-RU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Мовсесова </a:t>
            </a:r>
            <a:br>
              <a:rPr lang="ru-RU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Карине Григориевна</a:t>
            </a:r>
            <a:endParaRPr lang="ru-RU" sz="1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650992" y="579438"/>
            <a:ext cx="5794460" cy="920179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Кантата</a:t>
            </a:r>
            <a:endParaRPr lang="ru-RU" sz="2800" dirty="0">
              <a:solidFill>
                <a:srgbClr val="C0000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«</a:t>
            </a:r>
            <a:r>
              <a:rPr lang="ru-RU" sz="2800" dirty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Александр Невский»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801" y="1499617"/>
            <a:ext cx="6745287" cy="4124096"/>
          </a:xfrm>
        </p:spPr>
      </p:pic>
      <p:pic>
        <p:nvPicPr>
          <p:cNvPr id="7" name="Объект 3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24" y="579438"/>
            <a:ext cx="3717632" cy="5281866"/>
          </a:xfrm>
        </p:spPr>
      </p:pic>
    </p:spTree>
    <p:extLst>
      <p:ext uri="{BB962C8B-B14F-4D97-AF65-F5344CB8AC3E}">
        <p14:creationId xmlns:p14="http://schemas.microsoft.com/office/powerpoint/2010/main" val="339308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28263" y="126824"/>
            <a:ext cx="397011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sz="3600" dirty="0" smtClean="0">
              <a:latin typeface="Cambria" panose="02040503050406030204" pitchFamily="18" charset="0"/>
            </a:endParaRPr>
          </a:p>
          <a:p>
            <a:pPr eaLnBrk="1" hangingPunct="1"/>
            <a:endParaRPr lang="ru-RU" altLang="ru-RU" sz="3600" dirty="0">
              <a:latin typeface="Cambria" panose="02040503050406030204" pitchFamily="18" charset="0"/>
            </a:endParaRPr>
          </a:p>
          <a:p>
            <a:pPr eaLnBrk="1" hangingPunct="1"/>
            <a:r>
              <a:rPr lang="ru-RU" altLang="ru-RU" sz="3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«</a:t>
            </a:r>
            <a:r>
              <a:rPr lang="ru-RU" altLang="ru-RU" sz="2800" b="1" dirty="0">
                <a:solidFill>
                  <a:srgbClr val="002060"/>
                </a:solidFill>
                <a:latin typeface="Cambria" panose="02040503050406030204" pitchFamily="18" charset="0"/>
              </a:rPr>
              <a:t>Ледовое </a:t>
            </a:r>
            <a:endParaRPr lang="ru-RU" altLang="ru-RU" sz="28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eaLnBrk="1" hangingPunct="1"/>
            <a:r>
              <a:rPr lang="ru-RU" altLang="ru-RU" sz="28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altLang="ru-RU" sz="28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побоище</a:t>
            </a:r>
            <a:r>
              <a:rPr lang="ru-RU" altLang="ru-RU" sz="3600" dirty="0">
                <a:solidFill>
                  <a:srgbClr val="002060"/>
                </a:solidFill>
                <a:latin typeface="Cambria" panose="02040503050406030204" pitchFamily="18" charset="0"/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863" y="395126"/>
            <a:ext cx="8123267" cy="553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98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375" y="475488"/>
            <a:ext cx="9235441" cy="542324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20418" y="5961888"/>
            <a:ext cx="69710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 В</a:t>
            </a:r>
            <a:r>
              <a:rPr lang="ru-RU" altLang="ru-RU" b="1" dirty="0">
                <a:solidFill>
                  <a:srgbClr val="002060"/>
                </a:solidFill>
                <a:latin typeface="Cambria" panose="02040503050406030204" pitchFamily="18" charset="0"/>
              </a:rPr>
              <a:t>. Серов «Въезд Александра Невского во Псков»</a:t>
            </a:r>
          </a:p>
        </p:txBody>
      </p:sp>
    </p:spTree>
    <p:extLst>
      <p:ext uri="{BB962C8B-B14F-4D97-AF65-F5344CB8AC3E}">
        <p14:creationId xmlns:p14="http://schemas.microsoft.com/office/powerpoint/2010/main" val="116341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5541264" y="1298449"/>
            <a:ext cx="50292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Я ухожу теперь, а ты, свеча, </a:t>
            </a: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</a:t>
            </a:r>
          </a:p>
          <a:p>
            <a:pPr eaLnBrk="1" hangingPunct="1"/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        спаси</a:t>
            </a: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!</a:t>
            </a:r>
            <a:b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И к Божьей Матери завет мой </a:t>
            </a:r>
            <a:endParaRPr lang="ru-RU" altLang="ru-RU" sz="24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eaLnBrk="1" hangingPunct="1"/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        отнеси</a:t>
            </a: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  <a:b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Храни, заступница, вовек </a:t>
            </a:r>
            <a:endParaRPr lang="ru-RU" altLang="ru-RU" sz="24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eaLnBrk="1" hangingPunct="1"/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   Святую </a:t>
            </a: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Русь,</a:t>
            </a:r>
            <a:b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А я, пусть именем, но истинно – </a:t>
            </a:r>
            <a:endParaRPr lang="ru-RU" altLang="ru-RU" sz="24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eaLnBrk="1" hangingPunct="1"/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altLang="ru-RU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        вернусь</a:t>
            </a:r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48" y="539497"/>
            <a:ext cx="3593592" cy="523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76657" y="786384"/>
            <a:ext cx="7178039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Святой благоверный князь </a:t>
            </a:r>
            <a:endParaRPr lang="ru-RU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Невский – </a:t>
            </a:r>
            <a:endParaRPr lang="ru-RU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покровитель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воинов и защитник всей Руси.</a:t>
            </a:r>
          </a:p>
          <a:p>
            <a:pPr algn="ctr" eaLnBrk="1" hangingPunct="1"/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Канонизирован Русской православной </a:t>
            </a:r>
            <a:endParaRPr lang="ru-RU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церковью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лике благоверных при </a:t>
            </a:r>
            <a:endParaRPr lang="ru-RU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митрополите </a:t>
            </a:r>
            <a:r>
              <a:rPr lang="ru-RU" alt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Макарии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Московском</a:t>
            </a:r>
          </a:p>
          <a:p>
            <a:pPr algn="ctr"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Соборе 1547 года.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68" y="850392"/>
            <a:ext cx="3675474" cy="486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42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560" y="530352"/>
            <a:ext cx="6416040" cy="41879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dirty="0">
                <a:solidFill>
                  <a:srgbClr val="002060"/>
                </a:solidFill>
                <a:latin typeface="Franklin Gothic Medium" pitchFamily="34" charset="0"/>
              </a:rPr>
              <a:t>В     кантате семь частей, каждая из них представляет собой законченный номер: </a:t>
            </a:r>
          </a:p>
          <a:p>
            <a:pPr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</a:rPr>
              <a:t>    1. "Русь под игом монгольским"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</a:rPr>
              <a:t>    2. "Песня об Александре Невском"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</a:rPr>
              <a:t>    3. "Крестоносцы во Пскове"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</a:rPr>
              <a:t>    4. "Вставайте, люди русские "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</a:rPr>
              <a:t>    5. "Ледовое побоище"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</a:rPr>
              <a:t>    6. "Мертвое поле"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</a:rPr>
              <a:t>    7. "Въезд Александра во Псков"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640080"/>
            <a:ext cx="41910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9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570585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Вставайте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люди русские,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На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славный бой,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смертный бой,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Вставайте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люди вольные,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За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нашу землю честную!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Живым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бойцам почет и честь,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мертвым слава вечная.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За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отчий дом, за русский край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  <a:p>
            <a:pPr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Вставайте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люди русские.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Вставайте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люди русские,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На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славный бой, на смертный бой,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Вставайте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люди вольные,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За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нашу землю честную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                    На </a:t>
            </a:r>
            <a:r>
              <a:rPr lang="ru-RU" sz="2400" b="1" dirty="0">
                <a:solidFill>
                  <a:srgbClr val="C00000"/>
                </a:solidFill>
              </a:rPr>
              <a:t>Руси родной</a:t>
            </a:r>
            <a:r>
              <a:rPr lang="ru-RU" sz="2400" b="1" dirty="0" smtClean="0">
                <a:solidFill>
                  <a:srgbClr val="C00000"/>
                </a:solidFill>
              </a:rPr>
              <a:t>, на </a:t>
            </a:r>
            <a:r>
              <a:rPr lang="ru-RU" sz="2400" b="1" dirty="0">
                <a:solidFill>
                  <a:srgbClr val="C00000"/>
                </a:solidFill>
              </a:rPr>
              <a:t>Руси большой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                  Не </a:t>
            </a:r>
            <a:r>
              <a:rPr lang="ru-RU" sz="2400" b="1" dirty="0">
                <a:solidFill>
                  <a:srgbClr val="C00000"/>
                </a:solidFill>
              </a:rPr>
              <a:t>бывать врагу.</a:t>
            </a:r>
          </a:p>
          <a:p>
            <a:pPr>
              <a:buNone/>
            </a:pPr>
            <a:r>
              <a:rPr lang="ru-RU" sz="2400" b="1" dirty="0">
                <a:solidFill>
                  <a:srgbClr val="C00000"/>
                </a:solidFill>
              </a:rPr>
              <a:t>       </a:t>
            </a:r>
            <a:r>
              <a:rPr lang="ru-RU" sz="2400" b="1" dirty="0" smtClean="0">
                <a:solidFill>
                  <a:srgbClr val="C00000"/>
                </a:solidFill>
              </a:rPr>
              <a:t>                           Поднимайся</a:t>
            </a:r>
            <a:r>
              <a:rPr lang="ru-RU" sz="2400" b="1" dirty="0">
                <a:solidFill>
                  <a:srgbClr val="C00000"/>
                </a:solidFill>
              </a:rPr>
              <a:t>, встань, мать родная Русь.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59" y="447960"/>
            <a:ext cx="5146786" cy="386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275" y="466344"/>
            <a:ext cx="8871455" cy="48920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11680" y="5221225"/>
            <a:ext cx="8686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b="1" dirty="0" smtClean="0">
              <a:solidFill>
                <a:schemeClr val="accent5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alt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Кто </a:t>
            </a:r>
            <a:r>
              <a:rPr lang="ru-RU" altLang="ru-RU" b="1" dirty="0">
                <a:solidFill>
                  <a:srgbClr val="002060"/>
                </a:solidFill>
                <a:latin typeface="Cambria" panose="02040503050406030204" pitchFamily="18" charset="0"/>
              </a:rPr>
              <a:t>на Русь с мечем придет,  тот от меча и погибнет…</a:t>
            </a:r>
          </a:p>
          <a:p>
            <a:pPr algn="ctr"/>
            <a:r>
              <a:rPr lang="ru-RU" altLang="ru-RU" b="1" dirty="0">
                <a:solidFill>
                  <a:srgbClr val="002060"/>
                </a:solidFill>
                <a:latin typeface="Cambria" panose="02040503050406030204" pitchFamily="18" charset="0"/>
              </a:rPr>
              <a:t>В. </a:t>
            </a:r>
            <a:r>
              <a:rPr lang="ru-RU" altLang="ru-RU" b="1" dirty="0" err="1">
                <a:solidFill>
                  <a:srgbClr val="002060"/>
                </a:solidFill>
                <a:latin typeface="Cambria" panose="02040503050406030204" pitchFamily="18" charset="0"/>
              </a:rPr>
              <a:t>Присекин</a:t>
            </a:r>
            <a:endParaRPr lang="ru-RU" altLang="ru-RU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3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6023896" y="1221485"/>
            <a:ext cx="5497544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002060"/>
                </a:solidFill>
                <a:latin typeface="Cambria" panose="02040503050406030204" pitchFamily="18" charset="0"/>
              </a:rPr>
              <a:t>Авторы памятника, скульптор И.И. Козлов и архитектор П.С. Бутенко, запечатлели святого и благоверного князя Александра Невского в окружении русских дружинников из Пскова, Новгорода, Владимира и Суздаля. Огромная скульптурная композиция олицетворяет единство и неделимость Русской земли, ее соборность, в которой наши предки находили духовную мощь и опору.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02" y="509427"/>
            <a:ext cx="4508282" cy="53835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57144" y="5987534"/>
            <a:ext cx="7098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2060"/>
                </a:solidFill>
                <a:latin typeface="Cambria" panose="02040503050406030204" pitchFamily="18" charset="0"/>
              </a:rPr>
              <a:t>Памятник Александру Невскому в г</a:t>
            </a:r>
            <a:r>
              <a:rPr lang="ru-RU" alt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Пскове</a:t>
            </a:r>
            <a:endParaRPr lang="ru-RU" altLang="ru-RU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8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579729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1.                                                                 4</a:t>
            </a:r>
            <a:r>
              <a:rPr lang="ru-RU" b="1" dirty="0">
                <a:solidFill>
                  <a:srgbClr val="002060"/>
                </a:solidFill>
              </a:rPr>
              <a:t>.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Солдатушки</a:t>
            </a:r>
            <a:r>
              <a:rPr lang="ru-RU" b="1" dirty="0">
                <a:solidFill>
                  <a:srgbClr val="002060"/>
                </a:solidFill>
              </a:rPr>
              <a:t>, бравы ребятушки</a:t>
            </a:r>
            <a:r>
              <a:rPr lang="ru-RU" b="1" dirty="0" smtClean="0">
                <a:solidFill>
                  <a:srgbClr val="002060"/>
                </a:solidFill>
              </a:rPr>
              <a:t>,             </a:t>
            </a:r>
            <a:r>
              <a:rPr lang="ru-RU" b="1" dirty="0" err="1" smtClean="0">
                <a:solidFill>
                  <a:srgbClr val="002060"/>
                </a:solidFill>
              </a:rPr>
              <a:t>Солдатушки</a:t>
            </a:r>
            <a:r>
              <a:rPr lang="ru-RU" b="1" dirty="0" smtClean="0">
                <a:solidFill>
                  <a:srgbClr val="002060"/>
                </a:solidFill>
              </a:rPr>
              <a:t>, бравы ребятушки,        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Где же ваши деды? - </a:t>
            </a:r>
            <a:r>
              <a:rPr lang="ru-RU" b="1" dirty="0" smtClean="0">
                <a:solidFill>
                  <a:srgbClr val="002060"/>
                </a:solidFill>
              </a:rPr>
              <a:t>                              Где же ваши жёны?                         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Наши </a:t>
            </a:r>
            <a:r>
              <a:rPr lang="ru-RU" b="1" dirty="0">
                <a:solidFill>
                  <a:srgbClr val="002060"/>
                </a:solidFill>
              </a:rPr>
              <a:t>деды – славные победы</a:t>
            </a:r>
            <a:r>
              <a:rPr lang="ru-RU" b="1" dirty="0" smtClean="0">
                <a:solidFill>
                  <a:srgbClr val="002060"/>
                </a:solidFill>
              </a:rPr>
              <a:t>,              Наши жёны пушки </a:t>
            </a:r>
            <a:r>
              <a:rPr lang="ru-RU" b="1" dirty="0" err="1" smtClean="0">
                <a:solidFill>
                  <a:srgbClr val="002060"/>
                </a:solidFill>
              </a:rPr>
              <a:t>заряжёны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Вот где наши деды</a:t>
            </a:r>
            <a:r>
              <a:rPr lang="ru-RU" b="1" dirty="0" smtClean="0">
                <a:solidFill>
                  <a:srgbClr val="002060"/>
                </a:solidFill>
              </a:rPr>
              <a:t>!-                                Вот где наши жёны!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2</a:t>
            </a:r>
            <a:r>
              <a:rPr lang="ru-RU" b="1" dirty="0" smtClean="0">
                <a:solidFill>
                  <a:srgbClr val="002060"/>
                </a:solidFill>
              </a:rPr>
              <a:t>.                                                                 5.</a:t>
            </a:r>
          </a:p>
          <a:p>
            <a:pPr marL="0" indent="0"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Солдатушки</a:t>
            </a:r>
            <a:r>
              <a:rPr lang="ru-RU" b="1" dirty="0" smtClean="0">
                <a:solidFill>
                  <a:srgbClr val="002060"/>
                </a:solidFill>
              </a:rPr>
              <a:t>, бравы ребятушки              </a:t>
            </a:r>
            <a:r>
              <a:rPr lang="ru-RU" b="1" dirty="0" err="1" smtClean="0">
                <a:solidFill>
                  <a:srgbClr val="002060"/>
                </a:solidFill>
              </a:rPr>
              <a:t>Солдатушки</a:t>
            </a:r>
            <a:r>
              <a:rPr lang="ru-RU" b="1" dirty="0" smtClean="0">
                <a:solidFill>
                  <a:srgbClr val="002060"/>
                </a:solidFill>
              </a:rPr>
              <a:t>, бравы ребятушки,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Кто же ваши отцы?                                  Где же ваши детки?                           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Наши отцы- </a:t>
            </a:r>
            <a:r>
              <a:rPr lang="ru-RU" b="1" dirty="0" err="1" smtClean="0">
                <a:solidFill>
                  <a:srgbClr val="002060"/>
                </a:solidFill>
              </a:rPr>
              <a:t>русски</a:t>
            </a:r>
            <a:r>
              <a:rPr lang="ru-RU" b="1" dirty="0" smtClean="0">
                <a:solidFill>
                  <a:srgbClr val="002060"/>
                </a:solidFill>
              </a:rPr>
              <a:t> полководцы            Наши детки- пули наши метки,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Вот кто наши отцы!                                  Вот, кто наши детки!                            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3</a:t>
            </a:r>
            <a:r>
              <a:rPr lang="ru-RU" b="1" dirty="0">
                <a:solidFill>
                  <a:srgbClr val="002060"/>
                </a:solidFill>
              </a:rPr>
              <a:t>. </a:t>
            </a:r>
            <a:r>
              <a:rPr lang="ru-RU" b="1" dirty="0" smtClean="0">
                <a:solidFill>
                  <a:srgbClr val="002060"/>
                </a:solidFill>
              </a:rPr>
              <a:t>                                                               6.</a:t>
            </a:r>
          </a:p>
          <a:p>
            <a:pPr marL="0" indent="0"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Солдатушки</a:t>
            </a:r>
            <a:r>
              <a:rPr lang="ru-RU" b="1" dirty="0">
                <a:solidFill>
                  <a:srgbClr val="002060"/>
                </a:solidFill>
              </a:rPr>
              <a:t>, бравы ребятушки</a:t>
            </a:r>
            <a:r>
              <a:rPr lang="ru-RU" b="1" dirty="0" smtClean="0">
                <a:solidFill>
                  <a:srgbClr val="002060"/>
                </a:solidFill>
              </a:rPr>
              <a:t>,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       </a:t>
            </a:r>
            <a:r>
              <a:rPr lang="ru-RU" b="1" dirty="0" err="1" smtClean="0">
                <a:solidFill>
                  <a:srgbClr val="002060"/>
                </a:solidFill>
              </a:rPr>
              <a:t>Солдатушки</a:t>
            </a:r>
            <a:r>
              <a:rPr lang="ru-RU" b="1" dirty="0">
                <a:solidFill>
                  <a:srgbClr val="002060"/>
                </a:solidFill>
              </a:rPr>
              <a:t>, бравы ребятушки,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Где же ваши сестры</a:t>
            </a:r>
            <a:r>
              <a:rPr lang="ru-RU" b="1" dirty="0" smtClean="0">
                <a:solidFill>
                  <a:srgbClr val="002060"/>
                </a:solidFill>
              </a:rPr>
              <a:t>?                               </a:t>
            </a:r>
            <a:r>
              <a:rPr lang="ru-RU" b="1" dirty="0">
                <a:solidFill>
                  <a:srgbClr val="002060"/>
                </a:solidFill>
              </a:rPr>
              <a:t>Где же ваша слава?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Наши </a:t>
            </a:r>
            <a:r>
              <a:rPr lang="ru-RU" b="1" dirty="0">
                <a:solidFill>
                  <a:srgbClr val="002060"/>
                </a:solidFill>
              </a:rPr>
              <a:t>сестры – пики сабли </a:t>
            </a:r>
            <a:r>
              <a:rPr lang="ru-RU" b="1" dirty="0" smtClean="0">
                <a:solidFill>
                  <a:srgbClr val="002060"/>
                </a:solidFill>
              </a:rPr>
              <a:t>остры</a:t>
            </a:r>
            <a:r>
              <a:rPr lang="ru-RU" b="1" dirty="0">
                <a:solidFill>
                  <a:srgbClr val="002060"/>
                </a:solidFill>
              </a:rPr>
              <a:t>,</a:t>
            </a:r>
            <a:r>
              <a:rPr lang="ru-RU" b="1" dirty="0" smtClean="0">
                <a:solidFill>
                  <a:srgbClr val="002060"/>
                </a:solidFill>
              </a:rPr>
              <a:t>         Наша </a:t>
            </a:r>
            <a:r>
              <a:rPr lang="ru-RU" b="1" dirty="0">
                <a:solidFill>
                  <a:srgbClr val="002060"/>
                </a:solidFill>
              </a:rPr>
              <a:t>слава – </a:t>
            </a:r>
            <a:r>
              <a:rPr lang="ru-RU" b="1" dirty="0" smtClean="0">
                <a:solidFill>
                  <a:srgbClr val="002060"/>
                </a:solidFill>
              </a:rPr>
              <a:t>Русская </a:t>
            </a:r>
            <a:r>
              <a:rPr lang="ru-RU" b="1" dirty="0">
                <a:solidFill>
                  <a:srgbClr val="002060"/>
                </a:solidFill>
              </a:rPr>
              <a:t>держава,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Вот </a:t>
            </a:r>
            <a:r>
              <a:rPr lang="ru-RU" b="1" dirty="0">
                <a:solidFill>
                  <a:srgbClr val="002060"/>
                </a:solidFill>
              </a:rPr>
              <a:t>где наши сестры</a:t>
            </a:r>
            <a:r>
              <a:rPr lang="ru-RU" b="1" dirty="0" smtClean="0">
                <a:solidFill>
                  <a:srgbClr val="002060"/>
                </a:solidFill>
              </a:rPr>
              <a:t>!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                        Вот </a:t>
            </a:r>
            <a:r>
              <a:rPr lang="ru-RU" b="1" dirty="0">
                <a:solidFill>
                  <a:srgbClr val="002060"/>
                </a:solidFill>
              </a:rPr>
              <a:t>где наша слава!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                                     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70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Домашнее </a:t>
            </a:r>
            <a:r>
              <a:rPr lang="ru-RU" b="1" dirty="0" smtClean="0">
                <a:solidFill>
                  <a:srgbClr val="002060"/>
                </a:solidFill>
              </a:rPr>
              <a:t>задание: 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Выучить </a:t>
            </a:r>
            <a:r>
              <a:rPr lang="ru-RU" b="1" dirty="0" smtClean="0">
                <a:solidFill>
                  <a:srgbClr val="002060"/>
                </a:solidFill>
              </a:rPr>
              <a:t>слова песни «</a:t>
            </a:r>
            <a:r>
              <a:rPr lang="ru-RU" b="1" dirty="0" err="1" smtClean="0">
                <a:solidFill>
                  <a:srgbClr val="002060"/>
                </a:solidFill>
              </a:rPr>
              <a:t>Солдатушки</a:t>
            </a:r>
            <a:r>
              <a:rPr lang="ru-RU" b="1" dirty="0" smtClean="0">
                <a:solidFill>
                  <a:srgbClr val="002060"/>
                </a:solidFill>
              </a:rPr>
              <a:t>, бравы ребятушки»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51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95576" y="774386"/>
            <a:ext cx="97485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i="1" u="sng" dirty="0">
                <a:solidFill>
                  <a:schemeClr val="accent3"/>
                </a:solidFill>
                <a:latin typeface="Cambria" panose="02040503050406030204" pitchFamily="18" charset="0"/>
              </a:rPr>
              <a:t>Цель:</a:t>
            </a:r>
          </a:p>
          <a:p>
            <a:pPr algn="just" eaLnBrk="1" hangingPunct="1"/>
            <a:r>
              <a:rPr lang="ru-RU" altLang="ru-RU" sz="2400" dirty="0">
                <a:latin typeface="Cambria" panose="02040503050406030204" pitchFamily="18" charset="0"/>
              </a:rPr>
              <a:t>	</a:t>
            </a: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с героическим прошлым России и образом </a:t>
            </a: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just" eaLnBrk="1" hangingPunct="1"/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Александра </a:t>
            </a:r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Невского – защитника Отечества и православной </a:t>
            </a: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веры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313432" y="2103121"/>
            <a:ext cx="8530740" cy="3300984"/>
          </a:xfrm>
        </p:spPr>
        <p:txBody>
          <a:bodyPr>
            <a:normAutofit/>
          </a:bodyPr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400" b="1" i="1" u="sng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новыми понятиями «Кант», «Кантата»</a:t>
            </a:r>
          </a:p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кантату «Александр Невский» С. Прокофьева</a:t>
            </a:r>
          </a:p>
          <a:p>
            <a:pPr eaLnBrk="1" hangingPunct="1"/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Сопоставить героико-эпические образы музыки с образами изобразительного искусства</a:t>
            </a:r>
          </a:p>
          <a:p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знания учащихся</a:t>
            </a:r>
          </a:p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</a:t>
            </a:r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музыке</a:t>
            </a:r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21691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Пик комфорт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99" y="447675"/>
            <a:ext cx="9248775" cy="547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18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561" y="530352"/>
            <a:ext cx="5878158" cy="32482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дубравы блестит крестами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Храм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златоглавый с колоколами…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себе он тянет неудержимо,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Зовет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манит он в край родимый…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радостно дрожит и тает,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Пока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 благостный не замирает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702" y="2145792"/>
            <a:ext cx="5519162" cy="418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3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560" y="530352"/>
            <a:ext cx="11106912" cy="58460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Вы слышали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колокольный звон?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Нельзя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 представить Россию без храмов 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колокольного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звона.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символы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России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её неотъемлемая  часть.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Колокола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звонили и в великие праздники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благовесты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тяжелую минуту испытаний –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набаты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предупреждали людей о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нависшей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Колокольным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звоном встречали только что родившегося человека, и провожали его в последний путь. Звоном колоколов встречали своих героев-воинов, защищавших родные земли от нападения врагов. А героями наша земля была издавна богата. И среди них – славный сын земли русской –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великий полководец Александр Невский.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" y="530352"/>
            <a:ext cx="4364736" cy="365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50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81000" y="4160520"/>
            <a:ext cx="456590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200" b="1" dirty="0" smtClean="0">
                <a:latin typeface="Cambria" panose="02040503050406030204" pitchFamily="18" charset="0"/>
              </a:rPr>
              <a:t>       </a:t>
            </a:r>
          </a:p>
          <a:p>
            <a:pPr eaLnBrk="1" hangingPunct="1"/>
            <a:r>
              <a:rPr lang="ru-RU" altLang="ru-RU" sz="1400" b="1" dirty="0">
                <a:latin typeface="Cambria" panose="02040503050406030204" pitchFamily="18" charset="0"/>
              </a:rPr>
              <a:t> </a:t>
            </a:r>
            <a:r>
              <a:rPr lang="ru-RU" altLang="ru-RU" sz="1400" b="1" dirty="0" smtClean="0">
                <a:latin typeface="Cambria" panose="02040503050406030204" pitchFamily="18" charset="0"/>
              </a:rPr>
              <a:t>                        Ю</a:t>
            </a:r>
            <a:r>
              <a:rPr lang="ru-RU" altLang="ru-RU" sz="1400" b="1" dirty="0">
                <a:latin typeface="Cambria" panose="02040503050406030204" pitchFamily="18" charset="0"/>
              </a:rPr>
              <a:t>. </a:t>
            </a:r>
            <a:r>
              <a:rPr lang="ru-RU" altLang="ru-RU" sz="1400" b="1" dirty="0" err="1">
                <a:latin typeface="Cambria" panose="02040503050406030204" pitchFamily="18" charset="0"/>
              </a:rPr>
              <a:t>Пантюхин</a:t>
            </a:r>
            <a:r>
              <a:rPr lang="ru-RU" altLang="ru-RU" sz="1400" b="1" dirty="0">
                <a:latin typeface="Cambria" panose="02040503050406030204" pitchFamily="18" charset="0"/>
              </a:rPr>
              <a:t>.  Александр Невский</a:t>
            </a:r>
            <a:endParaRPr lang="ru-RU" altLang="ru-RU" sz="1400" dirty="0"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82701" y="429768"/>
            <a:ext cx="10312399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Александр Невский великий русский князь, </a:t>
            </a:r>
          </a:p>
          <a:p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полководец </a:t>
            </a:r>
            <a:r>
              <a:rPr lang="en-US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XIII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 ,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защитник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святой земли </a:t>
            </a:r>
            <a:endParaRPr lang="ru-RU" alt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Русской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1220 году.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Под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руководством под Невой была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одержана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победа над шведами, а ведь ему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тогда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только 20 лет. А в 22 года он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разбил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рыцарей-тевтонов на Чудском озере.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Битва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вошла в историю под названием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«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Ледовое побоище».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…«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Идите и скажите всем в чужих краях, что Русь жива. Пусть без страха жалуют к нам в гости. Но если кто с мечом к нам войдет, тот от меча и погибнет. На том стояла и стоять будет Русская земля». </a:t>
            </a:r>
            <a:endParaRPr lang="ru-RU" alt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33" y="496241"/>
            <a:ext cx="4668701" cy="385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8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005073" y="1375790"/>
            <a:ext cx="36802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Вставайте, люди русские, </a:t>
            </a:r>
            <a:b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славный бой, на смертный бой, </a:t>
            </a:r>
            <a:b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Вставайте, люди вольные, </a:t>
            </a:r>
            <a:b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нашу землю честную! </a:t>
            </a:r>
            <a:b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Живым бойцам почет и честь, </a:t>
            </a:r>
            <a:b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мертвым слава вечная…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3324008" y="720120"/>
            <a:ext cx="55541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dirty="0" smtClean="0">
                <a:solidFill>
                  <a:schemeClr val="accent3"/>
                </a:solidFill>
                <a:latin typeface="Cambria" panose="02040503050406030204" pitchFamily="18" charset="0"/>
              </a:rPr>
              <a:t> </a:t>
            </a: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Кантата </a:t>
            </a:r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«Александр Невский»</a:t>
            </a: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 rot="21215123">
            <a:off x="2175811" y="5248016"/>
            <a:ext cx="20400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Cambria" panose="02040503050406030204" pitchFamily="18" charset="0"/>
              </a:rPr>
              <a:t>С. Прокофьев</a:t>
            </a: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 rot="522854">
            <a:off x="7815831" y="5286039"/>
            <a:ext cx="17319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latin typeface="Cambria" panose="02040503050406030204" pitchFamily="18" charset="0"/>
              </a:rPr>
              <a:t>В. </a:t>
            </a:r>
            <a:r>
              <a:rPr lang="ru-RU" altLang="ru-RU" b="1" dirty="0" err="1">
                <a:latin typeface="Cambria" panose="02040503050406030204" pitchFamily="18" charset="0"/>
              </a:rPr>
              <a:t>Луговский</a:t>
            </a:r>
            <a:endParaRPr lang="ru-RU" altLang="ru-RU" b="1" dirty="0"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2858">
            <a:off x="783490" y="1412113"/>
            <a:ext cx="2800952" cy="3830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6372">
            <a:off x="8115712" y="1584666"/>
            <a:ext cx="2852928" cy="370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4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002060"/>
                </a:solidFill>
              </a:rPr>
              <a:t>Кант</a:t>
            </a:r>
            <a:r>
              <a:rPr lang="ru-RU" u="sng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– хвалебная </a:t>
            </a:r>
            <a:r>
              <a:rPr lang="ru-RU" dirty="0" smtClean="0">
                <a:solidFill>
                  <a:srgbClr val="002060"/>
                </a:solidFill>
              </a:rPr>
              <a:t>песнь.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                              </a:t>
            </a:r>
            <a:r>
              <a:rPr lang="ru-RU" b="1" u="sng" dirty="0" smtClean="0">
                <a:solidFill>
                  <a:srgbClr val="002060"/>
                </a:solidFill>
              </a:rPr>
              <a:t>Кантата</a:t>
            </a:r>
            <a:r>
              <a:rPr lang="ru-RU" u="sng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– крупное музыкальное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                                     произведение</a:t>
            </a:r>
            <a:r>
              <a:rPr lang="ru-RU" dirty="0">
                <a:solidFill>
                  <a:srgbClr val="002060"/>
                </a:solidFill>
              </a:rPr>
              <a:t>, состоящее </a:t>
            </a:r>
            <a:r>
              <a:rPr lang="ru-RU" dirty="0" smtClean="0">
                <a:solidFill>
                  <a:srgbClr val="002060"/>
                </a:solidFill>
              </a:rPr>
              <a:t>  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                                   из нескольких </a:t>
            </a:r>
            <a:r>
              <a:rPr lang="ru-RU" dirty="0">
                <a:solidFill>
                  <a:srgbClr val="002060"/>
                </a:solidFill>
              </a:rPr>
              <a:t>частей,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                                   исполняемых </a:t>
            </a:r>
            <a:r>
              <a:rPr lang="ru-RU" dirty="0">
                <a:solidFill>
                  <a:srgbClr val="002060"/>
                </a:solidFill>
              </a:rPr>
              <a:t>хором, </a:t>
            </a:r>
            <a:r>
              <a:rPr lang="ru-RU" dirty="0" smtClean="0">
                <a:solidFill>
                  <a:srgbClr val="002060"/>
                </a:solidFill>
              </a:rPr>
              <a:t>   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                                   солистами и </a:t>
            </a:r>
            <a:r>
              <a:rPr lang="ru-RU" dirty="0">
                <a:solidFill>
                  <a:srgbClr val="002060"/>
                </a:solidFill>
              </a:rPr>
              <a:t>оркестром. </a:t>
            </a:r>
            <a:r>
              <a:rPr lang="ru-RU" dirty="0" smtClean="0">
                <a:solidFill>
                  <a:srgbClr val="002060"/>
                </a:solidFill>
              </a:rPr>
              <a:t>                   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                           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2" y="1682496"/>
            <a:ext cx="5620512" cy="421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6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1561967" y="549164"/>
            <a:ext cx="83581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Триптих П. Д. </a:t>
            </a:r>
            <a:r>
              <a:rPr lang="ru-RU" altLang="ru-RU" sz="24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Корина</a:t>
            </a:r>
            <a:endParaRPr lang="ru-RU" altLang="ru-RU" sz="24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ctr" eaLnBrk="1" hangingPunct="1"/>
            <a:r>
              <a:rPr lang="ru-RU" altLang="ru-RU" sz="3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altLang="ru-RU" sz="3200" b="1" dirty="0">
                <a:solidFill>
                  <a:srgbClr val="002060"/>
                </a:solidFill>
                <a:latin typeface="Cambria" panose="02040503050406030204" pitchFamily="18" charset="0"/>
              </a:rPr>
              <a:t>«Александр Невский</a:t>
            </a:r>
            <a:r>
              <a:rPr lang="ru-RU" altLang="ru-RU" sz="3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»</a:t>
            </a:r>
            <a:endParaRPr lang="ru-RU" altLang="ru-RU" sz="3200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Прямоугольник 5"/>
          <p:cNvSpPr>
            <a:spLocks noChangeArrowheads="1"/>
          </p:cNvSpPr>
          <p:nvPr/>
        </p:nvSpPr>
        <p:spPr bwMode="auto">
          <a:xfrm>
            <a:off x="1419091" y="5560732"/>
            <a:ext cx="86439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>
                <a:latin typeface="Cambria" panose="02040503050406030204" pitchFamily="18" charset="0"/>
              </a:rPr>
              <a:t>Северная баллада                          Александр Невский                     Старинный сказ</a:t>
            </a: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1419091" y="5930064"/>
            <a:ext cx="8501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002060"/>
                </a:solidFill>
                <a:latin typeface="Cambria" panose="02040503050406030204" pitchFamily="18" charset="0"/>
              </a:rPr>
              <a:t>       Левая часть                               Центральная часть                         Правая часть</a:t>
            </a:r>
            <a:r>
              <a:rPr lang="ru-RU" altLang="ru-RU" dirty="0">
                <a:latin typeface="Cambria" panose="02040503050406030204" pitchFamily="18" charset="0"/>
              </a:rPr>
              <a:t>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67" y="1548537"/>
            <a:ext cx="9750392" cy="409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6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19" y="3140757"/>
            <a:ext cx="4277921" cy="2741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160" y="530153"/>
            <a:ext cx="3735932" cy="28298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271" y="530153"/>
            <a:ext cx="4122505" cy="25836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80" y="2937626"/>
            <a:ext cx="576072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1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468</TotalTime>
  <Words>729</Words>
  <Application>Microsoft Office PowerPoint</Application>
  <PresentationFormat>Произвольный</PresentationFormat>
  <Paragraphs>119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    Учитель музыки ГБОУ Школа № 2070          Мовсесова  Карине Григориевна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Учебная презентация к уроку в 5 классе</dc:title>
  <dc:creator>Илья</dc:creator>
  <cp:lastModifiedBy>1</cp:lastModifiedBy>
  <cp:revision>80</cp:revision>
  <dcterms:created xsi:type="dcterms:W3CDTF">2015-02-23T10:24:58Z</dcterms:created>
  <dcterms:modified xsi:type="dcterms:W3CDTF">2022-04-30T17:14:01Z</dcterms:modified>
</cp:coreProperties>
</file>