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00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508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374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337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67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444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24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188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78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62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00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31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389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18C79C5D-2A6F-F04D-97DA-BEF2467B64E4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11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4/30/2022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215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vesti.ru/article/2660557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423" y="452846"/>
            <a:ext cx="8778240" cy="964792"/>
          </a:xfrm>
        </p:spPr>
        <p:txBody>
          <a:bodyPr/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РОДИТЕЛИ, БУДЬТЕ БДИТЕЛЬНЫ!!!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6412" y="1857111"/>
            <a:ext cx="598278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Наши дети – это самое дорогое, что у нас есть. Это продолжение жизни. Это наполнение жизни. Это сама жизнь, явившаяся в этот мир маленьким человечком. И всем нам хочется, чтобы нашим детям было хорошо в этом мире. Ребёнок должен чувствовать себя </a:t>
            </a:r>
            <a:r>
              <a:rPr lang="ru-RU" sz="2000" b="1" dirty="0">
                <a:solidFill>
                  <a:srgbClr val="FF0000"/>
                </a:solidFill>
              </a:rPr>
              <a:t>счастливым и защищённым.  </a:t>
            </a:r>
          </a:p>
          <a:p>
            <a:pPr algn="ctr"/>
            <a:r>
              <a:rPr lang="ru-RU" sz="2000" b="1" dirty="0">
                <a:solidFill>
                  <a:srgbClr val="FFC000"/>
                </a:solidFill>
              </a:rPr>
              <a:t>НИЧЕГО, ЧТО ДАЛЕКО ДО ЦЕЛИ, </a:t>
            </a:r>
            <a:endParaRPr lang="ru-RU" sz="20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НИЧЕГО</a:t>
            </a:r>
            <a:r>
              <a:rPr lang="ru-RU" sz="2000" b="1" dirty="0">
                <a:solidFill>
                  <a:srgbClr val="FFC000"/>
                </a:solidFill>
              </a:rPr>
              <a:t>, ЧТО ПОДОРОЖАЛА </a:t>
            </a:r>
            <a:r>
              <a:rPr lang="ru-RU" sz="2000" b="1" dirty="0" smtClean="0">
                <a:solidFill>
                  <a:srgbClr val="FFC000"/>
                </a:solidFill>
              </a:rPr>
              <a:t>ЖИЗНЬ</a:t>
            </a: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 </a:t>
            </a:r>
            <a:r>
              <a:rPr lang="ru-RU" sz="2000" b="1" dirty="0">
                <a:solidFill>
                  <a:srgbClr val="FFC000"/>
                </a:solidFill>
              </a:rPr>
              <a:t>В СТО РАЗ!</a:t>
            </a:r>
          </a:p>
          <a:p>
            <a:pPr algn="ctr"/>
            <a:r>
              <a:rPr lang="ru-RU" sz="2000" b="1" dirty="0">
                <a:solidFill>
                  <a:srgbClr val="FFC000"/>
                </a:solidFill>
              </a:rPr>
              <a:t> ГЛАВНОЕ – ЧТОБ ДЕТИ БЫЛИ ЖИВЫ И ЗДОРОВЫ! </a:t>
            </a:r>
            <a:endParaRPr lang="ru-RU" sz="20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C000"/>
                </a:solidFill>
              </a:rPr>
              <a:t>ЗАВТРА</a:t>
            </a:r>
            <a:r>
              <a:rPr lang="ru-RU" sz="2000" b="1" dirty="0">
                <a:solidFill>
                  <a:srgbClr val="FFC000"/>
                </a:solidFill>
              </a:rPr>
              <a:t>! </a:t>
            </a:r>
            <a:r>
              <a:rPr lang="ru-RU" sz="2000" b="1" dirty="0" smtClean="0">
                <a:solidFill>
                  <a:srgbClr val="FFC000"/>
                </a:solidFill>
              </a:rPr>
              <a:t>  СЕГОДНЯ</a:t>
            </a:r>
            <a:r>
              <a:rPr lang="ru-RU" sz="2000" b="1" dirty="0">
                <a:solidFill>
                  <a:srgbClr val="FFC000"/>
                </a:solidFill>
              </a:rPr>
              <a:t>! </a:t>
            </a:r>
            <a:r>
              <a:rPr lang="ru-RU" sz="2000" b="1" dirty="0" smtClean="0">
                <a:solidFill>
                  <a:srgbClr val="FFC000"/>
                </a:solidFill>
              </a:rPr>
              <a:t>   СЕЙЧАС</a:t>
            </a:r>
            <a:r>
              <a:rPr lang="ru-RU" sz="2000" b="1" dirty="0" smtClean="0">
                <a:solidFill>
                  <a:srgbClr val="FFC000"/>
                </a:solidFill>
              </a:rPr>
              <a:t>!!!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ru-RU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26809" b="30763"/>
          <a:stretch/>
        </p:blipFill>
        <p:spPr>
          <a:xfrm>
            <a:off x="226423" y="3326988"/>
            <a:ext cx="2524838" cy="2388398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824754" y="407894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423" y="582374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Автор Назарова О.Д., </a:t>
            </a:r>
          </a:p>
          <a:p>
            <a:r>
              <a:rPr lang="ru-RU" dirty="0"/>
              <a:t>социальный педагог </a:t>
            </a:r>
            <a:endParaRPr lang="ru-RU" dirty="0" smtClean="0"/>
          </a:p>
          <a:p>
            <a:r>
              <a:rPr lang="ru-RU" dirty="0" smtClean="0"/>
              <a:t>МОУ </a:t>
            </a:r>
            <a:r>
              <a:rPr lang="ru-RU" dirty="0"/>
              <a:t>СШ № 2 с. Кузоватово </a:t>
            </a:r>
          </a:p>
        </p:txBody>
      </p:sp>
    </p:spTree>
    <p:extLst>
      <p:ext uri="{BB962C8B-B14F-4D97-AF65-F5344CB8AC3E}">
        <p14:creationId xmlns:p14="http://schemas.microsoft.com/office/powerpoint/2010/main" val="31792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08" y="325268"/>
            <a:ext cx="8656320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08" y="2225431"/>
            <a:ext cx="84963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27 декабря 2021 года в Москве, во время катания на тюбинге  («ватрушке») погиб пятнадцатилетний подросток - на </a:t>
            </a:r>
            <a:r>
              <a:rPr lang="ru-RU" b="1" dirty="0"/>
              <a:t>большой скорости </a:t>
            </a:r>
            <a:r>
              <a:rPr lang="ru-RU" b="1" dirty="0" smtClean="0"/>
              <a:t>он врезался </a:t>
            </a:r>
            <a:r>
              <a:rPr lang="ru-RU" b="1" dirty="0"/>
              <a:t>в </a:t>
            </a:r>
            <a:r>
              <a:rPr lang="ru-RU" b="1" dirty="0" smtClean="0"/>
              <a:t>дерево.  От полученных травм мальчик скончался на месте.</a:t>
            </a:r>
            <a:r>
              <a:rPr lang="ru-RU" b="1" dirty="0"/>
              <a:t> Предварительный диагноз - перелом позвоночника в результате сильного удара.</a:t>
            </a:r>
          </a:p>
          <a:p>
            <a:r>
              <a:rPr lang="ru-RU" b="1" dirty="0" smtClean="0"/>
              <a:t>Катание </a:t>
            </a:r>
            <a:r>
              <a:rPr lang="ru-RU" b="1" dirty="0"/>
              <a:t>на такой горке отнюдь не безопасно, поскольку склон порос деревьями.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808" y="432588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В Новосибирске похоронили восьмилетнюю девочку, которая погибла 1 </a:t>
            </a:r>
            <a:r>
              <a:rPr lang="ru-RU" b="1" dirty="0" smtClean="0"/>
              <a:t>января 2022 года, </a:t>
            </a:r>
            <a:r>
              <a:rPr lang="ru-RU" b="1" dirty="0"/>
              <a:t>катаясь на надувной ватрушке с горки. Ребенок на скорости около 50 километров </a:t>
            </a:r>
            <a:r>
              <a:rPr lang="ru-RU" b="1" dirty="0" smtClean="0"/>
              <a:t> врезался </a:t>
            </a:r>
            <a:r>
              <a:rPr lang="ru-RU" b="1" dirty="0"/>
              <a:t>в металлическую ограду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357" y="4303626"/>
            <a:ext cx="3383280" cy="22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4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557" y="2488376"/>
            <a:ext cx="4796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29 декабря 2021 года в Полоцком </a:t>
            </a:r>
            <a:r>
              <a:rPr lang="ru-RU" b="1" dirty="0"/>
              <a:t>районе </a:t>
            </a:r>
            <a:r>
              <a:rPr lang="ru-RU" b="1" dirty="0" smtClean="0"/>
              <a:t> на </a:t>
            </a:r>
            <a:r>
              <a:rPr lang="ru-RU" b="1" dirty="0"/>
              <a:t>Западной </a:t>
            </a:r>
            <a:r>
              <a:rPr lang="ru-RU" b="1" dirty="0" smtClean="0"/>
              <a:t>Двине, </a:t>
            </a:r>
            <a:r>
              <a:rPr lang="ru-RU" b="1" dirty="0"/>
              <a:t>возле деревни </a:t>
            </a:r>
            <a:r>
              <a:rPr lang="ru-RU" b="1" dirty="0" err="1" smtClean="0"/>
              <a:t>Козьянки</a:t>
            </a:r>
            <a:r>
              <a:rPr lang="ru-RU" b="1" dirty="0" smtClean="0"/>
              <a:t>, два </a:t>
            </a:r>
            <a:r>
              <a:rPr lang="ru-RU" b="1" dirty="0"/>
              <a:t>мальчика, 10 и 12 лет, провалились под лед, катаясь на тюбинге с берега реки. </a:t>
            </a:r>
            <a:r>
              <a:rPr lang="ru-RU" b="1" dirty="0" smtClean="0"/>
              <a:t> Прохожие пытались их спасти, но лёд был тонкий, и они проваливались. Детей затянуло течением под кромку </a:t>
            </a:r>
            <a:r>
              <a:rPr lang="ru-RU" b="1" dirty="0"/>
              <a:t>льда. Поисковые </a:t>
            </a:r>
            <a:r>
              <a:rPr lang="ru-RU" b="1" dirty="0" smtClean="0"/>
              <a:t>работы  </a:t>
            </a:r>
            <a:r>
              <a:rPr lang="ru-RU" b="1" dirty="0"/>
              <a:t>проводятся силами МЧС и ОСВОДа</a:t>
            </a:r>
            <a:r>
              <a:rPr lang="ru-RU" b="1" dirty="0" smtClean="0"/>
              <a:t>. В поиске тел детей задействовано 18 водолазов. </a:t>
            </a:r>
          </a:p>
          <a:p>
            <a:r>
              <a:rPr lang="ru-RU" b="1" dirty="0" smtClean="0"/>
              <a:t>На 06.01.2022  тела детей ещё не найдены.</a:t>
            </a:r>
          </a:p>
          <a:p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229" y="3261089"/>
            <a:ext cx="3544388" cy="1993718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1557" y="229474"/>
            <a:ext cx="8724397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</p:spTree>
    <p:extLst>
      <p:ext uri="{BB962C8B-B14F-4D97-AF65-F5344CB8AC3E}">
        <p14:creationId xmlns:p14="http://schemas.microsoft.com/office/powerpoint/2010/main" val="426839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3840" y="2264229"/>
            <a:ext cx="65270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Одесской области в новогоднюю ночь произошла жуткая </a:t>
            </a:r>
            <a:r>
              <a:rPr lang="ru-RU" b="1" dirty="0" smtClean="0"/>
              <a:t>трагедия: целая </a:t>
            </a:r>
            <a:r>
              <a:rPr lang="ru-RU" b="1" dirty="0"/>
              <a:t>семья из пяти человек погибла от отравления угарным газом. </a:t>
            </a:r>
            <a:endParaRPr lang="ru-RU" b="1" dirty="0" smtClean="0"/>
          </a:p>
          <a:p>
            <a:r>
              <a:rPr lang="ru-RU" b="1" dirty="0" smtClean="0"/>
              <a:t>41-летний Георгий </a:t>
            </a:r>
            <a:r>
              <a:rPr lang="ru-RU" b="1" dirty="0"/>
              <a:t>Головин </a:t>
            </a:r>
            <a:r>
              <a:rPr lang="ru-RU" b="1" dirty="0" smtClean="0"/>
              <a:t> вместе со своей матерью -  пенсионеркой и тремя племянниками (две семилетних девочки и девятилетний мальчик) отмечали новый год на даче. В </a:t>
            </a:r>
            <a:r>
              <a:rPr lang="ru-RU" b="1" dirty="0"/>
              <a:t>ночь с 31 декабря на 1 января семья встретила Новый год, запустила в полночь фейерверк и успела поздравить с праздником друзей и соседей. Однако около часа ночи по всему району пропал свет, и чтобы не портить из-за этого праздник, Георгий принес из гаража генератор, который как раз недавно купил. Агрегат стоял в доме в закрытой комнате, где не было даже вытяжки. Угарный газ от него и убил людей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3840" y="438479"/>
            <a:ext cx="8856616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7290" r="21300"/>
          <a:stretch/>
        </p:blipFill>
        <p:spPr>
          <a:xfrm>
            <a:off x="6770914" y="3483973"/>
            <a:ext cx="1933304" cy="177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3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5610" y="2583827"/>
            <a:ext cx="48811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Как стало известно, </a:t>
            </a:r>
            <a:r>
              <a:rPr lang="ru-RU" b="1" dirty="0" smtClean="0"/>
              <a:t>24.01.2021 года в </a:t>
            </a:r>
            <a:r>
              <a:rPr lang="ru-RU" b="1" dirty="0"/>
              <a:t>деревне Леоново </a:t>
            </a:r>
            <a:r>
              <a:rPr lang="ru-RU" b="1" dirty="0" smtClean="0"/>
              <a:t>Калужской области в </a:t>
            </a:r>
            <a:r>
              <a:rPr lang="ru-RU" b="1" dirty="0"/>
              <a:t>результате несчастного случая погибла девочка 2012 года рождения. </a:t>
            </a:r>
            <a:r>
              <a:rPr lang="ru-RU" b="1" dirty="0" smtClean="0"/>
              <a:t>Вместе </a:t>
            </a:r>
            <a:r>
              <a:rPr lang="ru-RU" b="1" dirty="0"/>
              <a:t>с другими детьми она играла недалеко от дома в </a:t>
            </a:r>
            <a:r>
              <a:rPr lang="ru-RU" b="1" dirty="0" smtClean="0"/>
              <a:t>сугробах. Дети строили </a:t>
            </a:r>
            <a:r>
              <a:rPr lang="ru-RU" b="1" dirty="0"/>
              <a:t>«снежную крепость». </a:t>
            </a:r>
            <a:r>
              <a:rPr lang="ru-RU" b="1" dirty="0" smtClean="0"/>
              <a:t>Девочка  залезла </a:t>
            </a:r>
            <a:r>
              <a:rPr lang="ru-RU" b="1" dirty="0"/>
              <a:t>в сугроб слишком глубоко, снег обрушился и засыпал её. </a:t>
            </a:r>
            <a:r>
              <a:rPr lang="ru-RU" b="1" dirty="0" smtClean="0"/>
              <a:t>Взрослые самостоятельно </a:t>
            </a:r>
            <a:r>
              <a:rPr lang="ru-RU" b="1" dirty="0"/>
              <a:t>откопали ребенка и привезли в больницу, однако врачи констатировали </a:t>
            </a:r>
            <a:r>
              <a:rPr lang="ru-RU" b="1" dirty="0" smtClean="0"/>
              <a:t>смерть.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594" y="3230879"/>
            <a:ext cx="3487943" cy="196196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65610" y="212056"/>
            <a:ext cx="8721635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</p:spTree>
    <p:extLst>
      <p:ext uri="{BB962C8B-B14F-4D97-AF65-F5344CB8AC3E}">
        <p14:creationId xmlns:p14="http://schemas.microsoft.com/office/powerpoint/2010/main" val="202114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647" y="409303"/>
            <a:ext cx="8064136" cy="1008335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БУДЬТЕ БДИТЕЛЬНЫ!!!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9566" y="2126792"/>
            <a:ext cx="772450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Ежегодно в России </a:t>
            </a:r>
            <a:r>
              <a:rPr lang="ru-RU" b="1" dirty="0"/>
              <a:t>пропадает </a:t>
            </a:r>
            <a:r>
              <a:rPr lang="ru-RU" b="1" dirty="0" smtClean="0"/>
              <a:t>почти </a:t>
            </a:r>
            <a:r>
              <a:rPr lang="ru-RU" b="1" dirty="0"/>
              <a:t>50 тысяч несовершеннолетних </a:t>
            </a:r>
            <a:r>
              <a:rPr lang="ru-RU" b="1" dirty="0" smtClean="0"/>
              <a:t>-  выходят </a:t>
            </a:r>
            <a:r>
              <a:rPr lang="ru-RU" b="1" dirty="0"/>
              <a:t>из дома и не </a:t>
            </a:r>
            <a:r>
              <a:rPr lang="ru-RU" b="1" dirty="0" smtClean="0"/>
              <a:t>возвращаются! Статистика </a:t>
            </a:r>
            <a:r>
              <a:rPr lang="ru-RU" b="1" dirty="0"/>
              <a:t>детской смертности по вине взрослых ужасает - в 80 % случаев трагедии происходят </a:t>
            </a:r>
            <a:r>
              <a:rPr lang="ru-RU" b="1" dirty="0" smtClean="0"/>
              <a:t> по </a:t>
            </a:r>
            <a:r>
              <a:rPr lang="ru-RU" b="1" dirty="0"/>
              <a:t>вине </a:t>
            </a:r>
            <a:r>
              <a:rPr lang="ru-RU" b="1" dirty="0" smtClean="0"/>
              <a:t>родителей! Взрослые </a:t>
            </a:r>
            <a:r>
              <a:rPr lang="ru-RU" b="1" dirty="0"/>
              <a:t>порой даже не догадываются о том, где их детей могут подстерегать опасности: оставляют малышей одних без присмотра дома, на водоемах, доверяют воспитание старшим </a:t>
            </a:r>
            <a:r>
              <a:rPr lang="ru-RU" b="1" dirty="0" smtClean="0"/>
              <a:t>братьям, сестрам или другим родственникам, </a:t>
            </a:r>
            <a:r>
              <a:rPr lang="ru-RU" b="1" dirty="0"/>
              <a:t>не соблюдают правила </a:t>
            </a:r>
            <a:r>
              <a:rPr lang="ru-RU" b="1" dirty="0" smtClean="0"/>
              <a:t>безопасности на улице, в транспорте и т.д.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ЧУЖИХ ДЕТЕЙ НЕ БЫВАЕТ! НЕ ПРОХОДИТЕ МИМО РЕБЁНКА, КОТОРОМУ НУЖНА ПОМОЩЬ, КОТОРЫЙ НАХОДИТСЯ В ОПАСНОСТИ! ПУСТЬ ЭТО НЕ ВАШ РЕБЁНОК! НО, МОЖЕТ БЫТЬ, СВОИМ УЧАСТИЕМ ВЫ СПАСЁТЕ ЕМУ ЖИЗНЬ!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12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7" y="452846"/>
            <a:ext cx="8900160" cy="844731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090" y="2222288"/>
            <a:ext cx="8647613" cy="12201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C000"/>
                </a:solidFill>
              </a:rPr>
              <a:t>Дети все чаще становятся жертвами </a:t>
            </a:r>
            <a:r>
              <a:rPr lang="ru-RU" sz="2800" b="1" dirty="0" smtClean="0">
                <a:solidFill>
                  <a:srgbClr val="FFC000"/>
                </a:solidFill>
              </a:rPr>
              <a:t>преступлений, халатности или равнодушия взрослых. </a:t>
            </a:r>
            <a:r>
              <a:rPr lang="ru-RU" sz="2800" b="1" dirty="0">
                <a:solidFill>
                  <a:srgbClr val="FFC000"/>
                </a:solidFill>
              </a:rPr>
              <a:t>Наша прямая обязанность – защитить их.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4029" y="3342049"/>
            <a:ext cx="1729674" cy="13969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81" y="4040507"/>
            <a:ext cx="1578445" cy="23634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4085" t="10949" r="11391" b="58914"/>
          <a:stretch/>
        </p:blipFill>
        <p:spPr>
          <a:xfrm>
            <a:off x="2021695" y="3611813"/>
            <a:ext cx="4971288" cy="13060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6234" y="5222248"/>
            <a:ext cx="2381370" cy="13399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8394" y="5222248"/>
            <a:ext cx="2022314" cy="133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4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8047" y="447188"/>
            <a:ext cx="8839200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179796"/>
            <a:ext cx="709313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Страшное происшествие в </a:t>
            </a:r>
            <a:r>
              <a:rPr lang="ru-RU" b="1" dirty="0" smtClean="0"/>
              <a:t>Костроме.</a:t>
            </a:r>
            <a:endParaRPr lang="ru-RU" b="1" dirty="0"/>
          </a:p>
          <a:p>
            <a:r>
              <a:rPr lang="ru-RU" sz="1400" b="1" dirty="0"/>
              <a:t>Днём 4 января </a:t>
            </a:r>
            <a:r>
              <a:rPr lang="ru-RU" sz="1400" b="1" dirty="0" smtClean="0"/>
              <a:t>2022 года пятилетняя Вероника </a:t>
            </a:r>
            <a:r>
              <a:rPr lang="ru-RU" sz="1400" b="1" dirty="0"/>
              <a:t>вышла </a:t>
            </a:r>
            <a:r>
              <a:rPr lang="ru-RU" sz="1400" b="1" dirty="0" smtClean="0"/>
              <a:t>погулять. Мать </a:t>
            </a:r>
            <a:r>
              <a:rPr lang="ru-RU" sz="1400" b="1" dirty="0"/>
              <a:t>девочки работает уборщицей в кинотеатре. В тот роковой день женщина занималась своими непосредственными обязанностями, а дочь ждала ее. Процесс ожидания ребенку был не слишком интересен, и девочка попросила у мамы разрешения </a:t>
            </a:r>
            <a:r>
              <a:rPr lang="ru-RU" sz="1400" b="1" dirty="0" smtClean="0"/>
              <a:t>выйти посмотреть </a:t>
            </a:r>
            <a:r>
              <a:rPr lang="ru-RU" sz="1400" b="1" dirty="0"/>
              <a:t>на установленную перед зданием новогоднюю </a:t>
            </a:r>
            <a:r>
              <a:rPr lang="ru-RU" sz="1400" b="1" dirty="0" smtClean="0"/>
              <a:t>елку.</a:t>
            </a:r>
            <a:endParaRPr lang="ru-RU" sz="1400" b="1" dirty="0"/>
          </a:p>
          <a:p>
            <a:r>
              <a:rPr lang="ru-RU" sz="1400" b="1" dirty="0"/>
              <a:t>Спустя буквально несколько минут </a:t>
            </a:r>
            <a:r>
              <a:rPr lang="ru-RU" sz="1400" b="1" dirty="0" smtClean="0"/>
              <a:t>девочку схватили </a:t>
            </a:r>
            <a:r>
              <a:rPr lang="ru-RU" sz="1400" b="1" dirty="0"/>
              <a:t>двое мужчин и унесли в неизвестном направлении. </a:t>
            </a:r>
          </a:p>
          <a:p>
            <a:r>
              <a:rPr lang="ru-RU" sz="1400" b="1" dirty="0" smtClean="0"/>
              <a:t>Ими </a:t>
            </a:r>
            <a:r>
              <a:rPr lang="ru-RU" sz="1400" b="1" dirty="0"/>
              <a:t>оказались 44-летний Денис Г., который менее года назад освободился из мест лишения свободы (</a:t>
            </a:r>
            <a:r>
              <a:rPr lang="ru-RU" sz="1400" b="1" dirty="0" smtClean="0"/>
              <a:t>сидел </a:t>
            </a:r>
            <a:r>
              <a:rPr lang="ru-RU" sz="1400" b="1" dirty="0"/>
              <a:t>за педофилию) и его подельник – 24-летний Вадим Б</a:t>
            </a:r>
            <a:r>
              <a:rPr lang="ru-RU" sz="1400" b="1" dirty="0" smtClean="0"/>
              <a:t>., рецидивист</a:t>
            </a:r>
            <a:r>
              <a:rPr lang="ru-RU" sz="1400" b="1" dirty="0"/>
              <a:t>, который недавно отбыл наказание за кражу</a:t>
            </a:r>
            <a:r>
              <a:rPr lang="ru-RU" sz="1400" b="1" dirty="0" smtClean="0"/>
              <a:t>.</a:t>
            </a:r>
            <a:endParaRPr lang="ru-RU" sz="1400" b="1" dirty="0"/>
          </a:p>
          <a:p>
            <a:r>
              <a:rPr lang="ru-RU" sz="1400" b="1" dirty="0"/>
              <a:t>Как удалось установить </a:t>
            </a:r>
            <a:r>
              <a:rPr lang="ru-RU" sz="1400" b="1" dirty="0" smtClean="0"/>
              <a:t>следствию:</a:t>
            </a:r>
            <a:endParaRPr lang="ru-RU" sz="1400" b="1" dirty="0"/>
          </a:p>
          <a:p>
            <a:r>
              <a:rPr lang="ru-RU" sz="1400" b="1" dirty="0"/>
              <a:t>Мужчины сначала увели девочку с людного места, затем завели в общежитие, </a:t>
            </a:r>
            <a:r>
              <a:rPr lang="ru-RU" sz="1400" b="1" dirty="0" smtClean="0"/>
              <a:t>где  надругались над ней и </a:t>
            </a:r>
            <a:r>
              <a:rPr lang="ru-RU" sz="1400" b="1" dirty="0"/>
              <a:t>буквально истыкали ножом.</a:t>
            </a:r>
          </a:p>
          <a:p>
            <a:r>
              <a:rPr lang="ru-RU" sz="1400" b="1" dirty="0"/>
              <a:t>Убийцы спрятали тело в спортивную сумку. Очевидно, они собирались как можно скорее избавиться от него, но не успели – оперативники обнаружили подозреваемых раньше, чем те успели реализовать свой план</a:t>
            </a:r>
            <a:r>
              <a:rPr lang="ru-RU" sz="1400" b="1" dirty="0" smtClean="0"/>
              <a:t>.</a:t>
            </a:r>
            <a:r>
              <a:rPr lang="en-US" sz="1400" b="1" dirty="0"/>
              <a:t> </a:t>
            </a:r>
            <a:endParaRPr lang="ru-RU" sz="1400" b="1" dirty="0" smtClean="0"/>
          </a:p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Подробнее: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https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hlinkClick r:id="rId2"/>
              </a:rPr>
              <a:t>://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www.vesti.ru/article/2660557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8790" r="25196"/>
          <a:stretch/>
        </p:blipFill>
        <p:spPr>
          <a:xfrm>
            <a:off x="7093132" y="2692236"/>
            <a:ext cx="2020000" cy="270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5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31" y="307851"/>
            <a:ext cx="8691155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3508" y="2424121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7 января в </a:t>
            </a:r>
            <a:r>
              <a:rPr lang="ru-RU" b="1" dirty="0" smtClean="0"/>
              <a:t>2022 года в 02.34 </a:t>
            </a:r>
            <a:r>
              <a:rPr lang="ru-RU" b="1" dirty="0"/>
              <a:t>произошло </a:t>
            </a:r>
            <a:r>
              <a:rPr lang="ru-RU" b="1" dirty="0" smtClean="0"/>
              <a:t>возгорание </a:t>
            </a:r>
            <a:r>
              <a:rPr lang="ru-RU" b="1" dirty="0"/>
              <a:t>жилого дома </a:t>
            </a:r>
            <a:r>
              <a:rPr lang="ru-RU" b="1" dirty="0" err="1"/>
              <a:t>Трусовском</a:t>
            </a:r>
            <a:r>
              <a:rPr lang="ru-RU" b="1" dirty="0"/>
              <a:t> районе </a:t>
            </a:r>
            <a:r>
              <a:rPr lang="ru-RU" b="1" dirty="0" smtClean="0"/>
              <a:t>города Астрахани.  В </a:t>
            </a:r>
            <a:r>
              <a:rPr lang="ru-RU" b="1" dirty="0"/>
              <a:t>результате пожара повреждены кровля, внутренняя отделка жилого дома и вещи на общей площади 30 м2. </a:t>
            </a:r>
            <a:r>
              <a:rPr lang="ru-RU" b="1" dirty="0" smtClean="0"/>
              <a:t>В пожаре </a:t>
            </a:r>
            <a:r>
              <a:rPr lang="ru-RU" b="1" dirty="0"/>
              <a:t>пострадали мужчина 1975 г.р. и </a:t>
            </a:r>
            <a:r>
              <a:rPr lang="ru-RU" b="1" dirty="0" smtClean="0"/>
              <a:t>трёхлетняя девочка. Они </a:t>
            </a:r>
            <a:r>
              <a:rPr lang="ru-RU" b="1" dirty="0"/>
              <a:t>были госпитализированы.  Предварительная причина пожара – нарушение правил технической эксплуатации и выбора аппаратов защиты электрических сетей.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80" y="3180804"/>
            <a:ext cx="3997236" cy="266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3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233" y="124971"/>
            <a:ext cx="8969829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7347" y="2604926"/>
            <a:ext cx="411480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b="1" dirty="0" smtClean="0"/>
              <a:t>В ночь </a:t>
            </a:r>
            <a:r>
              <a:rPr lang="ru-RU" b="1" dirty="0"/>
              <a:t>на 7 января </a:t>
            </a:r>
            <a:r>
              <a:rPr lang="ru-RU" b="1" dirty="0" smtClean="0"/>
              <a:t>2022 года на </a:t>
            </a:r>
            <a:r>
              <a:rPr lang="ru-RU" b="1" dirty="0"/>
              <a:t>участке трассы Казань – Буинск – Ульяновск, возле села </a:t>
            </a:r>
            <a:r>
              <a:rPr lang="ru-RU" b="1" dirty="0" err="1"/>
              <a:t>Кашинка</a:t>
            </a:r>
            <a:r>
              <a:rPr lang="ru-RU" b="1" dirty="0"/>
              <a:t> </a:t>
            </a:r>
            <a:r>
              <a:rPr lang="ru-RU" b="1" dirty="0" err="1"/>
              <a:t>Цильнинского</a:t>
            </a:r>
            <a:r>
              <a:rPr lang="ru-RU" b="1" dirty="0"/>
              <a:t> района, столкнулись автомобили </a:t>
            </a:r>
            <a:r>
              <a:rPr lang="ru-RU" b="1" dirty="0" err="1"/>
              <a:t>Mercedes</a:t>
            </a:r>
            <a:r>
              <a:rPr lang="ru-RU" b="1" dirty="0"/>
              <a:t> </a:t>
            </a:r>
            <a:r>
              <a:rPr lang="ru-RU" b="1" dirty="0" err="1"/>
              <a:t>Benz</a:t>
            </a:r>
            <a:r>
              <a:rPr lang="ru-RU" b="1" dirty="0"/>
              <a:t> и </a:t>
            </a:r>
            <a:r>
              <a:rPr lang="ru-RU" b="1" dirty="0" err="1"/>
              <a:t>Toyota</a:t>
            </a:r>
            <a:r>
              <a:rPr lang="ru-RU" b="1" dirty="0"/>
              <a:t> RAV4. </a:t>
            </a:r>
            <a:endParaRPr lang="ru-RU" b="1" dirty="0" smtClean="0"/>
          </a:p>
          <a:p>
            <a:r>
              <a:rPr lang="ru-RU" b="1" dirty="0" smtClean="0"/>
              <a:t>В </a:t>
            </a:r>
            <a:r>
              <a:rPr lang="ru-RU" b="1" dirty="0"/>
              <a:t>результате ДТП погибли три человека: 60-летняя женщина и двое детей – 12 и 14 </a:t>
            </a:r>
            <a:r>
              <a:rPr lang="ru-RU" b="1" dirty="0" smtClean="0"/>
              <a:t>лет, еще </a:t>
            </a:r>
            <a:r>
              <a:rPr lang="ru-RU" b="1" dirty="0"/>
              <a:t>восемь человек, среди которых дети, получили травмы разной степени тяжести.</a:t>
            </a:r>
          </a:p>
          <a:p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257" y="2905066"/>
            <a:ext cx="4002048" cy="26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5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85" y="185931"/>
            <a:ext cx="8900160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9485" y="2345851"/>
            <a:ext cx="57171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Желающие полюбоваться фейерверком в Москве рисковали остаться без глаз. Пуски во дворе многоэтажек веселые соседи производили так близко к балконам, что зрителям лучше было бы отойти подальше от грандиозного зрелища — снаряды летели прямо в окна дома.</a:t>
            </a:r>
          </a:p>
          <a:p>
            <a:r>
              <a:rPr lang="ru-RU" b="1" dirty="0" smtClean="0"/>
              <a:t>Всего </a:t>
            </a:r>
            <a:r>
              <a:rPr lang="ru-RU" b="1" dirty="0"/>
              <a:t>травмы и ожоги из-за неосторожного обращения с огнем в столице в праздничную ночь получили более десятка </a:t>
            </a:r>
            <a:r>
              <a:rPr lang="ru-RU" b="1" dirty="0" smtClean="0"/>
              <a:t>человек.</a:t>
            </a:r>
          </a:p>
          <a:p>
            <a:r>
              <a:rPr lang="ru-RU" b="1" dirty="0" smtClean="0"/>
              <a:t> </a:t>
            </a:r>
            <a:r>
              <a:rPr lang="ru-RU" b="1" dirty="0"/>
              <a:t>В частности, в </a:t>
            </a:r>
            <a:r>
              <a:rPr lang="ru-RU" b="1" dirty="0" err="1"/>
              <a:t>Гольяново</a:t>
            </a:r>
            <a:r>
              <a:rPr lang="ru-RU" b="1" dirty="0"/>
              <a:t> 15-летний подросток получил ожог лица из-за взрыва петарды, а в Химках </a:t>
            </a:r>
            <a:r>
              <a:rPr lang="ru-RU" b="1" dirty="0" smtClean="0"/>
              <a:t>15-летнему </a:t>
            </a:r>
            <a:r>
              <a:rPr lang="ru-RU" b="1" dirty="0"/>
              <a:t>юноше оторвало два пальца на руке</a:t>
            </a:r>
            <a:r>
              <a:rPr lang="ru-RU" b="1" dirty="0" smtClean="0"/>
              <a:t>. Чуть ранее  в руках у 12-летнего мальчика взорвалась петарда.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457" y="3383084"/>
            <a:ext cx="2569029" cy="184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2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949" y="377444"/>
            <a:ext cx="8556171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4949" y="2047578"/>
            <a:ext cx="63790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Трагедия </a:t>
            </a:r>
            <a:r>
              <a:rPr lang="ru-RU" b="1" dirty="0"/>
              <a:t>с детьми в Саратовской </a:t>
            </a:r>
            <a:r>
              <a:rPr lang="ru-RU" b="1" dirty="0" smtClean="0"/>
              <a:t>области:  </a:t>
            </a:r>
            <a:r>
              <a:rPr lang="ru-RU" b="1" dirty="0"/>
              <a:t>двое детей были обнаружены в овраге в селе </a:t>
            </a:r>
            <a:r>
              <a:rPr lang="ru-RU" b="1" dirty="0" err="1"/>
              <a:t>Прокудино</a:t>
            </a:r>
            <a:r>
              <a:rPr lang="ru-RU" b="1" dirty="0"/>
              <a:t> днем 22 </a:t>
            </a:r>
            <a:r>
              <a:rPr lang="ru-RU" b="1" dirty="0" smtClean="0"/>
              <a:t>декабря 2021 года. </a:t>
            </a:r>
            <a:r>
              <a:rPr lang="ru-RU" b="1" dirty="0"/>
              <a:t>Прибывшая бригада скорой помощи констатировала смерть мальчика 2013 года рождения. Девочка 2016 года рождения была доставлена в лечебное учреждение, ее состояние оценивается как критическое</a:t>
            </a:r>
            <a:r>
              <a:rPr lang="ru-RU" b="1" dirty="0" smtClean="0"/>
              <a:t>. В 20-градусный мороз дети были без верхней </a:t>
            </a:r>
            <a:r>
              <a:rPr lang="ru-RU" b="1" dirty="0"/>
              <a:t>одежды. </a:t>
            </a:r>
            <a:r>
              <a:rPr lang="ru-RU" b="1" dirty="0" smtClean="0"/>
              <a:t>По свидетельству следователей, виновницей трагедии является мать несовершеннолетних: «Рассердившись </a:t>
            </a:r>
            <a:r>
              <a:rPr lang="ru-RU" b="1" dirty="0"/>
              <a:t>на детей за непослушание, женщина, используя шарф, заблокировала доступ воздуха сначала сыну, а затем дочери, удерживая до тех пор, пока они не перестали подавать признаки жизни. Затем женщина вынесла их на улицу и оставила в овраге",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406" y="3717711"/>
            <a:ext cx="2503714" cy="11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3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09" y="255599"/>
            <a:ext cx="8944791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742" y="2309341"/>
            <a:ext cx="515112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Восьмилетняя  </a:t>
            </a:r>
            <a:r>
              <a:rPr lang="ru-RU" b="1" dirty="0"/>
              <a:t>Настя Муравьева 30 </a:t>
            </a:r>
            <a:r>
              <a:rPr lang="ru-RU" b="1" dirty="0" smtClean="0"/>
              <a:t>июня 2021года  </a:t>
            </a:r>
            <a:r>
              <a:rPr lang="ru-RU" b="1" dirty="0"/>
              <a:t>пошла в соседний многоэтажный </a:t>
            </a:r>
            <a:r>
              <a:rPr lang="ru-RU" b="1" dirty="0" smtClean="0"/>
              <a:t>дом, чтобы воспользоваться </a:t>
            </a:r>
            <a:r>
              <a:rPr lang="ru-RU" b="1" dirty="0"/>
              <a:t>бесплатным </a:t>
            </a:r>
            <a:r>
              <a:rPr lang="ru-RU" b="1" dirty="0" err="1" smtClean="0"/>
              <a:t>Wi-Fi</a:t>
            </a:r>
            <a:r>
              <a:rPr lang="ru-RU" b="1" dirty="0" smtClean="0"/>
              <a:t>, и пропала. Девочку </a:t>
            </a:r>
            <a:r>
              <a:rPr lang="ru-RU" b="1" dirty="0"/>
              <a:t>искали полтора месяца тысячи волонтеров. Ее тело </a:t>
            </a:r>
            <a:r>
              <a:rPr lang="ru-RU" b="1" dirty="0" smtClean="0"/>
              <a:t>в мусорных  </a:t>
            </a:r>
            <a:r>
              <a:rPr lang="ru-RU" b="1" dirty="0"/>
              <a:t>пакетах обнаружили рядом с озером Оброчное 19 августа. </a:t>
            </a:r>
          </a:p>
          <a:p>
            <a:r>
              <a:rPr lang="ru-RU" b="1" dirty="0" smtClean="0"/>
              <a:t>  </a:t>
            </a:r>
            <a:r>
              <a:rPr lang="ru-RU" b="1" dirty="0"/>
              <a:t>По версии следствия, </a:t>
            </a:r>
            <a:r>
              <a:rPr lang="ru-RU" b="1" dirty="0" smtClean="0"/>
              <a:t>пьяный местный житель, находясь в наркотическом опьянении,  увидел </a:t>
            </a:r>
            <a:r>
              <a:rPr lang="ru-RU" b="1" dirty="0"/>
              <a:t>Настю на лестничной клетке и заманил в квартиру… </a:t>
            </a:r>
            <a:r>
              <a:rPr lang="ru-RU" b="1" dirty="0" smtClean="0"/>
              <a:t>Он надругался над ней, убил и несколько дней держал тело девочки в холодильнике.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863" y="3095896"/>
            <a:ext cx="3371305" cy="252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4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676" y="203348"/>
            <a:ext cx="8769531" cy="970450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РОДИТЕЛИ, БУДЬТЕ БДИТЕЛЬНЫ!!!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2631" y="2393199"/>
            <a:ext cx="79696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Вечером </a:t>
            </a:r>
            <a:r>
              <a:rPr lang="ru-RU" b="1" dirty="0"/>
              <a:t>28 </a:t>
            </a:r>
            <a:r>
              <a:rPr lang="ru-RU" b="1" dirty="0" smtClean="0"/>
              <a:t>декабря 2021 </a:t>
            </a:r>
            <a:r>
              <a:rPr lang="ru-RU" b="1" dirty="0"/>
              <a:t>на улице Программистов </a:t>
            </a:r>
            <a:r>
              <a:rPr lang="ru-RU" b="1" dirty="0" smtClean="0"/>
              <a:t>в подмосковной Дубне </a:t>
            </a:r>
            <a:r>
              <a:rPr lang="ru-RU" b="1" dirty="0"/>
              <a:t>обнаружено тело 11-летнего мальчика. </a:t>
            </a:r>
            <a:r>
              <a:rPr lang="ru-RU" b="1" dirty="0" smtClean="0"/>
              <a:t> </a:t>
            </a:r>
            <a:r>
              <a:rPr lang="ru-RU" b="1" dirty="0"/>
              <a:t>Н</a:t>
            </a:r>
            <a:r>
              <a:rPr lang="ru-RU" b="1" dirty="0" smtClean="0"/>
              <a:t>акануне </a:t>
            </a:r>
            <a:r>
              <a:rPr lang="ru-RU" b="1" dirty="0"/>
              <a:t>утром ребенок отправился в школу, но </a:t>
            </a:r>
            <a:r>
              <a:rPr lang="ru-RU" b="1" dirty="0" smtClean="0"/>
              <a:t>до школы так и не добрался. По версии следствия, мальчик перепутал номер маршрута и сел не на тот автобус. Когда понял, что ошибся, вышел из автобуса. Решил вернуться домой пешком, но заблудился.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720" y="4527641"/>
            <a:ext cx="3461657" cy="19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8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Цитаты</Template>
  <TotalTime>821</TotalTime>
  <Words>1207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 Black</vt:lpstr>
      <vt:lpstr>Century Gothic</vt:lpstr>
      <vt:lpstr>Trebuchet MS</vt:lpstr>
      <vt:lpstr>Wingdings 2</vt:lpstr>
      <vt:lpstr>Цитаты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РОДИТЕЛИ, БУДЬТЕ БДИТЕЛЬНЫ!!!</vt:lpstr>
      <vt:lpstr>БУДЬТЕ БДИТЕЛЬНЫ!!!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РОДИТЕЛИ, БУДЬТЕ БДИТЕЛЬНЫ!!!</dc:title>
  <dc:creator>1</dc:creator>
  <cp:lastModifiedBy>1</cp:lastModifiedBy>
  <cp:revision>34</cp:revision>
  <dcterms:created xsi:type="dcterms:W3CDTF">2022-01-07T07:35:34Z</dcterms:created>
  <dcterms:modified xsi:type="dcterms:W3CDTF">2022-04-30T17:57:50Z</dcterms:modified>
</cp:coreProperties>
</file>