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057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000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662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54327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717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266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48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182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076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172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449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061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63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525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370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337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05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F06F038-6A89-45F5-8AA4-E598DD07EE7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50FFD-142E-4444-8D94-F9E28CDCD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4949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err="1">
                <a:solidFill>
                  <a:schemeClr val="accent1"/>
                </a:solidFill>
              </a:rPr>
              <a:t>Епифаний</a:t>
            </a:r>
            <a:r>
              <a:rPr lang="ru-RU" b="1" dirty="0">
                <a:solidFill>
                  <a:schemeClr val="accent1"/>
                </a:solidFill>
              </a:rPr>
              <a:t> (</a:t>
            </a:r>
            <a:r>
              <a:rPr lang="ru-RU" b="1" dirty="0" err="1">
                <a:solidFill>
                  <a:schemeClr val="accent1"/>
                </a:solidFill>
              </a:rPr>
              <a:t>Надея</a:t>
            </a:r>
            <a:r>
              <a:rPr lang="ru-RU" b="1" dirty="0">
                <a:solidFill>
                  <a:schemeClr val="accent1"/>
                </a:solidFill>
              </a:rPr>
              <a:t>) </a:t>
            </a:r>
            <a:r>
              <a:rPr lang="ru-RU" b="1" dirty="0" err="1">
                <a:solidFill>
                  <a:schemeClr val="accent1"/>
                </a:solidFill>
              </a:rPr>
              <a:t>Светешников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601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1" y="100013"/>
            <a:ext cx="9936534" cy="1696085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БОГАТСТВА К БАНКРОТСТВУ </a:t>
            </a:r>
            <a:endParaRPr lang="ru-RU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0563" y="1257300"/>
            <a:ext cx="7243762" cy="5600699"/>
          </a:xfr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1" dirty="0" err="1" smtClean="0">
                <a:solidFill>
                  <a:schemeClr val="tx2"/>
                </a:solidFill>
                <a:latin typeface="Arial Narrow" panose="020B0606020202030204" pitchFamily="34" charset="0"/>
              </a:rPr>
              <a:t>Епифаний</a:t>
            </a:r>
            <a:r>
              <a:rPr lang="ru-RU" sz="2400" b="1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Андреевич </a:t>
            </a:r>
            <a:r>
              <a:rPr lang="ru-RU" sz="2400" b="1" i="1" dirty="0" err="1">
                <a:solidFill>
                  <a:schemeClr val="tx2"/>
                </a:solidFill>
                <a:latin typeface="Arial Narrow" panose="020B0606020202030204" pitchFamily="34" charset="0"/>
              </a:rPr>
              <a:t>Светешников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 – крупный купец и промышленник первой половины </a:t>
            </a:r>
            <a:r>
              <a:rPr lang="ru-RU" sz="2400" b="1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17в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., известный под именем </a:t>
            </a:r>
            <a:r>
              <a:rPr lang="ru-RU" sz="2400" b="1" i="1" dirty="0" err="1">
                <a:solidFill>
                  <a:schemeClr val="tx2"/>
                </a:solidFill>
                <a:latin typeface="Arial Narrow" panose="020B0606020202030204" pitchFamily="34" charset="0"/>
              </a:rPr>
              <a:t>Надея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. Отделения его торговой компании были расположены в </a:t>
            </a:r>
            <a:r>
              <a:rPr lang="ru-RU" sz="2400" b="1" i="1" dirty="0" err="1">
                <a:solidFill>
                  <a:schemeClr val="tx2"/>
                </a:solidFill>
                <a:latin typeface="Arial Narrow" panose="020B0606020202030204" pitchFamily="34" charset="0"/>
              </a:rPr>
              <a:t>Мангазее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, Якутске, Тобольске, Нижнем Новгороде, Архангельске, Ярославле, Перми, Москве и Пскове. . Закончил свою жизнь </a:t>
            </a:r>
            <a:r>
              <a:rPr lang="ru-RU" sz="2400" b="1" i="1" dirty="0" err="1">
                <a:solidFill>
                  <a:schemeClr val="tx2"/>
                </a:solidFill>
                <a:latin typeface="Arial Narrow" panose="020B0606020202030204" pitchFamily="34" charset="0"/>
              </a:rPr>
              <a:t>Надея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i="1" dirty="0" err="1">
                <a:solidFill>
                  <a:schemeClr val="tx2"/>
                </a:solidFill>
                <a:latin typeface="Arial Narrow" panose="020B0606020202030204" pitchFamily="34" charset="0"/>
              </a:rPr>
              <a:t>Светешников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 трагически. В 1645 году он не смог расплатиться за взятую в долг </a:t>
            </a:r>
            <a:r>
              <a:rPr lang="ru-RU" sz="2400" b="1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пушнину(шкуры животных) 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на сумму в 6570 рублей и был поставлен в Москве </a:t>
            </a:r>
            <a:r>
              <a:rPr lang="ru-RU" sz="2400" b="1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на счет . 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Будучи уже пожилым человеком, </a:t>
            </a:r>
            <a:r>
              <a:rPr lang="ru-RU" sz="2400" b="1" i="1" dirty="0" err="1">
                <a:solidFill>
                  <a:schemeClr val="tx2"/>
                </a:solidFill>
                <a:latin typeface="Arial Narrow" panose="020B0606020202030204" pitchFamily="34" charset="0"/>
              </a:rPr>
              <a:t>Надея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i="1" dirty="0" err="1">
                <a:solidFill>
                  <a:schemeClr val="tx2"/>
                </a:solidFill>
                <a:latin typeface="Arial Narrow" panose="020B0606020202030204" pitchFamily="34" charset="0"/>
              </a:rPr>
              <a:t>Светешников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 умер, не выдержав пыток и публичного позора, так и не расплатившись с долгами. Церковь Николы </a:t>
            </a:r>
            <a:r>
              <a:rPr lang="ru-RU" sz="2400" b="1" i="1" dirty="0" err="1">
                <a:solidFill>
                  <a:schemeClr val="tx2"/>
                </a:solidFill>
                <a:latin typeface="Arial Narrow" panose="020B0606020202030204" pitchFamily="34" charset="0"/>
              </a:rPr>
              <a:t>Надеина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. </a:t>
            </a:r>
            <a:r>
              <a:rPr lang="ru-RU" sz="2400" b="1" i="1" dirty="0" err="1">
                <a:solidFill>
                  <a:schemeClr val="tx2"/>
                </a:solidFill>
                <a:latin typeface="Arial Narrow" panose="020B0606020202030204" pitchFamily="34" charset="0"/>
              </a:rPr>
              <a:t>Светешников</a:t>
            </a:r>
            <a:r>
              <a:rPr lang="ru-RU" sz="2400" b="1" i="1" dirty="0">
                <a:solidFill>
                  <a:schemeClr val="tx2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похоронен у южных ворот </a:t>
            </a:r>
            <a:endParaRPr lang="ru-RU" sz="2400" b="1" i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5" y="2105025"/>
            <a:ext cx="4067175" cy="304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6952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395568"/>
            <a:ext cx="9404723" cy="1400530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3375" y="1300163"/>
            <a:ext cx="7600950" cy="49910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500" b="1" i="1" dirty="0" err="1">
                <a:latin typeface="Arial Narrow" panose="020B0606020202030204" pitchFamily="34" charset="0"/>
              </a:rPr>
              <a:t>Светешников</a:t>
            </a:r>
            <a:r>
              <a:rPr lang="ru-RU" sz="2500" b="1" i="1" dirty="0">
                <a:latin typeface="Arial Narrow" panose="020B0606020202030204" pitchFamily="34" charset="0"/>
              </a:rPr>
              <a:t> занимался ростовщичеством, владел значительными земельными наделами, организовал соляные промыслы в Костромском уезде и (с 1631) на Волге в селе Усолье. Вместе с Григорием Никитниковым купец организовал производство оружия для ополчения Минина и Пожарского. Царь Михаил Федорович Романов доверил </a:t>
            </a:r>
            <a:r>
              <a:rPr lang="ru-RU" sz="2500" b="1" i="1" dirty="0" err="1">
                <a:latin typeface="Arial Narrow" panose="020B0606020202030204" pitchFamily="34" charset="0"/>
              </a:rPr>
              <a:t>Светешникову</a:t>
            </a:r>
            <a:r>
              <a:rPr lang="ru-RU" sz="2500" b="1" i="1" dirty="0">
                <a:latin typeface="Arial Narrow" panose="020B0606020202030204" pitchFamily="34" charset="0"/>
              </a:rPr>
              <a:t> закупку заморских тканей для своего гардероба. В 1644 году состояние </a:t>
            </a:r>
            <a:r>
              <a:rPr lang="ru-RU" sz="2500" b="1" i="1" dirty="0" err="1">
                <a:latin typeface="Arial Narrow" panose="020B0606020202030204" pitchFamily="34" charset="0"/>
              </a:rPr>
              <a:t>Надея</a:t>
            </a:r>
            <a:r>
              <a:rPr lang="ru-RU" sz="2500" b="1" i="1" dirty="0">
                <a:latin typeface="Arial Narrow" panose="020B0606020202030204" pitchFamily="34" charset="0"/>
              </a:rPr>
              <a:t> </a:t>
            </a:r>
            <a:r>
              <a:rPr lang="ru-RU" sz="2500" b="1" i="1" dirty="0" err="1">
                <a:latin typeface="Arial Narrow" panose="020B0606020202030204" pitchFamily="34" charset="0"/>
              </a:rPr>
              <a:t>Светешникова</a:t>
            </a:r>
            <a:r>
              <a:rPr lang="ru-RU" sz="2500" b="1" i="1" dirty="0">
                <a:latin typeface="Arial Narrow" panose="020B0606020202030204" pitchFamily="34" charset="0"/>
              </a:rPr>
              <a:t>, не считая московской и ярославской недвижимости, оценивалось в 35 500 рублей (около полумиллиона в золотых рублях конца </a:t>
            </a:r>
            <a:r>
              <a:rPr lang="ru-RU" sz="2500" b="1" i="1" dirty="0" smtClean="0">
                <a:latin typeface="Arial Narrow" panose="020B0606020202030204" pitchFamily="34" charset="0"/>
              </a:rPr>
              <a:t>19 </a:t>
            </a:r>
            <a:r>
              <a:rPr lang="ru-RU" sz="2500" b="1" i="1" dirty="0">
                <a:latin typeface="Arial Narrow" panose="020B0606020202030204" pitchFamily="34" charset="0"/>
              </a:rPr>
              <a:t>века). Царь Михаил Федорович Романов.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1" y="1514474"/>
            <a:ext cx="3012308" cy="39577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844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ДЕМИДОВЫ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4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43339" y="1500188"/>
            <a:ext cx="8186736" cy="5457825"/>
          </a:xfrm>
        </p:spPr>
        <p:txBody>
          <a:bodyPr>
            <a:normAutofit/>
          </a:bodyPr>
          <a:lstStyle/>
          <a:p>
            <a:r>
              <a:rPr lang="ru-RU" sz="2400" b="1" i="1" dirty="0">
                <a:latin typeface="Arial Narrow" panose="020B0606020202030204" pitchFamily="34" charset="0"/>
              </a:rPr>
              <a:t>Демидовы — род богатейших российских предпринимателей, выдвинувшийся при Петре I благодаря созданию оружейных и горнодобывающих предприятий в Туле и на Урале. Никита </a:t>
            </a:r>
            <a:r>
              <a:rPr lang="ru-RU" sz="2400" b="1" i="1" dirty="0" err="1">
                <a:latin typeface="Arial Narrow" panose="020B0606020202030204" pitchFamily="34" charset="0"/>
              </a:rPr>
              <a:t>Демидович</a:t>
            </a:r>
            <a:r>
              <a:rPr lang="ru-RU" sz="2400" b="1" i="1" dirty="0">
                <a:latin typeface="Arial Narrow" panose="020B0606020202030204" pitchFamily="34" charset="0"/>
              </a:rPr>
              <a:t> </a:t>
            </a:r>
            <a:r>
              <a:rPr lang="ru-RU" sz="2400" b="1" i="1" dirty="0" err="1">
                <a:latin typeface="Arial Narrow" panose="020B0606020202030204" pitchFamily="34" charset="0"/>
              </a:rPr>
              <a:t>Антуфьев</a:t>
            </a:r>
            <a:r>
              <a:rPr lang="ru-RU" sz="2400" b="1" i="1" dirty="0">
                <a:latin typeface="Arial Narrow" panose="020B0606020202030204" pitchFamily="34" charset="0"/>
              </a:rPr>
              <a:t>, известный как Никита Демидов (1656— 1725) —основатель династии Демидовых, владел в Туле оружейной фабрикой и «</a:t>
            </a:r>
            <a:r>
              <a:rPr lang="ru-RU" sz="2400" b="1" i="1" dirty="0" err="1">
                <a:latin typeface="Arial Narrow" panose="020B0606020202030204" pitchFamily="34" charset="0"/>
              </a:rPr>
              <a:t>вододействующим</a:t>
            </a:r>
            <a:r>
              <a:rPr lang="ru-RU" sz="2400" b="1" i="1" dirty="0">
                <a:latin typeface="Arial Narrow" panose="020B0606020202030204" pitchFamily="34" charset="0"/>
              </a:rPr>
              <a:t>» чугуноплавильным заводом. </a:t>
            </a:r>
            <a:r>
              <a:rPr lang="ru-RU" sz="2400" b="1" i="1" dirty="0" smtClean="0">
                <a:latin typeface="Arial Narrow" panose="020B0606020202030204" pitchFamily="34" charset="0"/>
              </a:rPr>
              <a:t> </a:t>
            </a:r>
            <a:r>
              <a:rPr lang="ru-RU" sz="2400" b="1" i="1" dirty="0">
                <a:latin typeface="Arial Narrow" panose="020B0606020202030204" pitchFamily="34" charset="0"/>
              </a:rPr>
              <a:t>лично вникал во все детали заводского хозяйства. В 1726 году Никита </a:t>
            </a:r>
            <a:r>
              <a:rPr lang="ru-RU" sz="2400" b="1" i="1" dirty="0" err="1">
                <a:latin typeface="Arial Narrow" panose="020B0606020202030204" pitchFamily="34" charset="0"/>
              </a:rPr>
              <a:t>Демидович</a:t>
            </a:r>
            <a:r>
              <a:rPr lang="ru-RU" sz="2400" b="1" i="1" dirty="0">
                <a:latin typeface="Arial Narrow" panose="020B0606020202030204" pitchFamily="34" charset="0"/>
              </a:rPr>
              <a:t> был возведен в потомственные дворяне и получил фамилию Демидов. Никита Демидов.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708" y="1500188"/>
            <a:ext cx="3388631" cy="41341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3475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395568"/>
            <a:ext cx="9404723" cy="1400530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3375" y="1400175"/>
            <a:ext cx="7615238" cy="5086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300" b="1" i="1" dirty="0">
                <a:latin typeface="Arial Narrow" panose="020B0606020202030204" pitchFamily="34" charset="0"/>
              </a:rPr>
              <a:t>Петр I, оценив предпринимательские способности Демидова, в 1702 г. отдал ему казенные Верхотурские железные заводы на Урале, с обязательством уплатить казне за устройство заводов железом в течение 5 лет .</a:t>
            </a:r>
            <a:r>
              <a:rPr lang="ru-RU" sz="2300" b="1" i="1" dirty="0" smtClean="0">
                <a:latin typeface="Arial Narrow" panose="020B0606020202030204" pitchFamily="34" charset="0"/>
              </a:rPr>
              <a:t> </a:t>
            </a:r>
            <a:r>
              <a:rPr lang="ru-RU" sz="2300" b="1" i="1" dirty="0">
                <a:latin typeface="Arial Narrow" panose="020B0606020202030204" pitchFamily="34" charset="0"/>
              </a:rPr>
              <a:t>Производительность уральских заводов оказалась очень высокой, а их продукция вскоре существенно превзошла общий объём производства всех заводов Европейской России. Уже в 1720 году Урал </a:t>
            </a:r>
            <a:r>
              <a:rPr lang="ru-RU" sz="2300" b="1" i="1" dirty="0" smtClean="0">
                <a:latin typeface="Arial Narrow" panose="020B0606020202030204" pitchFamily="34" charset="0"/>
              </a:rPr>
              <a:t> </a:t>
            </a:r>
            <a:r>
              <a:rPr lang="ru-RU" sz="2300" b="1" i="1" dirty="0">
                <a:latin typeface="Arial Narrow" panose="020B0606020202030204" pitchFamily="34" charset="0"/>
              </a:rPr>
              <a:t>давал, по меньшей мере, две трети металла России. Из 22 металлургических заводов России Демидовым принадлежали восемь. Годовой доход Никиты Демидова в это время составлял более 100 тысяч рублей</a:t>
            </a:r>
            <a:r>
              <a:rPr lang="ru-RU" sz="2300" b="1" i="1" dirty="0" smtClean="0">
                <a:latin typeface="Arial Narrow" panose="020B0606020202030204" pitchFamily="34" charset="0"/>
              </a:rPr>
              <a:t>.</a:t>
            </a:r>
            <a:endParaRPr lang="ru-RU" sz="2300" b="1" i="1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8" y="420873"/>
            <a:ext cx="3671888" cy="22398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8" y="3525351"/>
            <a:ext cx="3671888" cy="26227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2501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ФИЛАТЬЕВЫ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85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9" y="128588"/>
            <a:ext cx="9922246" cy="172466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ФИЛАТЬЕВЫ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5818" y="1728787"/>
            <a:ext cx="7228530" cy="45196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i="1" dirty="0">
                <a:latin typeface="Arial Narrow" panose="020B0606020202030204" pitchFamily="34" charset="0"/>
              </a:rPr>
              <a:t>Первый известный представитель семьи — </a:t>
            </a:r>
            <a:r>
              <a:rPr lang="ru-RU" b="1" i="1" dirty="0" err="1">
                <a:latin typeface="Arial Narrow" panose="020B0606020202030204" pitchFamily="34" charset="0"/>
              </a:rPr>
              <a:t>Остафий</a:t>
            </a:r>
            <a:r>
              <a:rPr lang="ru-RU" b="1" i="1" dirty="0">
                <a:latin typeface="Arial Narrow" panose="020B0606020202030204" pitchFamily="34" charset="0"/>
              </a:rPr>
              <a:t> (</a:t>
            </a:r>
            <a:r>
              <a:rPr lang="ru-RU" b="1" i="1" dirty="0" err="1">
                <a:latin typeface="Arial Narrow" panose="020B0606020202030204" pitchFamily="34" charset="0"/>
              </a:rPr>
              <a:t>Евстафий</a:t>
            </a:r>
            <a:r>
              <a:rPr lang="ru-RU" b="1" i="1" dirty="0">
                <a:latin typeface="Arial Narrow" panose="020B0606020202030204" pitchFamily="34" charset="0"/>
              </a:rPr>
              <a:t>) Иванович Филатьев. Он и его сыновья Василий и Алексей владели огромными капиталами и вели торговлю в разных областях России и за границей. С солеварением Филатьевы были связаны с 1670-х гг. В результате деятельности Филатьевых небольшой вначале </a:t>
            </a:r>
            <a:r>
              <a:rPr lang="ru-RU" b="1" i="1" dirty="0" err="1">
                <a:latin typeface="Arial Narrow" panose="020B0606020202030204" pitchFamily="34" charset="0"/>
              </a:rPr>
              <a:t>Ленвенский</a:t>
            </a:r>
            <a:r>
              <a:rPr lang="ru-RU" b="1" i="1" dirty="0">
                <a:latin typeface="Arial Narrow" panose="020B0606020202030204" pitchFamily="34" charset="0"/>
              </a:rPr>
              <a:t> промысел (2 варницы) вырос в крупный и доходный (12 варниц). Филатьевы снаряжали караваны с солью по Каме, Волге, Оке. В январе 1697 по указу Петра I </a:t>
            </a:r>
            <a:r>
              <a:rPr lang="ru-RU" b="1" i="1" dirty="0" err="1">
                <a:latin typeface="Arial Narrow" panose="020B0606020202030204" pitchFamily="34" charset="0"/>
              </a:rPr>
              <a:t>Ленвенский</a:t>
            </a:r>
            <a:r>
              <a:rPr lang="ru-RU" b="1" i="1" dirty="0">
                <a:latin typeface="Arial Narrow" panose="020B0606020202030204" pitchFamily="34" charset="0"/>
              </a:rPr>
              <a:t> промысел передали  Строганову, а Василий и Алексей Филатьевы завели соляной промысел в посаде </a:t>
            </a:r>
            <a:r>
              <a:rPr lang="ru-RU" b="1" i="1" dirty="0" smtClean="0">
                <a:latin typeface="Arial Narrow" panose="020B0606020202030204" pitchFamily="34" charset="0"/>
              </a:rPr>
              <a:t>Соли-Камской</a:t>
            </a:r>
            <a:r>
              <a:rPr lang="ru-RU" b="1" i="1" dirty="0">
                <a:latin typeface="Arial Narrow" panose="020B0606020202030204" pitchFamily="34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6" y="1853248"/>
            <a:ext cx="4482455" cy="3267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6322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0550" y="1385888"/>
            <a:ext cx="7658100" cy="4862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i="1" dirty="0"/>
              <a:t>В Сибири Филатьевы продавали свои товары и вывозили </a:t>
            </a:r>
            <a:r>
              <a:rPr lang="ru-RU" sz="2200" b="1" i="1" dirty="0" smtClean="0"/>
              <a:t>оттуда шкуры животных, </a:t>
            </a:r>
            <a:r>
              <a:rPr lang="ru-RU" sz="2200" b="1" i="1" dirty="0"/>
              <a:t>«рыбий зуб» (моржовые </a:t>
            </a:r>
            <a:r>
              <a:rPr lang="ru-RU" sz="2200" b="1" i="1" dirty="0" smtClean="0"/>
              <a:t>клыки).Вывезенные </a:t>
            </a:r>
            <a:r>
              <a:rPr lang="ru-RU" sz="2200" b="1" i="1" dirty="0"/>
              <a:t>из Сибири меха Филатьевы продавали в Архангельске и в странах Западной Европы, а оттуда вывозили иностранные товары. Торговали Филатьевы также со Средней Азией, </a:t>
            </a:r>
            <a:r>
              <a:rPr lang="ru-RU" sz="2200" b="1" i="1" dirty="0" smtClean="0"/>
              <a:t>Персией.1680-х </a:t>
            </a:r>
            <a:r>
              <a:rPr lang="ru-RU" sz="2200" b="1" i="1" dirty="0"/>
              <a:t>— с Китаем. В 1714 г. в список 300 наиболее богатых купцов и ремесленников, подлежащих переселению в Петербург, был включен московский гость Филатьев. </a:t>
            </a:r>
            <a:r>
              <a:rPr lang="ru-RU" sz="2200" b="1" i="1" dirty="0" smtClean="0"/>
              <a:t>Изделия </a:t>
            </a:r>
            <a:r>
              <a:rPr lang="ru-RU" sz="2200" b="1" i="1" dirty="0"/>
              <a:t>из моржовых клыков («рыбьего зуба»). </a:t>
            </a:r>
            <a:r>
              <a:rPr lang="ru-RU" sz="2200" b="1" i="1" dirty="0" smtClean="0"/>
              <a:t>18в</a:t>
            </a:r>
            <a:r>
              <a:rPr lang="ru-RU" sz="2200" b="1" i="1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62" y="1543050"/>
            <a:ext cx="3411540" cy="4019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129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79</TotalTime>
  <Words>575</Words>
  <Application>Microsoft Office PowerPoint</Application>
  <PresentationFormat>Широкоэкранный</PresentationFormat>
  <Paragraphs>18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Century Gothic</vt:lpstr>
      <vt:lpstr>Wingdings 3</vt:lpstr>
      <vt:lpstr>Ион</vt:lpstr>
      <vt:lpstr>Епифаний (Надея) Светешников</vt:lpstr>
      <vt:lpstr>ОТ БОГАТСТВА К БАНКРОТСТВУ </vt:lpstr>
      <vt:lpstr>   </vt:lpstr>
      <vt:lpstr>ДЕМИДОВЫ</vt:lpstr>
      <vt:lpstr>   </vt:lpstr>
      <vt:lpstr>   </vt:lpstr>
      <vt:lpstr>ФИЛАТЬЕВЫ</vt:lpstr>
      <vt:lpstr>ФИЛАТЬЕВЫ </vt:lpstr>
      <vt:lpstr>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Епифаний (Надея) Светешников</dc:title>
  <dc:creator>Romafast</dc:creator>
  <cp:lastModifiedBy>Romafast</cp:lastModifiedBy>
  <cp:revision>7</cp:revision>
  <dcterms:created xsi:type="dcterms:W3CDTF">2022-04-09T12:02:46Z</dcterms:created>
  <dcterms:modified xsi:type="dcterms:W3CDTF">2022-04-10T08:45:02Z</dcterms:modified>
  <cp:contentStatus/>
</cp:coreProperties>
</file>