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84" r:id="rId4"/>
    <p:sldId id="259" r:id="rId5"/>
    <p:sldId id="260" r:id="rId6"/>
    <p:sldId id="262" r:id="rId7"/>
    <p:sldId id="263" r:id="rId8"/>
    <p:sldId id="299" r:id="rId9"/>
    <p:sldId id="300" r:id="rId10"/>
    <p:sldId id="301" r:id="rId11"/>
    <p:sldId id="266" r:id="rId12"/>
    <p:sldId id="267" r:id="rId13"/>
    <p:sldId id="269" r:id="rId14"/>
    <p:sldId id="270" r:id="rId15"/>
    <p:sldId id="268" r:id="rId16"/>
    <p:sldId id="264" r:id="rId17"/>
    <p:sldId id="271" r:id="rId18"/>
    <p:sldId id="286" r:id="rId19"/>
    <p:sldId id="287" r:id="rId20"/>
    <p:sldId id="273" r:id="rId21"/>
    <p:sldId id="274" r:id="rId22"/>
    <p:sldId id="289" r:id="rId23"/>
    <p:sldId id="293" r:id="rId24"/>
    <p:sldId id="294" r:id="rId25"/>
    <p:sldId id="276" r:id="rId26"/>
    <p:sldId id="297" r:id="rId27"/>
    <p:sldId id="298"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872" autoAdjust="0"/>
    <p:restoredTop sz="94660"/>
  </p:normalViewPr>
  <p:slideViewPr>
    <p:cSldViewPr>
      <p:cViewPr>
        <p:scale>
          <a:sx n="66" d="100"/>
          <a:sy n="66" d="100"/>
        </p:scale>
        <p:origin x="-1542"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6B13E1-4DF6-4C16-B148-60A01904F232}" type="datetimeFigureOut">
              <a:rPr lang="ru-RU" smtClean="0"/>
              <a:pPr/>
              <a:t>01.05.2022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98EF5B-CF14-4D1F-B8FB-B201A51A7EB1}" type="slidenum">
              <a:rPr lang="ru-RU" smtClean="0"/>
              <a:pPr/>
              <a:t>‹#›</a:t>
            </a:fld>
            <a:endParaRPr lang="ru-RU"/>
          </a:p>
        </p:txBody>
      </p:sp>
    </p:spTree>
    <p:extLst>
      <p:ext uri="{BB962C8B-B14F-4D97-AF65-F5344CB8AC3E}">
        <p14:creationId xmlns="" xmlns:p14="http://schemas.microsoft.com/office/powerpoint/2010/main" val="1089636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F98EF5B-CF14-4D1F-B8FB-B201A51A7EB1}" type="slidenum">
              <a:rPr lang="ru-RU" smtClean="0"/>
              <a:pPr/>
              <a:t>25</a:t>
            </a:fld>
            <a:endParaRPr lang="ru-RU"/>
          </a:p>
        </p:txBody>
      </p:sp>
    </p:spTree>
    <p:extLst>
      <p:ext uri="{BB962C8B-B14F-4D97-AF65-F5344CB8AC3E}">
        <p14:creationId xmlns="" xmlns:p14="http://schemas.microsoft.com/office/powerpoint/2010/main" val="540052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FDB8B61-69A3-4E14-8E0F-A14465B12DF5}" type="datetimeFigureOut">
              <a:rPr lang="ru-RU" smtClean="0"/>
              <a:pPr/>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3981A98-2045-4380-B71A-98675A31B85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B8B61-69A3-4E14-8E0F-A14465B12DF5}" type="datetimeFigureOut">
              <a:rPr lang="ru-RU" smtClean="0"/>
              <a:pPr/>
              <a:t>01.05.2022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981A98-2045-4380-B71A-98675A31B85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9144000" cy="6857999"/>
          </a:xfrm>
          <a:solidFill>
            <a:schemeClr val="tx2">
              <a:lumMod val="40000"/>
              <a:lumOff val="60000"/>
            </a:schemeClr>
          </a:solidFill>
        </p:spPr>
        <p:txBody>
          <a:bodyPr>
            <a:normAutofit/>
          </a:bodyPr>
          <a:lstStyle/>
          <a:p>
            <a:r>
              <a:rPr lang="en-US" sz="5400" b="1" dirty="0" smtClean="0">
                <a:solidFill>
                  <a:schemeClr val="tx2">
                    <a:lumMod val="50000"/>
                  </a:schemeClr>
                </a:solidFill>
                <a:latin typeface="Times New Roman" pitchFamily="18" charset="0"/>
                <a:cs typeface="Times New Roman" pitchFamily="18" charset="0"/>
              </a:rPr>
              <a:t>WELCOME TO</a:t>
            </a:r>
            <a:br>
              <a:rPr lang="en-US" sz="5400" b="1" dirty="0" smtClean="0">
                <a:solidFill>
                  <a:schemeClr val="tx2">
                    <a:lumMod val="50000"/>
                  </a:schemeClr>
                </a:solidFill>
                <a:latin typeface="Times New Roman" pitchFamily="18" charset="0"/>
                <a:cs typeface="Times New Roman" pitchFamily="18" charset="0"/>
              </a:rPr>
            </a:br>
            <a:r>
              <a:rPr lang="en-US" sz="5400" b="1" dirty="0" smtClean="0">
                <a:solidFill>
                  <a:schemeClr val="tx2">
                    <a:lumMod val="50000"/>
                  </a:schemeClr>
                </a:solidFill>
                <a:latin typeface="Times New Roman" pitchFamily="18" charset="0"/>
                <a:cs typeface="Times New Roman" pitchFamily="18" charset="0"/>
              </a:rPr>
              <a:t> KALININGRAD</a:t>
            </a:r>
            <a:br>
              <a:rPr lang="en-US" sz="5400" b="1" dirty="0" smtClean="0">
                <a:solidFill>
                  <a:schemeClr val="tx2">
                    <a:lumMod val="50000"/>
                  </a:schemeClr>
                </a:solidFill>
                <a:latin typeface="Times New Roman" pitchFamily="18" charset="0"/>
                <a:cs typeface="Times New Roman" pitchFamily="18" charset="0"/>
              </a:rPr>
            </a:br>
            <a:r>
              <a:rPr lang="en-US" sz="5400" b="1" dirty="0" smtClean="0">
                <a:solidFill>
                  <a:schemeClr val="tx2">
                    <a:lumMod val="50000"/>
                  </a:schemeClr>
                </a:solidFill>
                <a:latin typeface="Times New Roman" pitchFamily="18" charset="0"/>
                <a:cs typeface="Times New Roman" pitchFamily="18" charset="0"/>
              </a:rPr>
              <a:t/>
            </a:r>
            <a:br>
              <a:rPr lang="en-US" sz="5400" b="1" dirty="0" smtClean="0">
                <a:solidFill>
                  <a:schemeClr val="tx2">
                    <a:lumMod val="50000"/>
                  </a:schemeClr>
                </a:solidFill>
                <a:latin typeface="Times New Roman" pitchFamily="18" charset="0"/>
                <a:cs typeface="Times New Roman" pitchFamily="18" charset="0"/>
              </a:rPr>
            </a:br>
            <a:r>
              <a:rPr lang="ru-RU" sz="5400" b="1" dirty="0" smtClean="0">
                <a:solidFill>
                  <a:schemeClr val="tx2">
                    <a:lumMod val="50000"/>
                  </a:schemeClr>
                </a:solidFill>
                <a:latin typeface="Times New Roman" pitchFamily="18" charset="0"/>
                <a:cs typeface="Times New Roman" pitchFamily="18" charset="0"/>
              </a:rPr>
              <a:t>   </a:t>
            </a:r>
            <a:r>
              <a:rPr lang="en-US" sz="5400" b="1" dirty="0" smtClean="0">
                <a:solidFill>
                  <a:schemeClr val="tx2">
                    <a:lumMod val="50000"/>
                  </a:schemeClr>
                </a:solidFill>
                <a:latin typeface="Times New Roman" pitchFamily="18" charset="0"/>
                <a:cs typeface="Times New Roman" pitchFamily="18" charset="0"/>
              </a:rPr>
              <a:t>                  </a:t>
            </a:r>
            <a:r>
              <a:rPr lang="ru-RU" sz="5400" b="1" dirty="0" smtClean="0">
                <a:solidFill>
                  <a:schemeClr val="tx2">
                    <a:lumMod val="50000"/>
                  </a:schemeClr>
                </a:solidFill>
                <a:latin typeface="Times New Roman" pitchFamily="18" charset="0"/>
                <a:cs typeface="Times New Roman" pitchFamily="18" charset="0"/>
              </a:rPr>
              <a:t>  </a:t>
            </a:r>
            <a:r>
              <a:rPr lang="en-US" sz="2800" b="1" dirty="0" smtClean="0">
                <a:solidFill>
                  <a:schemeClr val="tx2">
                    <a:lumMod val="50000"/>
                  </a:schemeClr>
                </a:solidFill>
                <a:latin typeface="Times New Roman" pitchFamily="18" charset="0"/>
                <a:cs typeface="Times New Roman" pitchFamily="18" charset="0"/>
              </a:rPr>
              <a:t>prepared </a:t>
            </a:r>
            <a:r>
              <a:rPr lang="en-US" sz="2800" b="1" smtClean="0">
                <a:solidFill>
                  <a:schemeClr val="tx2">
                    <a:lumMod val="50000"/>
                  </a:schemeClr>
                </a:solidFill>
                <a:latin typeface="Times New Roman" pitchFamily="18" charset="0"/>
                <a:cs typeface="Times New Roman" pitchFamily="18" charset="0"/>
              </a:rPr>
              <a:t>by students:</a:t>
            </a:r>
            <a:r>
              <a:rPr lang="en-US" sz="2800" b="1" dirty="0" smtClean="0">
                <a:solidFill>
                  <a:schemeClr val="tx2">
                    <a:lumMod val="50000"/>
                  </a:schemeClr>
                </a:solidFill>
                <a:latin typeface="Times New Roman" pitchFamily="18" charset="0"/>
                <a:cs typeface="Times New Roman" pitchFamily="18" charset="0"/>
              </a:rPr>
              <a:t/>
            </a:r>
            <a:br>
              <a:rPr lang="en-US" sz="2800" b="1" dirty="0" smtClean="0">
                <a:solidFill>
                  <a:schemeClr val="tx2">
                    <a:lumMod val="50000"/>
                  </a:schemeClr>
                </a:solidFill>
                <a:latin typeface="Times New Roman" pitchFamily="18" charset="0"/>
                <a:cs typeface="Times New Roman" pitchFamily="18" charset="0"/>
              </a:rPr>
            </a:br>
            <a:r>
              <a:rPr lang="en-US" sz="5400" b="1" dirty="0" smtClean="0">
                <a:solidFill>
                  <a:schemeClr val="tx2">
                    <a:lumMod val="50000"/>
                  </a:schemeClr>
                </a:solidFill>
                <a:latin typeface="Times New Roman" pitchFamily="18" charset="0"/>
                <a:cs typeface="Times New Roman" pitchFamily="18" charset="0"/>
              </a:rPr>
              <a:t>                        </a:t>
            </a:r>
            <a:r>
              <a:rPr lang="en-US" sz="3600" b="1" dirty="0" err="1" smtClean="0">
                <a:solidFill>
                  <a:schemeClr val="tx2">
                    <a:lumMod val="50000"/>
                  </a:schemeClr>
                </a:solidFill>
                <a:latin typeface="Times New Roman" pitchFamily="18" charset="0"/>
                <a:cs typeface="Times New Roman" pitchFamily="18" charset="0"/>
              </a:rPr>
              <a:t>Iliya</a:t>
            </a:r>
            <a:r>
              <a:rPr lang="en-US" sz="3600" b="1" dirty="0" smtClean="0">
                <a:solidFill>
                  <a:schemeClr val="tx2">
                    <a:lumMod val="50000"/>
                  </a:schemeClr>
                </a:solidFill>
                <a:latin typeface="Times New Roman" pitchFamily="18" charset="0"/>
                <a:cs typeface="Times New Roman" pitchFamily="18" charset="0"/>
              </a:rPr>
              <a:t> </a:t>
            </a:r>
            <a:r>
              <a:rPr lang="en-US" sz="3600" b="1" dirty="0" err="1" smtClean="0">
                <a:solidFill>
                  <a:schemeClr val="tx2">
                    <a:lumMod val="50000"/>
                  </a:schemeClr>
                </a:solidFill>
                <a:latin typeface="Times New Roman" pitchFamily="18" charset="0"/>
                <a:cs typeface="Times New Roman" pitchFamily="18" charset="0"/>
              </a:rPr>
              <a:t>Kovbasuk</a:t>
            </a:r>
            <a:r>
              <a:rPr lang="en-US" sz="3600" b="1" dirty="0" smtClean="0">
                <a:solidFill>
                  <a:schemeClr val="tx2">
                    <a:lumMod val="50000"/>
                  </a:schemeClr>
                </a:solidFill>
                <a:latin typeface="Times New Roman" pitchFamily="18" charset="0"/>
                <a:cs typeface="Times New Roman" pitchFamily="18" charset="0"/>
              </a:rPr>
              <a:t/>
            </a:r>
            <a:br>
              <a:rPr lang="en-US" sz="3600" b="1" dirty="0" smtClean="0">
                <a:solidFill>
                  <a:schemeClr val="tx2">
                    <a:lumMod val="50000"/>
                  </a:schemeClr>
                </a:solidFill>
                <a:latin typeface="Times New Roman" pitchFamily="18" charset="0"/>
                <a:cs typeface="Times New Roman" pitchFamily="18" charset="0"/>
              </a:rPr>
            </a:br>
            <a:r>
              <a:rPr lang="en-US" sz="3600" b="1" dirty="0" smtClean="0">
                <a:solidFill>
                  <a:schemeClr val="tx2">
                    <a:lumMod val="50000"/>
                  </a:schemeClr>
                </a:solidFill>
                <a:latin typeface="Times New Roman" pitchFamily="18" charset="0"/>
                <a:cs typeface="Times New Roman" pitchFamily="18" charset="0"/>
              </a:rPr>
              <a:t>                                     Sonya </a:t>
            </a:r>
            <a:r>
              <a:rPr lang="en-US" sz="3600" b="1" dirty="0" err="1" smtClean="0">
                <a:solidFill>
                  <a:schemeClr val="tx2">
                    <a:lumMod val="50000"/>
                  </a:schemeClr>
                </a:solidFill>
                <a:latin typeface="Times New Roman" pitchFamily="18" charset="0"/>
                <a:cs typeface="Times New Roman" pitchFamily="18" charset="0"/>
              </a:rPr>
              <a:t>Ertarova</a:t>
            </a:r>
            <a:endParaRPr lang="ru-RU" sz="3600" b="1" dirty="0">
              <a:solidFill>
                <a:schemeClr val="tx2">
                  <a:lumMod val="50000"/>
                </a:schemeClr>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flipH="1" flipV="1">
            <a:off x="9143999" y="6857999"/>
            <a:ext cx="45719" cy="45719"/>
          </a:xfrm>
          <a:solidFill>
            <a:srgbClr val="00B050"/>
          </a:solidFill>
        </p:spPr>
        <p:txBody>
          <a:bodyPr>
            <a:normAutofit fontScale="25000" lnSpcReduction="20000"/>
          </a:bodyPr>
          <a:lstStyle/>
          <a:p>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Асус\Desktop\yantar-interesnye-fakty-13.jpg"/>
          <p:cNvPicPr>
            <a:picLocks noChangeAspect="1" noChangeArrowheads="1"/>
          </p:cNvPicPr>
          <p:nvPr/>
        </p:nvPicPr>
        <p:blipFill>
          <a:blip r:embed="rId2"/>
          <a:srcRect/>
          <a:stretch>
            <a:fillRect/>
          </a:stretch>
        </p:blipFill>
        <p:spPr bwMode="auto">
          <a:xfrm>
            <a:off x="-68262" y="785794"/>
            <a:ext cx="9212262" cy="6072206"/>
          </a:xfrm>
          <a:prstGeom prst="rect">
            <a:avLst/>
          </a:prstGeom>
          <a:noFill/>
        </p:spPr>
      </p:pic>
      <p:sp>
        <p:nvSpPr>
          <p:cNvPr id="3" name="Прямоугольник 2"/>
          <p:cNvSpPr/>
          <p:nvPr/>
        </p:nvSpPr>
        <p:spPr>
          <a:xfrm>
            <a:off x="0" y="0"/>
            <a:ext cx="9144000" cy="523220"/>
          </a:xfrm>
          <a:prstGeom prst="rect">
            <a:avLst/>
          </a:prstGeom>
        </p:spPr>
        <p:txBody>
          <a:bodyPr wrap="square">
            <a:spAutoFit/>
          </a:bodyPr>
          <a:lstStyle/>
          <a:p>
            <a:r>
              <a:rPr lang="en-US" sz="2800" dirty="0" smtClean="0"/>
              <a:t>By the way, amber burns well, releasing a pleasant aroma.</a:t>
            </a:r>
            <a:endParaRPr lang="ru-RU"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Асус\Desktop\6 кл. ико\11-00434c33a3-feb4e72bc80b3738834d99d6c2c13059.jpg"/>
          <p:cNvPicPr>
            <a:picLocks noChangeAspect="1" noChangeArrowheads="1"/>
          </p:cNvPicPr>
          <p:nvPr/>
        </p:nvPicPr>
        <p:blipFill>
          <a:blip r:embed="rId2"/>
          <a:srcRect/>
          <a:stretch>
            <a:fillRect/>
          </a:stretch>
        </p:blipFill>
        <p:spPr bwMode="auto">
          <a:xfrm>
            <a:off x="0" y="1357298"/>
            <a:ext cx="9144000" cy="5500702"/>
          </a:xfrm>
          <a:prstGeom prst="rect">
            <a:avLst/>
          </a:prstGeom>
          <a:noFill/>
        </p:spPr>
      </p:pic>
      <p:sp>
        <p:nvSpPr>
          <p:cNvPr id="3" name="Прямоугольник 2"/>
          <p:cNvSpPr/>
          <p:nvPr/>
        </p:nvSpPr>
        <p:spPr>
          <a:xfrm>
            <a:off x="0" y="0"/>
            <a:ext cx="9144000" cy="1384995"/>
          </a:xfrm>
          <a:prstGeom prst="rect">
            <a:avLst/>
          </a:prstGeom>
        </p:spPr>
        <p:txBody>
          <a:bodyPr wrap="square">
            <a:spAutoFit/>
          </a:bodyPr>
          <a:lstStyle/>
          <a:p>
            <a:r>
              <a:rPr lang="en-US" sz="2800" dirty="0" smtClean="0"/>
              <a:t>The Museum of the World Ocean in Kaliningrad is one of the most unique and unusual places in the city, attracting residents and guests of the city.</a:t>
            </a:r>
            <a:endParaRPr lang="ru-RU"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Асус\Desktop\6 кл. ико\img360200.jpg"/>
          <p:cNvPicPr>
            <a:picLocks noChangeAspect="1" noChangeArrowheads="1"/>
          </p:cNvPicPr>
          <p:nvPr/>
        </p:nvPicPr>
        <p:blipFill>
          <a:blip r:embed="rId2" cstate="print"/>
          <a:srcRect/>
          <a:stretch>
            <a:fillRect/>
          </a:stretch>
        </p:blipFill>
        <p:spPr bwMode="auto">
          <a:xfrm>
            <a:off x="0" y="1857364"/>
            <a:ext cx="9144000" cy="5000636"/>
          </a:xfrm>
          <a:prstGeom prst="rect">
            <a:avLst/>
          </a:prstGeom>
          <a:noFill/>
        </p:spPr>
      </p:pic>
      <p:sp>
        <p:nvSpPr>
          <p:cNvPr id="4" name="Прямоугольник 3"/>
          <p:cNvSpPr/>
          <p:nvPr/>
        </p:nvSpPr>
        <p:spPr>
          <a:xfrm>
            <a:off x="0" y="0"/>
            <a:ext cx="9144000" cy="1815882"/>
          </a:xfrm>
          <a:prstGeom prst="rect">
            <a:avLst/>
          </a:prstGeom>
        </p:spPr>
        <p:txBody>
          <a:bodyPr wrap="square">
            <a:spAutoFit/>
          </a:bodyPr>
          <a:lstStyle/>
          <a:p>
            <a:r>
              <a:rPr lang="en-US" sz="2800" dirty="0" smtClean="0"/>
              <a:t>It was founded in 1990 and is known throughout the country as a museum complex and a center for scientific research. Arriving at the museum, you can visit the museum ships "</a:t>
            </a:r>
            <a:r>
              <a:rPr lang="en-US" sz="2800" dirty="0" err="1" smtClean="0"/>
              <a:t>Vityaz</a:t>
            </a:r>
            <a:r>
              <a:rPr lang="en-US" sz="2800" dirty="0" smtClean="0"/>
              <a:t>", "Cosmonaut Viktor </a:t>
            </a:r>
            <a:r>
              <a:rPr lang="en-US" sz="2800" dirty="0" err="1" smtClean="0"/>
              <a:t>Patsaev</a:t>
            </a:r>
            <a:r>
              <a:rPr lang="en-US" sz="2800" dirty="0" smtClean="0"/>
              <a:t>", the submarine B-413.</a:t>
            </a:r>
            <a:endParaRPr lang="ru-RU"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Асус\Desktop\6 кл. ико\XXL.jpg"/>
          <p:cNvPicPr>
            <a:picLocks noChangeAspect="1" noChangeArrowheads="1"/>
          </p:cNvPicPr>
          <p:nvPr/>
        </p:nvPicPr>
        <p:blipFill>
          <a:blip r:embed="rId2"/>
          <a:srcRect/>
          <a:stretch>
            <a:fillRect/>
          </a:stretch>
        </p:blipFill>
        <p:spPr bwMode="auto">
          <a:xfrm>
            <a:off x="-77250" y="1"/>
            <a:ext cx="9221250" cy="680102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Асус\Desktop\6 кл. ико\fe07f57db320ed36b57002e8470d06d9.jpg"/>
          <p:cNvPicPr>
            <a:picLocks noChangeAspect="1" noChangeArrowheads="1"/>
          </p:cNvPicPr>
          <p:nvPr/>
        </p:nvPicPr>
        <p:blipFill>
          <a:blip r:embed="rId2"/>
          <a:srcRect/>
          <a:stretch>
            <a:fillRect/>
          </a:stretch>
        </p:blipFill>
        <p:spPr bwMode="auto">
          <a:xfrm>
            <a:off x="-1" y="0"/>
            <a:ext cx="9108309"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Асус\Desktop\6 кл. ико\muzey-mirovogo-okeana1.jpg"/>
          <p:cNvPicPr>
            <a:picLocks noChangeAspect="1" noChangeArrowheads="1"/>
          </p:cNvPicPr>
          <p:nvPr/>
        </p:nvPicPr>
        <p:blipFill>
          <a:blip r:embed="rId2"/>
          <a:srcRect/>
          <a:stretch>
            <a:fillRect/>
          </a:stretch>
        </p:blipFill>
        <p:spPr bwMode="auto">
          <a:xfrm>
            <a:off x="0" y="1928802"/>
            <a:ext cx="9144000" cy="5962669"/>
          </a:xfrm>
          <a:prstGeom prst="rect">
            <a:avLst/>
          </a:prstGeom>
          <a:noFill/>
        </p:spPr>
      </p:pic>
      <p:sp>
        <p:nvSpPr>
          <p:cNvPr id="3" name="Прямоугольник 2"/>
          <p:cNvSpPr/>
          <p:nvPr/>
        </p:nvSpPr>
        <p:spPr>
          <a:xfrm>
            <a:off x="0" y="0"/>
            <a:ext cx="9144000" cy="1938992"/>
          </a:xfrm>
          <a:prstGeom prst="rect">
            <a:avLst/>
          </a:prstGeom>
        </p:spPr>
        <p:txBody>
          <a:bodyPr wrap="square">
            <a:spAutoFit/>
          </a:bodyPr>
          <a:lstStyle/>
          <a:p>
            <a:r>
              <a:rPr lang="en-US" sz="2400" dirty="0" smtClean="0"/>
              <a:t>The World Ocean Museum houses the only remaining skeleton of a sperm whale. The skeleton reaches 17 meters in size. Soon the museum will hold a ceremony of farewell to the skeleton. However, the separation will not last forever. We remind you that there are as many as one and a half sperm whale skeletons in the museum</a:t>
            </a:r>
            <a:r>
              <a:rPr lang="en-US" dirty="0" smtClean="0"/>
              <a:t>.</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Асус\Desktop\6 кл. ико\aaa-www-17vc-ak_skhhh-2-5-a-u_qe-5fff-ajv_ae4n-zooparkzoopark-kaliningrad2- (1).jpg"/>
          <p:cNvPicPr>
            <a:picLocks noChangeAspect="1" noChangeArrowheads="1"/>
          </p:cNvPicPr>
          <p:nvPr/>
        </p:nvPicPr>
        <p:blipFill>
          <a:blip r:embed="rId2"/>
          <a:srcRect/>
          <a:stretch>
            <a:fillRect/>
          </a:stretch>
        </p:blipFill>
        <p:spPr bwMode="auto">
          <a:xfrm>
            <a:off x="0" y="857232"/>
            <a:ext cx="9144000" cy="5956821"/>
          </a:xfrm>
          <a:prstGeom prst="rect">
            <a:avLst/>
          </a:prstGeom>
          <a:noFill/>
        </p:spPr>
      </p:pic>
      <p:sp>
        <p:nvSpPr>
          <p:cNvPr id="28673" name="Rectangle 1"/>
          <p:cNvSpPr>
            <a:spLocks noChangeArrowheads="1"/>
          </p:cNvSpPr>
          <p:nvPr/>
        </p:nvSpPr>
        <p:spPr bwMode="auto">
          <a:xfrm>
            <a:off x="0" y="0"/>
            <a:ext cx="91440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The Kaliningrad Zoo opened on May 21, 1896.</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Асус\Desktop\6 кл. ико\2742958.jpg"/>
          <p:cNvPicPr>
            <a:picLocks noChangeAspect="1" noChangeArrowheads="1"/>
          </p:cNvPicPr>
          <p:nvPr/>
        </p:nvPicPr>
        <p:blipFill>
          <a:blip r:embed="rId2" cstate="print"/>
          <a:srcRect/>
          <a:stretch>
            <a:fillRect/>
          </a:stretch>
        </p:blipFill>
        <p:spPr bwMode="auto">
          <a:xfrm>
            <a:off x="0" y="1428736"/>
            <a:ext cx="3995996" cy="2643206"/>
          </a:xfrm>
          <a:prstGeom prst="rect">
            <a:avLst/>
          </a:prstGeom>
          <a:noFill/>
        </p:spPr>
      </p:pic>
      <p:sp>
        <p:nvSpPr>
          <p:cNvPr id="3" name="Прямоугольник 2"/>
          <p:cNvSpPr/>
          <p:nvPr/>
        </p:nvSpPr>
        <p:spPr>
          <a:xfrm>
            <a:off x="0" y="0"/>
            <a:ext cx="9144000" cy="1384995"/>
          </a:xfrm>
          <a:prstGeom prst="rect">
            <a:avLst/>
          </a:prstGeom>
        </p:spPr>
        <p:txBody>
          <a:bodyPr wrap="square">
            <a:spAutoFit/>
          </a:bodyPr>
          <a:lstStyle/>
          <a:p>
            <a:r>
              <a:rPr lang="en-US" sz="2800" dirty="0" smtClean="0">
                <a:latin typeface="Times New Roman" pitchFamily="18" charset="0"/>
                <a:cs typeface="Times New Roman" pitchFamily="18" charset="0"/>
              </a:rPr>
              <a:t>In the Kaliningrad zoo you can see not only animals, but also rare plants, sculptures, pre-war buildings and a fountain, also located on the territory of the zoo.</a:t>
            </a:r>
            <a:endParaRPr lang="ru-RU" sz="2800" dirty="0">
              <a:latin typeface="Times New Roman" pitchFamily="18" charset="0"/>
              <a:cs typeface="Times New Roman" pitchFamily="18" charset="0"/>
            </a:endParaRPr>
          </a:p>
        </p:txBody>
      </p:sp>
      <p:pic>
        <p:nvPicPr>
          <p:cNvPr id="4" name="Picture 2" descr="C:\Users\Асус\Desktop\6 кл. ико\bc7f3b0ac56a300004fff9262e0d2307.jpeg"/>
          <p:cNvPicPr>
            <a:picLocks noChangeAspect="1" noChangeArrowheads="1"/>
          </p:cNvPicPr>
          <p:nvPr/>
        </p:nvPicPr>
        <p:blipFill>
          <a:blip r:embed="rId3"/>
          <a:srcRect/>
          <a:stretch>
            <a:fillRect/>
          </a:stretch>
        </p:blipFill>
        <p:spPr bwMode="auto">
          <a:xfrm>
            <a:off x="5072066" y="1428736"/>
            <a:ext cx="4071934" cy="2571768"/>
          </a:xfrm>
          <a:prstGeom prst="rect">
            <a:avLst/>
          </a:prstGeom>
          <a:noFill/>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4071942"/>
            <a:ext cx="3380037" cy="2786058"/>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935644" y="4071942"/>
            <a:ext cx="3208356" cy="2786058"/>
          </a:xfrm>
          <a:prstGeom prst="rect">
            <a:avLst/>
          </a:prstGeom>
        </p:spPr>
      </p:pic>
      <p:pic>
        <p:nvPicPr>
          <p:cNvPr id="7" name="Рисунок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3214678" y="4071942"/>
            <a:ext cx="2820754" cy="2786058"/>
          </a:xfrm>
          <a:prstGeom prst="rect">
            <a:avLst/>
          </a:prstGeom>
        </p:spPr>
      </p:pic>
      <p:pic>
        <p:nvPicPr>
          <p:cNvPr id="8" name="Рисунок 7"/>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3164466" y="1357298"/>
            <a:ext cx="2765178" cy="2714644"/>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2593" y="1785926"/>
            <a:ext cx="9156593" cy="5072074"/>
          </a:xfrm>
          <a:prstGeom prst="rect">
            <a:avLst/>
          </a:prstGeom>
        </p:spPr>
      </p:pic>
      <p:sp>
        <p:nvSpPr>
          <p:cNvPr id="3" name="Прямоугольник 2"/>
          <p:cNvSpPr/>
          <p:nvPr/>
        </p:nvSpPr>
        <p:spPr>
          <a:xfrm>
            <a:off x="0" y="0"/>
            <a:ext cx="9144000" cy="1815882"/>
          </a:xfrm>
          <a:prstGeom prst="rect">
            <a:avLst/>
          </a:prstGeom>
        </p:spPr>
        <p:txBody>
          <a:bodyPr wrap="square">
            <a:spAutoFit/>
          </a:bodyPr>
          <a:lstStyle/>
          <a:p>
            <a:r>
              <a:rPr lang="en-US" sz="2800" dirty="0" smtClean="0">
                <a:latin typeface="Times New Roman" pitchFamily="18" charset="0"/>
                <a:cs typeface="Times New Roman" pitchFamily="18" charset="0"/>
              </a:rPr>
              <a:t>The hippo is the symbol of the Kaliningrad Zoo. After the attack on </a:t>
            </a:r>
            <a:r>
              <a:rPr lang="en-US" sz="2800" dirty="0" err="1" smtClean="0">
                <a:latin typeface="Times New Roman" pitchFamily="18" charset="0"/>
                <a:cs typeface="Times New Roman" pitchFamily="18" charset="0"/>
              </a:rPr>
              <a:t>Königsberg</a:t>
            </a:r>
            <a:r>
              <a:rPr lang="en-US" sz="2800" dirty="0" smtClean="0">
                <a:latin typeface="Times New Roman" pitchFamily="18" charset="0"/>
                <a:cs typeface="Times New Roman" pitchFamily="18" charset="0"/>
              </a:rPr>
              <a:t>, the hippopotamus received 7 bullet wounds, lived for 13 days without food and was found in a ditch near the zoo.</a:t>
            </a:r>
            <a:endParaRPr lang="ru-RU"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823691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000496" y="3356992"/>
            <a:ext cx="5143504" cy="3501008"/>
          </a:xfrm>
          <a:prstGeom prst="rect">
            <a:avLst/>
          </a:prstGeom>
        </p:spPr>
      </p:pic>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5596114" cy="3356992"/>
          </a:xfrm>
          <a:prstGeom prst="rect">
            <a:avLst/>
          </a:prstGeom>
        </p:spPr>
      </p:pic>
      <p:sp>
        <p:nvSpPr>
          <p:cNvPr id="23553" name="Rectangle 1"/>
          <p:cNvSpPr>
            <a:spLocks noChangeArrowheads="1"/>
          </p:cNvSpPr>
          <p:nvPr/>
        </p:nvSpPr>
        <p:spPr bwMode="auto">
          <a:xfrm>
            <a:off x="5572132" y="642918"/>
            <a:ext cx="357186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Kirkha</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is mainly called Lutheran ceremonial buildings. But it's not</a:t>
            </a:r>
            <a:r>
              <a:rPr kumimoji="0" lang="en-US" sz="2400"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true.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Прямоугольник 4"/>
          <p:cNvSpPr/>
          <p:nvPr/>
        </p:nvSpPr>
        <p:spPr>
          <a:xfrm rot="10800000" flipV="1">
            <a:off x="0" y="3422381"/>
            <a:ext cx="3929058" cy="3416320"/>
          </a:xfrm>
          <a:prstGeom prst="rect">
            <a:avLst/>
          </a:prstGeom>
        </p:spPr>
        <p:txBody>
          <a:bodyPr wrap="square">
            <a:spAutoFit/>
          </a:bodyPr>
          <a:lstStyle/>
          <a:p>
            <a:r>
              <a:rPr lang="en-US" sz="2400" dirty="0" smtClean="0"/>
              <a:t>The oldest church in Kaliningrad is </a:t>
            </a:r>
            <a:r>
              <a:rPr lang="en-US" sz="2400" dirty="0" err="1" smtClean="0"/>
              <a:t>Juditten</a:t>
            </a:r>
            <a:r>
              <a:rPr lang="en-US" sz="2400" dirty="0" smtClean="0"/>
              <a:t> Church. It was erected in 1276-1288. The </a:t>
            </a:r>
            <a:r>
              <a:rPr lang="en-US" sz="2400" dirty="0" err="1" smtClean="0"/>
              <a:t>Kirche</a:t>
            </a:r>
            <a:r>
              <a:rPr lang="en-US" sz="2400" dirty="0" smtClean="0"/>
              <a:t> is an example of strict Gothic architecture, the central chamber of which is lined with </a:t>
            </a:r>
            <a:r>
              <a:rPr lang="en-US" sz="2400" dirty="0" err="1" smtClean="0"/>
              <a:t>unhewn</a:t>
            </a:r>
            <a:r>
              <a:rPr lang="en-US" sz="2400" dirty="0" smtClean="0"/>
              <a:t> boulders. Originally it was a church-fortress.</a:t>
            </a:r>
            <a:endParaRPr lang="ru-RU" sz="2400" dirty="0"/>
          </a:p>
        </p:txBody>
      </p:sp>
    </p:spTree>
    <p:extLst>
      <p:ext uri="{BB962C8B-B14F-4D97-AF65-F5344CB8AC3E}">
        <p14:creationId xmlns="" xmlns:p14="http://schemas.microsoft.com/office/powerpoint/2010/main" val="3497926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Асус\Desktop\Kaliningrad_022.jpeg"/>
          <p:cNvPicPr>
            <a:picLocks noChangeAspect="1" noChangeArrowheads="1"/>
          </p:cNvPicPr>
          <p:nvPr/>
        </p:nvPicPr>
        <p:blipFill>
          <a:blip r:embed="rId2"/>
          <a:srcRect/>
          <a:stretch>
            <a:fillRect/>
          </a:stretch>
        </p:blipFill>
        <p:spPr bwMode="auto">
          <a:xfrm>
            <a:off x="0" y="1928802"/>
            <a:ext cx="9144000" cy="4929198"/>
          </a:xfrm>
          <a:prstGeom prst="rect">
            <a:avLst/>
          </a:prstGeom>
          <a:noFill/>
        </p:spPr>
      </p:pic>
      <p:sp>
        <p:nvSpPr>
          <p:cNvPr id="3" name="Прямоугольник 2"/>
          <p:cNvSpPr/>
          <p:nvPr/>
        </p:nvSpPr>
        <p:spPr>
          <a:xfrm>
            <a:off x="0" y="0"/>
            <a:ext cx="9144000" cy="1938992"/>
          </a:xfrm>
          <a:prstGeom prst="rect">
            <a:avLst/>
          </a:prstGeom>
        </p:spPr>
        <p:txBody>
          <a:bodyPr wrap="square">
            <a:spAutoFit/>
          </a:bodyPr>
          <a:lstStyle/>
          <a:p>
            <a:r>
              <a:rPr lang="en-US" sz="2400" dirty="0" smtClean="0">
                <a:latin typeface="Times New Roman" pitchFamily="18" charset="0"/>
                <a:cs typeface="Times New Roman" pitchFamily="18" charset="0"/>
              </a:rPr>
              <a:t>The modern image of the Kaliningrad land is Russia in Europe. Kaliningrad is located near the Baltic Sea and borders Lithuania and Poland</a:t>
            </a:r>
            <a:r>
              <a:rPr lang="en-US" dirty="0" smtClean="0"/>
              <a:t>. </a:t>
            </a:r>
            <a:r>
              <a:rPr lang="en-US" sz="2400" dirty="0" smtClean="0"/>
              <a:t>Ancient temples, fortresses and castles remind us that Kaliningrad was once a part of Europe and in many ways was able to preserve this appearance.</a:t>
            </a:r>
            <a:endParaRPr lang="ru-RU"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Асус\Desktop\6 кл. ико\1618348808.jpg"/>
          <p:cNvPicPr>
            <a:picLocks noChangeAspect="1" noChangeArrowheads="1"/>
          </p:cNvPicPr>
          <p:nvPr/>
        </p:nvPicPr>
        <p:blipFill>
          <a:blip r:embed="rId2"/>
          <a:srcRect/>
          <a:stretch>
            <a:fillRect/>
          </a:stretch>
        </p:blipFill>
        <p:spPr bwMode="auto">
          <a:xfrm>
            <a:off x="49066" y="1571612"/>
            <a:ext cx="9094934" cy="5286388"/>
          </a:xfrm>
          <a:prstGeom prst="rect">
            <a:avLst/>
          </a:prstGeom>
          <a:noFill/>
        </p:spPr>
      </p:pic>
      <p:sp>
        <p:nvSpPr>
          <p:cNvPr id="22529" name="Rectangle 1"/>
          <p:cNvSpPr>
            <a:spLocks noChangeArrowheads="1"/>
          </p:cNvSpPr>
          <p:nvPr/>
        </p:nvSpPr>
        <p:spPr bwMode="auto">
          <a:xfrm>
            <a:off x="0" y="0"/>
            <a:ext cx="892971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youngest and most innovative - this is what they say about the Cathedral of Christ the Savior in Kaliningrad. Its cornerstone was laid in 1995. They consecrated the cathedral in 2006 and immediately gave it the status of a cathedral.</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Асус\Desktop\6 кл. ико\hr120.jpg"/>
          <p:cNvPicPr>
            <a:picLocks noChangeAspect="1" noChangeArrowheads="1"/>
          </p:cNvPicPr>
          <p:nvPr/>
        </p:nvPicPr>
        <p:blipFill>
          <a:blip r:embed="rId2"/>
          <a:srcRect/>
          <a:stretch>
            <a:fillRect/>
          </a:stretch>
        </p:blipFill>
        <p:spPr bwMode="auto">
          <a:xfrm>
            <a:off x="0" y="1000108"/>
            <a:ext cx="9144000" cy="5857892"/>
          </a:xfrm>
          <a:prstGeom prst="rect">
            <a:avLst/>
          </a:prstGeom>
          <a:noFill/>
        </p:spPr>
      </p:pic>
      <p:sp>
        <p:nvSpPr>
          <p:cNvPr id="21505" name="Rectangle 1"/>
          <p:cNvSpPr>
            <a:spLocks noChangeArrowheads="1"/>
          </p:cNvSpPr>
          <p:nvPr/>
        </p:nvSpPr>
        <p:spPr bwMode="auto">
          <a:xfrm>
            <a:off x="0" y="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The cathedral was designed by architect Oleg </a:t>
            </a:r>
            <a:r>
              <a:rPr kumimoji="0" lang="en-US" sz="2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Kopylov</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and is designed for 3,000 people. The temple is located on Victory Square</a:t>
            </a:r>
            <a:r>
              <a:rPr kumimoji="0" lang="en-US"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571612"/>
            <a:ext cx="9122236" cy="5286388"/>
          </a:xfrm>
          <a:prstGeom prst="rect">
            <a:avLst/>
          </a:prstGeom>
        </p:spPr>
      </p:pic>
      <p:sp>
        <p:nvSpPr>
          <p:cNvPr id="3" name="Прямоугольник 2"/>
          <p:cNvSpPr/>
          <p:nvPr/>
        </p:nvSpPr>
        <p:spPr>
          <a:xfrm>
            <a:off x="142844" y="0"/>
            <a:ext cx="9001156" cy="1384995"/>
          </a:xfrm>
          <a:prstGeom prst="rect">
            <a:avLst/>
          </a:prstGeom>
        </p:spPr>
        <p:txBody>
          <a:bodyPr wrap="square">
            <a:spAutoFit/>
          </a:bodyPr>
          <a:lstStyle/>
          <a:p>
            <a:r>
              <a:rPr lang="en-US" sz="2800" dirty="0" smtClean="0"/>
              <a:t>The cathedral was opened in 1380.It is the main cultural and historical place of Kaliningrad.</a:t>
            </a:r>
            <a:r>
              <a:rPr lang="ru-RU" sz="2800" dirty="0" smtClean="0"/>
              <a:t> </a:t>
            </a:r>
            <a:r>
              <a:rPr lang="en-US" sz="2800" dirty="0" smtClean="0"/>
              <a:t>It houses the only organ center in Russia and the Immanuel Kant Museum.</a:t>
            </a:r>
            <a:endParaRPr lang="ru-RU" sz="2800" dirty="0"/>
          </a:p>
        </p:txBody>
      </p:sp>
    </p:spTree>
    <p:extLst>
      <p:ext uri="{BB962C8B-B14F-4D97-AF65-F5344CB8AC3E}">
        <p14:creationId xmlns="" xmlns:p14="http://schemas.microsoft.com/office/powerpoint/2010/main" val="40672121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39416" cy="6858000"/>
          </a:xfrm>
          <a:prstGeom prst="rect">
            <a:avLst/>
          </a:prstGeom>
        </p:spPr>
      </p:pic>
    </p:spTree>
    <p:extLst>
      <p:ext uri="{BB962C8B-B14F-4D97-AF65-F5344CB8AC3E}">
        <p14:creationId xmlns="" xmlns:p14="http://schemas.microsoft.com/office/powerpoint/2010/main" val="22265628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3764893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 xmlns:a16="http://schemas.microsoft.com/office/drawing/2014/main" id="{4985F3D3-FB19-4E42-99BD-B56D85F4D408}"/>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1857364"/>
            <a:ext cx="2896998" cy="2172749"/>
          </a:xfrm>
          <a:prstGeom prst="rect">
            <a:avLst/>
          </a:prstGeom>
          <a:ln>
            <a:noFill/>
          </a:ln>
          <a:effectLst>
            <a:softEdge rad="112500"/>
          </a:effectLst>
        </p:spPr>
      </p:pic>
      <p:pic>
        <p:nvPicPr>
          <p:cNvPr id="5" name="Рисунок 4">
            <a:extLst>
              <a:ext uri="{FF2B5EF4-FFF2-40B4-BE49-F238E27FC236}">
                <a16:creationId xmlns="" xmlns:a16="http://schemas.microsoft.com/office/drawing/2014/main" id="{33A38822-B97E-468C-948D-20219D2F196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1857364"/>
            <a:ext cx="2857488" cy="2229394"/>
          </a:xfrm>
          <a:prstGeom prst="rect">
            <a:avLst/>
          </a:prstGeom>
          <a:ln>
            <a:noFill/>
          </a:ln>
          <a:effectLst>
            <a:softEdge rad="112500"/>
          </a:effectLst>
        </p:spPr>
      </p:pic>
      <p:pic>
        <p:nvPicPr>
          <p:cNvPr id="6" name="Рисунок 5">
            <a:extLst>
              <a:ext uri="{FF2B5EF4-FFF2-40B4-BE49-F238E27FC236}">
                <a16:creationId xmlns="" xmlns:a16="http://schemas.microsoft.com/office/drawing/2014/main" id="{E4FAA790-4610-494A-BF49-362577A4566B}"/>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929290" y="1785926"/>
            <a:ext cx="3214710" cy="2125574"/>
          </a:xfrm>
          <a:prstGeom prst="rect">
            <a:avLst/>
          </a:prstGeom>
          <a:ln>
            <a:noFill/>
          </a:ln>
          <a:effectLst>
            <a:softEdge rad="112500"/>
          </a:effectLst>
        </p:spPr>
      </p:pic>
      <p:pic>
        <p:nvPicPr>
          <p:cNvPr id="7" name="Рисунок 6">
            <a:extLst>
              <a:ext uri="{FF2B5EF4-FFF2-40B4-BE49-F238E27FC236}">
                <a16:creationId xmlns="" xmlns:a16="http://schemas.microsoft.com/office/drawing/2014/main" id="{F30F4F5D-3B0C-423E-B5BC-860B0B2BDCB5}"/>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097829" y="3714752"/>
            <a:ext cx="3046171" cy="2714644"/>
          </a:xfrm>
          <a:prstGeom prst="rect">
            <a:avLst/>
          </a:prstGeom>
          <a:ln>
            <a:noFill/>
          </a:ln>
          <a:effectLst>
            <a:softEdge rad="112500"/>
          </a:effectLst>
        </p:spPr>
      </p:pic>
      <p:pic>
        <p:nvPicPr>
          <p:cNvPr id="9" name="Рисунок 8">
            <a:extLst>
              <a:ext uri="{FF2B5EF4-FFF2-40B4-BE49-F238E27FC236}">
                <a16:creationId xmlns="" xmlns:a16="http://schemas.microsoft.com/office/drawing/2014/main" id="{B865DE49-6A79-4A57-920D-5A3D0C8BFD83}"/>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14282" y="3857628"/>
            <a:ext cx="2779059" cy="2536714"/>
          </a:xfrm>
          <a:prstGeom prst="rect">
            <a:avLst/>
          </a:prstGeom>
          <a:ln>
            <a:noFill/>
          </a:ln>
          <a:effectLst>
            <a:softEdge rad="112500"/>
          </a:effectLst>
        </p:spPr>
      </p:pic>
      <p:pic>
        <p:nvPicPr>
          <p:cNvPr id="10" name="Рисунок 9">
            <a:extLst>
              <a:ext uri="{FF2B5EF4-FFF2-40B4-BE49-F238E27FC236}">
                <a16:creationId xmlns="" xmlns:a16="http://schemas.microsoft.com/office/drawing/2014/main" id="{62B11CED-5934-48DE-9734-15420775426B}"/>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3071802" y="3571876"/>
            <a:ext cx="3028738" cy="3028738"/>
          </a:xfrm>
          <a:prstGeom prst="rect">
            <a:avLst/>
          </a:prstGeom>
          <a:ln>
            <a:noFill/>
          </a:ln>
          <a:effectLst>
            <a:softEdge rad="112500"/>
          </a:effectLst>
        </p:spPr>
      </p:pic>
      <p:sp>
        <p:nvSpPr>
          <p:cNvPr id="1228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Homlins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Homlins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Прямоугольник 11"/>
          <p:cNvSpPr/>
          <p:nvPr/>
        </p:nvSpPr>
        <p:spPr>
          <a:xfrm>
            <a:off x="0" y="0"/>
            <a:ext cx="9144000" cy="1938992"/>
          </a:xfrm>
          <a:prstGeom prst="rect">
            <a:avLst/>
          </a:prstGeom>
        </p:spPr>
        <p:txBody>
          <a:bodyPr wrap="square">
            <a:spAutoFit/>
          </a:bodyPr>
          <a:lstStyle/>
          <a:p>
            <a:r>
              <a:rPr lang="en-US" sz="2400" dirty="0" err="1" smtClean="0"/>
              <a:t>Homlins</a:t>
            </a:r>
            <a:r>
              <a:rPr lang="en-US" sz="2400" dirty="0" smtClean="0"/>
              <a:t> are such funny creatures</a:t>
            </a:r>
            <a:r>
              <a:rPr lang="ru-RU" sz="2400" dirty="0" smtClean="0"/>
              <a:t>, </a:t>
            </a:r>
            <a:r>
              <a:rPr lang="en-US" sz="2400" dirty="0" smtClean="0"/>
              <a:t>masters of amber</a:t>
            </a:r>
            <a:r>
              <a:rPr lang="ru-RU" sz="2400" dirty="0" smtClean="0"/>
              <a:t>.</a:t>
            </a:r>
            <a:r>
              <a:rPr lang="en-US" sz="2400" dirty="0" smtClean="0"/>
              <a:t>Their bronze figurines are placed throughout the city at points of interest. There are five </a:t>
            </a:r>
            <a:r>
              <a:rPr lang="en-US" sz="2400" dirty="0" err="1" smtClean="0"/>
              <a:t>homlins</a:t>
            </a:r>
            <a:r>
              <a:rPr lang="en-US" sz="2400" dirty="0" smtClean="0"/>
              <a:t> in total so far. The grandfather </a:t>
            </a:r>
            <a:r>
              <a:rPr lang="en-US" sz="2400" dirty="0" err="1" smtClean="0"/>
              <a:t>homlin</a:t>
            </a:r>
            <a:r>
              <a:rPr lang="en-US" sz="2400" dirty="0" smtClean="0"/>
              <a:t> appeared in the very first summer of 2018 and stands right next to the cathedral on the Honey Bridge.</a:t>
            </a:r>
            <a:endParaRPr lang="ru-RU"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714488"/>
            <a:ext cx="9144000" cy="5143512"/>
          </a:xfrm>
          <a:prstGeom prst="rect">
            <a:avLst/>
          </a:prstGeom>
        </p:spPr>
      </p:pic>
      <p:sp>
        <p:nvSpPr>
          <p:cNvPr id="3" name="Прямоугольник 2"/>
          <p:cNvSpPr/>
          <p:nvPr/>
        </p:nvSpPr>
        <p:spPr>
          <a:xfrm>
            <a:off x="0" y="0"/>
            <a:ext cx="9144000" cy="1815882"/>
          </a:xfrm>
          <a:prstGeom prst="rect">
            <a:avLst/>
          </a:prstGeom>
        </p:spPr>
        <p:txBody>
          <a:bodyPr wrap="square">
            <a:spAutoFit/>
          </a:bodyPr>
          <a:lstStyle/>
          <a:p>
            <a:r>
              <a:rPr lang="en-US" sz="2800" dirty="0" smtClean="0"/>
              <a:t>The singing fountain in Kaliningrad is an interesting and new attraction, unusual for the city</a:t>
            </a:r>
            <a:r>
              <a:rPr lang="ru-RU" sz="2800" dirty="0" smtClean="0"/>
              <a:t>.</a:t>
            </a:r>
            <a:r>
              <a:rPr lang="en-US" sz="2800" dirty="0" smtClean="0"/>
              <a:t> During the day, this fountain may be unremarkable, but at night a real show begins here, attracting citizens to the square.</a:t>
            </a:r>
            <a:endParaRPr lang="ru-RU" sz="2800" dirty="0"/>
          </a:p>
        </p:txBody>
      </p:sp>
    </p:spTree>
    <p:extLst>
      <p:ext uri="{BB962C8B-B14F-4D97-AF65-F5344CB8AC3E}">
        <p14:creationId xmlns="" xmlns:p14="http://schemas.microsoft.com/office/powerpoint/2010/main" val="39107579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3065768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1357298"/>
            <a:ext cx="9144000" cy="5500701"/>
          </a:xfrm>
          <a:prstGeom prst="rect">
            <a:avLst/>
          </a:prstGeom>
        </p:spPr>
      </p:pic>
      <p:sp>
        <p:nvSpPr>
          <p:cNvPr id="3" name="Прямоугольник 2"/>
          <p:cNvSpPr/>
          <p:nvPr/>
        </p:nvSpPr>
        <p:spPr>
          <a:xfrm>
            <a:off x="0" y="0"/>
            <a:ext cx="9144000" cy="1200329"/>
          </a:xfrm>
          <a:prstGeom prst="rect">
            <a:avLst/>
          </a:prstGeom>
        </p:spPr>
        <p:txBody>
          <a:bodyPr wrap="square">
            <a:spAutoFit/>
          </a:bodyPr>
          <a:lstStyle/>
          <a:p>
            <a:r>
              <a:rPr lang="en-US" sz="2400" dirty="0" smtClean="0"/>
              <a:t>The city was recognized three times as the best in Russia, so visiting it is the duty of every traveler. And so that you do not waste time in vain, we have prepared a list of the 7 best attractions in Kaliningrad.</a:t>
            </a:r>
            <a:endParaRPr lang="ru-RU" sz="2400" dirty="0"/>
          </a:p>
        </p:txBody>
      </p:sp>
    </p:spTree>
    <p:extLst>
      <p:ext uri="{BB962C8B-B14F-4D97-AF65-F5344CB8AC3E}">
        <p14:creationId xmlns="" xmlns:p14="http://schemas.microsoft.com/office/powerpoint/2010/main" val="3929555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1285860"/>
            <a:ext cx="9144000" cy="5572140"/>
          </a:xfrm>
          <a:prstGeom prst="rect">
            <a:avLst/>
          </a:prstGeom>
          <a:noFill/>
          <a:ln w="9525">
            <a:noFill/>
            <a:miter lim="800000"/>
            <a:headEnd/>
            <a:tailEnd/>
          </a:ln>
          <a:effectLst/>
        </p:spPr>
      </p:pic>
      <p:sp>
        <p:nvSpPr>
          <p:cNvPr id="3" name="Прямоугольник 2"/>
          <p:cNvSpPr/>
          <p:nvPr/>
        </p:nvSpPr>
        <p:spPr>
          <a:xfrm>
            <a:off x="0" y="0"/>
            <a:ext cx="8929718" cy="1200329"/>
          </a:xfrm>
          <a:prstGeom prst="rect">
            <a:avLst/>
          </a:prstGeom>
        </p:spPr>
        <p:txBody>
          <a:bodyPr wrap="square">
            <a:spAutoFit/>
          </a:bodyPr>
          <a:lstStyle/>
          <a:p>
            <a:r>
              <a:rPr lang="en-US" sz="2400" dirty="0" smtClean="0"/>
              <a:t>The only amber museum in Russia was opened in 1979. It is located on the shores of the Upper Lake in a fortress tower from the middle of the 19th century and is one of the cultural places of the city.</a:t>
            </a:r>
            <a:endParaRPr lang="ru-RU"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48154" y="0"/>
            <a:ext cx="9192153" cy="68941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7485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Асус\Desktop\6 кл. ико\museum-yantar2.jpg"/>
          <p:cNvPicPr>
            <a:picLocks noChangeAspect="1" noChangeArrowheads="1"/>
          </p:cNvPicPr>
          <p:nvPr/>
        </p:nvPicPr>
        <p:blipFill>
          <a:blip r:embed="rId2"/>
          <a:srcRect/>
          <a:stretch>
            <a:fillRect/>
          </a:stretch>
        </p:blipFill>
        <p:spPr bwMode="auto">
          <a:xfrm>
            <a:off x="0" y="-14310"/>
            <a:ext cx="9144000" cy="687231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сус\Desktop\yantar-interesnye-fakty-8.jpg"/>
          <p:cNvPicPr>
            <a:picLocks noChangeAspect="1" noChangeArrowheads="1"/>
          </p:cNvPicPr>
          <p:nvPr/>
        </p:nvPicPr>
        <p:blipFill>
          <a:blip r:embed="rId2"/>
          <a:srcRect/>
          <a:stretch>
            <a:fillRect/>
          </a:stretch>
        </p:blipFill>
        <p:spPr bwMode="auto">
          <a:xfrm>
            <a:off x="-114326" y="1071546"/>
            <a:ext cx="9258326" cy="5786454"/>
          </a:xfrm>
          <a:prstGeom prst="rect">
            <a:avLst/>
          </a:prstGeom>
          <a:noFill/>
        </p:spPr>
      </p:pic>
      <p:sp>
        <p:nvSpPr>
          <p:cNvPr id="3" name="Прямоугольник 2"/>
          <p:cNvSpPr/>
          <p:nvPr/>
        </p:nvSpPr>
        <p:spPr>
          <a:xfrm>
            <a:off x="0" y="0"/>
            <a:ext cx="9144000" cy="954107"/>
          </a:xfrm>
          <a:prstGeom prst="rect">
            <a:avLst/>
          </a:prstGeom>
        </p:spPr>
        <p:txBody>
          <a:bodyPr wrap="square">
            <a:spAutoFit/>
          </a:bodyPr>
          <a:lstStyle/>
          <a:p>
            <a:r>
              <a:rPr lang="en-US" sz="2800" dirty="0" smtClean="0"/>
              <a:t>More than three hundred colors of amber are distinguished, which in various combinations make each stone unique.</a:t>
            </a:r>
            <a:endParaRPr lang="ru-RU"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сус\Desktop\yantar-interesnye-fakty-36.jpg"/>
          <p:cNvPicPr>
            <a:picLocks noChangeAspect="1" noChangeArrowheads="1"/>
          </p:cNvPicPr>
          <p:nvPr/>
        </p:nvPicPr>
        <p:blipFill>
          <a:blip r:embed="rId2"/>
          <a:srcRect/>
          <a:stretch>
            <a:fillRect/>
          </a:stretch>
        </p:blipFill>
        <p:spPr bwMode="auto">
          <a:xfrm>
            <a:off x="-71466" y="1142984"/>
            <a:ext cx="9215466" cy="5715016"/>
          </a:xfrm>
          <a:prstGeom prst="rect">
            <a:avLst/>
          </a:prstGeom>
          <a:noFill/>
        </p:spPr>
      </p:pic>
      <p:sp>
        <p:nvSpPr>
          <p:cNvPr id="3" name="Прямоугольник 2"/>
          <p:cNvSpPr/>
          <p:nvPr/>
        </p:nvSpPr>
        <p:spPr>
          <a:xfrm>
            <a:off x="0" y="0"/>
            <a:ext cx="9144000" cy="954107"/>
          </a:xfrm>
          <a:prstGeom prst="rect">
            <a:avLst/>
          </a:prstGeom>
        </p:spPr>
        <p:txBody>
          <a:bodyPr wrap="square">
            <a:spAutoFit/>
          </a:bodyPr>
          <a:lstStyle/>
          <a:p>
            <a:r>
              <a:rPr lang="en-US" sz="2800" dirty="0" smtClean="0"/>
              <a:t>It is reliably known that the weight of the largest amber, located in the Amber Museum in Kaliningrad, is 4, 280 kg.</a:t>
            </a:r>
            <a:endParaRPr lang="ru-RU"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TotalTime>
  <Words>674</Words>
  <Application>Microsoft Office PowerPoint</Application>
  <PresentationFormat>Экран (4:3)</PresentationFormat>
  <Paragraphs>23</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WELCOME TO  KALININGRAD                         prepared by students:                         Iliya Kovbasuk                                      Sonya Ertarova</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 Windows</dc:creator>
  <cp:lastModifiedBy>Пользователь Windows</cp:lastModifiedBy>
  <cp:revision>48</cp:revision>
  <dcterms:created xsi:type="dcterms:W3CDTF">2022-04-19T20:08:36Z</dcterms:created>
  <dcterms:modified xsi:type="dcterms:W3CDTF">2022-04-30T21:38:16Z</dcterms:modified>
</cp:coreProperties>
</file>