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1474" y="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A2FAF-93A2-447B-97DD-DC1AA86EF0D8}" type="datetimeFigureOut">
              <a:rPr lang="ru-RU" smtClean="0"/>
              <a:pPr/>
              <a:t>24.08.2021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F0A61-FCCA-48D8-9846-94C0188F8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A2FAF-93A2-447B-97DD-DC1AA86EF0D8}" type="datetimeFigureOut">
              <a:rPr lang="ru-RU" smtClean="0"/>
              <a:pPr/>
              <a:t>24.08.2021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F0A61-FCCA-48D8-9846-94C0188F8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A2FAF-93A2-447B-97DD-DC1AA86EF0D8}" type="datetimeFigureOut">
              <a:rPr lang="ru-RU" smtClean="0"/>
              <a:pPr/>
              <a:t>24.08.2021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F0A61-FCCA-48D8-9846-94C0188F8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A2FAF-93A2-447B-97DD-DC1AA86EF0D8}" type="datetimeFigureOut">
              <a:rPr lang="ru-RU" smtClean="0"/>
              <a:pPr/>
              <a:t>24.08.2021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F0A61-FCCA-48D8-9846-94C0188F8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A2FAF-93A2-447B-97DD-DC1AA86EF0D8}" type="datetimeFigureOut">
              <a:rPr lang="ru-RU" smtClean="0"/>
              <a:pPr/>
              <a:t>24.08.2021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F0A61-FCCA-48D8-9846-94C0188F8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A2FAF-93A2-447B-97DD-DC1AA86EF0D8}" type="datetimeFigureOut">
              <a:rPr lang="ru-RU" smtClean="0"/>
              <a:pPr/>
              <a:t>24.08.2021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F0A61-FCCA-48D8-9846-94C0188F8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A2FAF-93A2-447B-97DD-DC1AA86EF0D8}" type="datetimeFigureOut">
              <a:rPr lang="ru-RU" smtClean="0"/>
              <a:pPr/>
              <a:t>24.08.2021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F0A61-FCCA-48D8-9846-94C0188F8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A2FAF-93A2-447B-97DD-DC1AA86EF0D8}" type="datetimeFigureOut">
              <a:rPr lang="ru-RU" smtClean="0"/>
              <a:pPr/>
              <a:t>24.08.2021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F0A61-FCCA-48D8-9846-94C0188F8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A2FAF-93A2-447B-97DD-DC1AA86EF0D8}" type="datetimeFigureOut">
              <a:rPr lang="ru-RU" smtClean="0"/>
              <a:pPr/>
              <a:t>24.08.2021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F0A61-FCCA-48D8-9846-94C0188F8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A2FAF-93A2-447B-97DD-DC1AA86EF0D8}" type="datetimeFigureOut">
              <a:rPr lang="ru-RU" smtClean="0"/>
              <a:pPr/>
              <a:t>24.08.2021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F0A61-FCCA-48D8-9846-94C0188F8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A2FAF-93A2-447B-97DD-DC1AA86EF0D8}" type="datetimeFigureOut">
              <a:rPr lang="ru-RU" smtClean="0"/>
              <a:pPr/>
              <a:t>24.08.2021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F0A61-FCCA-48D8-9846-94C0188F8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000" b="-3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3A2FAF-93A2-447B-97DD-DC1AA86EF0D8}" type="datetimeFigureOut">
              <a:rPr lang="ru-RU" smtClean="0"/>
              <a:pPr/>
              <a:t>24.08.2021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2F0A61-FCCA-48D8-9846-94C0188F8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57818" y="0"/>
            <a:ext cx="343395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dirty="0">
                <a:solidFill>
                  <a:srgbClr val="FF0000"/>
                </a:solidFill>
              </a:rPr>
              <a:t>Безопасное </a:t>
            </a:r>
          </a:p>
          <a:p>
            <a:pPr algn="ctr"/>
            <a:r>
              <a:rPr lang="ru-RU" sz="4800" b="1" dirty="0">
                <a:solidFill>
                  <a:srgbClr val="FF0000"/>
                </a:solidFill>
              </a:rPr>
              <a:t>лето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500694" y="1428736"/>
            <a:ext cx="335755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solidFill>
                  <a:srgbClr val="002060"/>
                </a:solidFill>
              </a:rPr>
              <a:t>Правила пребывания на солнце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357818" y="5380672"/>
            <a:ext cx="3786182" cy="646331"/>
          </a:xfrm>
          <a:prstGeom prst="rect">
            <a:avLst/>
          </a:prstGeom>
          <a:solidFill>
            <a:schemeClr val="bg1">
              <a:alpha val="72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Подготовила </a:t>
            </a:r>
          </a:p>
          <a:p>
            <a:pPr algn="ctr"/>
            <a:r>
              <a:rPr lang="ru-RU" b="1">
                <a:solidFill>
                  <a:srgbClr val="C00000"/>
                </a:solidFill>
              </a:rPr>
              <a:t>Воспитатель Ковтун А.Е.</a:t>
            </a:r>
            <a:endParaRPr lang="ru-RU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14480" y="3000372"/>
            <a:ext cx="564360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chemeClr val="accent6">
                    <a:lumMod val="50000"/>
                  </a:schemeClr>
                </a:solidFill>
              </a:rPr>
              <a:t>При ощущении недомогания сразу же обращайтесь за помощью.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14348" y="2500306"/>
            <a:ext cx="800105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chemeClr val="accent6">
                    <a:lumMod val="50000"/>
                  </a:schemeClr>
                </a:solidFill>
              </a:rPr>
              <a:t>В жаркую солнечную погоду защищать голову светлым (светлое лучше отражает солнечный свет) легким,  легко проветриваемым головным убором, желательно из льна или хлопка.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2976" y="2786058"/>
            <a:ext cx="721523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chemeClr val="accent6">
                    <a:lumMod val="50000"/>
                  </a:schemeClr>
                </a:solidFill>
              </a:rPr>
              <a:t>Глаза защищать темными очками, причем очки должны быть с фильтрами, полностью блокирующими солнечные лучи  диапазона А и В.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1538" y="3000372"/>
            <a:ext cx="721523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chemeClr val="accent6">
                    <a:lumMod val="50000"/>
                  </a:schemeClr>
                </a:solidFill>
              </a:rPr>
              <a:t>Избегать пребывания на открытых пространствах, где прямые солнечные лучи. Солнце самое активное и опасное в период с 12.00 до 16.00 часов.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1538" y="3286124"/>
            <a:ext cx="721523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chemeClr val="accent6">
                    <a:lumMod val="50000"/>
                  </a:schemeClr>
                </a:solidFill>
              </a:rPr>
              <a:t>За 20-30 минут до выхода на улицу необходимо нанести на кожу солнцезащитный крем (не менее 25-30 единиц).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472" y="2357430"/>
            <a:ext cx="807249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chemeClr val="accent6">
                    <a:lumMod val="50000"/>
                  </a:schemeClr>
                </a:solidFill>
              </a:rPr>
              <a:t>Пребывать на открытом солнце можно не более 6-8 минут в первые дни  и 8-10 минут после образования загара, впоследствии можно постепенно увеличить время, но не дольше двух часов с обязательными перерывами нахождения в тени и прохладе. 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8662" y="2333685"/>
            <a:ext cx="750099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chemeClr val="accent6">
                    <a:lumMod val="50000"/>
                  </a:schemeClr>
                </a:solidFill>
              </a:rPr>
              <a:t>Избегать воздействия прямых лучей солнца на непокрытое тело, а особенно голову – прикрывайтесь зонтом, чередуйте купание и отдых на песке, не засыпайте на солнце, не совершайте продолжительных экскурсий в жару, больше пейте.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0100" y="3000372"/>
            <a:ext cx="721523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chemeClr val="accent6">
                    <a:lumMod val="50000"/>
                  </a:schemeClr>
                </a:solidFill>
              </a:rPr>
              <a:t>Лучше загорать не лежа, а в движении, принимать солнечные ванны в утренние и вечерние часы.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2976" y="2857496"/>
            <a:ext cx="721523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chemeClr val="accent6">
                    <a:lumMod val="50000"/>
                  </a:schemeClr>
                </a:solidFill>
              </a:rPr>
              <a:t>Протирайте время от времени лицо мокрым, прохладным платком, чаще умывайтесь и принимайте прохладный душ.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</TotalTime>
  <Words>225</Words>
  <Application>Microsoft Office PowerPoint</Application>
  <PresentationFormat>Экран (4:3)</PresentationFormat>
  <Paragraphs>14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3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Танюша</dc:creator>
  <cp:lastModifiedBy>FORMAT25</cp:lastModifiedBy>
  <cp:revision>16</cp:revision>
  <dcterms:created xsi:type="dcterms:W3CDTF">2018-06-04T15:44:55Z</dcterms:created>
  <dcterms:modified xsi:type="dcterms:W3CDTF">2021-08-24T06:12:56Z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194525</vt:lpwstr>
  </property>
  <property fmtid="{D5CDD505-2E9C-101B-9397-08002B2CF9AE}" pid="3" name="NXPowerLiteSettings">
    <vt:lpwstr>F6000400038000</vt:lpwstr>
  </property>
  <property fmtid="{D5CDD505-2E9C-101B-9397-08002B2CF9AE}" pid="4" name="NXPowerLiteVersion">
    <vt:lpwstr>D4.3.1</vt:lpwstr>
  </property>
</Properties>
</file>