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1" r:id="rId8"/>
    <p:sldId id="263" r:id="rId9"/>
    <p:sldId id="264" r:id="rId10"/>
    <p:sldId id="266" r:id="rId11"/>
    <p:sldId id="265"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6" d="100"/>
          <a:sy n="66" d="100"/>
        </p:scale>
        <p:origin x="66" y="2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A15C013-4B84-403E-9D40-24DD5F820FE1}" type="datetimeFigureOut">
              <a:rPr lang="ru-RU" smtClean="0"/>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F5CE5DF-7489-440B-81D2-B6DCFC4E5272}" type="slidenum">
              <a:rPr lang="ru-RU" smtClean="0"/>
              <a:t>‹#›</a:t>
            </a:fld>
            <a:endParaRPr lang="ru-RU"/>
          </a:p>
        </p:txBody>
      </p:sp>
    </p:spTree>
    <p:extLst>
      <p:ext uri="{BB962C8B-B14F-4D97-AF65-F5344CB8AC3E}">
        <p14:creationId xmlns:p14="http://schemas.microsoft.com/office/powerpoint/2010/main" val="2231263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A15C013-4B84-403E-9D40-24DD5F820FE1}" type="datetimeFigureOut">
              <a:rPr lang="ru-RU" smtClean="0"/>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F5CE5DF-7489-440B-81D2-B6DCFC4E5272}" type="slidenum">
              <a:rPr lang="ru-RU" smtClean="0"/>
              <a:t>‹#›</a:t>
            </a:fld>
            <a:endParaRPr lang="ru-RU"/>
          </a:p>
        </p:txBody>
      </p:sp>
    </p:spTree>
    <p:extLst>
      <p:ext uri="{BB962C8B-B14F-4D97-AF65-F5344CB8AC3E}">
        <p14:creationId xmlns:p14="http://schemas.microsoft.com/office/powerpoint/2010/main" val="10038563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A15C013-4B84-403E-9D40-24DD5F820FE1}" type="datetimeFigureOut">
              <a:rPr lang="ru-RU" smtClean="0"/>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F5CE5DF-7489-440B-81D2-B6DCFC4E5272}" type="slidenum">
              <a:rPr lang="ru-RU" smtClean="0"/>
              <a:t>‹#›</a:t>
            </a:fld>
            <a:endParaRPr lang="ru-RU"/>
          </a:p>
        </p:txBody>
      </p:sp>
    </p:spTree>
    <p:extLst>
      <p:ext uri="{BB962C8B-B14F-4D97-AF65-F5344CB8AC3E}">
        <p14:creationId xmlns:p14="http://schemas.microsoft.com/office/powerpoint/2010/main" val="4082736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A15C013-4B84-403E-9D40-24DD5F820FE1}" type="datetimeFigureOut">
              <a:rPr lang="ru-RU" smtClean="0"/>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F5CE5DF-7489-440B-81D2-B6DCFC4E5272}" type="slidenum">
              <a:rPr lang="ru-RU" smtClean="0"/>
              <a:t>‹#›</a:t>
            </a:fld>
            <a:endParaRPr lang="ru-RU"/>
          </a:p>
        </p:txBody>
      </p:sp>
    </p:spTree>
    <p:extLst>
      <p:ext uri="{BB962C8B-B14F-4D97-AF65-F5344CB8AC3E}">
        <p14:creationId xmlns:p14="http://schemas.microsoft.com/office/powerpoint/2010/main" val="3300414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A15C013-4B84-403E-9D40-24DD5F820FE1}" type="datetimeFigureOut">
              <a:rPr lang="ru-RU" smtClean="0"/>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F5CE5DF-7489-440B-81D2-B6DCFC4E5272}" type="slidenum">
              <a:rPr lang="ru-RU" smtClean="0"/>
              <a:t>‹#›</a:t>
            </a:fld>
            <a:endParaRPr lang="ru-RU"/>
          </a:p>
        </p:txBody>
      </p:sp>
    </p:spTree>
    <p:extLst>
      <p:ext uri="{BB962C8B-B14F-4D97-AF65-F5344CB8AC3E}">
        <p14:creationId xmlns:p14="http://schemas.microsoft.com/office/powerpoint/2010/main" val="4280492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A15C013-4B84-403E-9D40-24DD5F820FE1}" type="datetimeFigureOut">
              <a:rPr lang="ru-RU" smtClean="0"/>
              <a:t>01.05.2022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F5CE5DF-7489-440B-81D2-B6DCFC4E5272}" type="slidenum">
              <a:rPr lang="ru-RU" smtClean="0"/>
              <a:t>‹#›</a:t>
            </a:fld>
            <a:endParaRPr lang="ru-RU"/>
          </a:p>
        </p:txBody>
      </p:sp>
    </p:spTree>
    <p:extLst>
      <p:ext uri="{BB962C8B-B14F-4D97-AF65-F5344CB8AC3E}">
        <p14:creationId xmlns:p14="http://schemas.microsoft.com/office/powerpoint/2010/main" val="31294676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A15C013-4B84-403E-9D40-24DD5F820FE1}" type="datetimeFigureOut">
              <a:rPr lang="ru-RU" smtClean="0"/>
              <a:t>01.05.2022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F5CE5DF-7489-440B-81D2-B6DCFC4E5272}" type="slidenum">
              <a:rPr lang="ru-RU" smtClean="0"/>
              <a:t>‹#›</a:t>
            </a:fld>
            <a:endParaRPr lang="ru-RU"/>
          </a:p>
        </p:txBody>
      </p:sp>
    </p:spTree>
    <p:extLst>
      <p:ext uri="{BB962C8B-B14F-4D97-AF65-F5344CB8AC3E}">
        <p14:creationId xmlns:p14="http://schemas.microsoft.com/office/powerpoint/2010/main" val="260299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A15C013-4B84-403E-9D40-24DD5F820FE1}" type="datetimeFigureOut">
              <a:rPr lang="ru-RU" smtClean="0"/>
              <a:t>01.05.2022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F5CE5DF-7489-440B-81D2-B6DCFC4E5272}" type="slidenum">
              <a:rPr lang="ru-RU" smtClean="0"/>
              <a:t>‹#›</a:t>
            </a:fld>
            <a:endParaRPr lang="ru-RU"/>
          </a:p>
        </p:txBody>
      </p:sp>
    </p:spTree>
    <p:extLst>
      <p:ext uri="{BB962C8B-B14F-4D97-AF65-F5344CB8AC3E}">
        <p14:creationId xmlns:p14="http://schemas.microsoft.com/office/powerpoint/2010/main" val="4218046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A15C013-4B84-403E-9D40-24DD5F820FE1}" type="datetimeFigureOut">
              <a:rPr lang="ru-RU" smtClean="0"/>
              <a:t>01.05.2022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F5CE5DF-7489-440B-81D2-B6DCFC4E5272}" type="slidenum">
              <a:rPr lang="ru-RU" smtClean="0"/>
              <a:t>‹#›</a:t>
            </a:fld>
            <a:endParaRPr lang="ru-RU"/>
          </a:p>
        </p:txBody>
      </p:sp>
    </p:spTree>
    <p:extLst>
      <p:ext uri="{BB962C8B-B14F-4D97-AF65-F5344CB8AC3E}">
        <p14:creationId xmlns:p14="http://schemas.microsoft.com/office/powerpoint/2010/main" val="17684467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A15C013-4B84-403E-9D40-24DD5F820FE1}" type="datetimeFigureOut">
              <a:rPr lang="ru-RU" smtClean="0"/>
              <a:t>01.05.2022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F5CE5DF-7489-440B-81D2-B6DCFC4E5272}" type="slidenum">
              <a:rPr lang="ru-RU" smtClean="0"/>
              <a:t>‹#›</a:t>
            </a:fld>
            <a:endParaRPr lang="ru-RU"/>
          </a:p>
        </p:txBody>
      </p:sp>
    </p:spTree>
    <p:extLst>
      <p:ext uri="{BB962C8B-B14F-4D97-AF65-F5344CB8AC3E}">
        <p14:creationId xmlns:p14="http://schemas.microsoft.com/office/powerpoint/2010/main" val="33916083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A15C013-4B84-403E-9D40-24DD5F820FE1}" type="datetimeFigureOut">
              <a:rPr lang="ru-RU" smtClean="0"/>
              <a:t>01.05.2022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F5CE5DF-7489-440B-81D2-B6DCFC4E5272}" type="slidenum">
              <a:rPr lang="ru-RU" smtClean="0"/>
              <a:t>‹#›</a:t>
            </a:fld>
            <a:endParaRPr lang="ru-RU"/>
          </a:p>
        </p:txBody>
      </p:sp>
    </p:spTree>
    <p:extLst>
      <p:ext uri="{BB962C8B-B14F-4D97-AF65-F5344CB8AC3E}">
        <p14:creationId xmlns:p14="http://schemas.microsoft.com/office/powerpoint/2010/main" val="4099057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15C013-4B84-403E-9D40-24DD5F820FE1}" type="datetimeFigureOut">
              <a:rPr lang="ru-RU" smtClean="0"/>
              <a:t>01.05.2022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5CE5DF-7489-440B-81D2-B6DCFC4E5272}" type="slidenum">
              <a:rPr lang="ru-RU" smtClean="0"/>
              <a:t>‹#›</a:t>
            </a:fld>
            <a:endParaRPr lang="ru-RU"/>
          </a:p>
        </p:txBody>
      </p:sp>
    </p:spTree>
    <p:extLst>
      <p:ext uri="{BB962C8B-B14F-4D97-AF65-F5344CB8AC3E}">
        <p14:creationId xmlns:p14="http://schemas.microsoft.com/office/powerpoint/2010/main" val="2460828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2509" y="401782"/>
            <a:ext cx="5171958" cy="1015663"/>
          </a:xfrm>
          <a:prstGeom prst="rect">
            <a:avLst/>
          </a:prstGeom>
        </p:spPr>
        <p:txBody>
          <a:bodyPr wrap="square">
            <a:spAutoFit/>
          </a:bodyPr>
          <a:lstStyle/>
          <a:p>
            <a:r>
              <a:rPr lang="ru-RU" sz="6000" b="1" dirty="0" smtClean="0"/>
              <a:t>Жорж Брак</a:t>
            </a:r>
            <a:endParaRPr lang="ru-RU" sz="6000" b="1" dirty="0"/>
          </a:p>
        </p:txBody>
      </p:sp>
      <p:sp>
        <p:nvSpPr>
          <p:cNvPr id="3" name="Прямоугольник 2"/>
          <p:cNvSpPr/>
          <p:nvPr/>
        </p:nvSpPr>
        <p:spPr>
          <a:xfrm>
            <a:off x="332509" y="1847210"/>
            <a:ext cx="5832764" cy="646331"/>
          </a:xfrm>
          <a:prstGeom prst="rect">
            <a:avLst/>
          </a:prstGeom>
        </p:spPr>
        <p:txBody>
          <a:bodyPr wrap="square">
            <a:spAutoFit/>
          </a:bodyPr>
          <a:lstStyle/>
          <a:p>
            <a:r>
              <a:rPr lang="ru-RU" dirty="0" smtClean="0"/>
              <a:t>Жорж Брак (13 мая 1882, </a:t>
            </a:r>
            <a:r>
              <a:rPr lang="ru-RU" dirty="0" err="1" smtClean="0"/>
              <a:t>Аржантей</a:t>
            </a:r>
            <a:r>
              <a:rPr lang="ru-RU" dirty="0" smtClean="0"/>
              <a:t>-</a:t>
            </a:r>
            <a:r>
              <a:rPr lang="ru-RU" dirty="0" err="1" smtClean="0"/>
              <a:t>сюр</a:t>
            </a:r>
            <a:r>
              <a:rPr lang="ru-RU" dirty="0" smtClean="0"/>
              <a:t>-Сен - 31 августа 1963, Париж), французский художник.</a:t>
            </a:r>
            <a:endParaRPr lang="ru-RU" dirty="0"/>
          </a:p>
        </p:txBody>
      </p:sp>
      <p:pic>
        <p:nvPicPr>
          <p:cNvPr id="4" name="Рисунок 3"/>
          <p:cNvPicPr>
            <a:picLocks noChangeAspect="1"/>
          </p:cNvPicPr>
          <p:nvPr/>
        </p:nvPicPr>
        <p:blipFill>
          <a:blip r:embed="rId2"/>
          <a:stretch>
            <a:fillRect/>
          </a:stretch>
        </p:blipFill>
        <p:spPr>
          <a:xfrm>
            <a:off x="7215620" y="113000"/>
            <a:ext cx="4643870" cy="6525146"/>
          </a:xfrm>
          <a:prstGeom prst="rect">
            <a:avLst/>
          </a:prstGeom>
        </p:spPr>
      </p:pic>
    </p:spTree>
    <p:extLst>
      <p:ext uri="{BB962C8B-B14F-4D97-AF65-F5344CB8AC3E}">
        <p14:creationId xmlns:p14="http://schemas.microsoft.com/office/powerpoint/2010/main" val="137621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28095" t="13619" r="26381" b="5110"/>
          <a:stretch/>
        </p:blipFill>
        <p:spPr>
          <a:xfrm>
            <a:off x="5588000" y="241641"/>
            <a:ext cx="4760685" cy="6374137"/>
          </a:xfrm>
          <a:prstGeom prst="rect">
            <a:avLst/>
          </a:prstGeom>
        </p:spPr>
      </p:pic>
      <p:sp>
        <p:nvSpPr>
          <p:cNvPr id="3" name="Прямоугольник 2"/>
          <p:cNvSpPr/>
          <p:nvPr/>
        </p:nvSpPr>
        <p:spPr>
          <a:xfrm>
            <a:off x="3356288" y="6246446"/>
            <a:ext cx="1473480" cy="369332"/>
          </a:xfrm>
          <a:prstGeom prst="rect">
            <a:avLst/>
          </a:prstGeom>
        </p:spPr>
        <p:txBody>
          <a:bodyPr wrap="none">
            <a:spAutoFit/>
          </a:bodyPr>
          <a:lstStyle/>
          <a:p>
            <a:r>
              <a:rPr lang="ru-RU" dirty="0" smtClean="0"/>
              <a:t>Круглый стол</a:t>
            </a:r>
            <a:endParaRPr lang="ru-RU" dirty="0"/>
          </a:p>
        </p:txBody>
      </p:sp>
    </p:spTree>
    <p:extLst>
      <p:ext uri="{BB962C8B-B14F-4D97-AF65-F5344CB8AC3E}">
        <p14:creationId xmlns:p14="http://schemas.microsoft.com/office/powerpoint/2010/main" val="327254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35428" y="707801"/>
            <a:ext cx="6096000" cy="5355312"/>
          </a:xfrm>
          <a:prstGeom prst="rect">
            <a:avLst/>
          </a:prstGeom>
        </p:spPr>
        <p:txBody>
          <a:bodyPr>
            <a:spAutoFit/>
          </a:bodyPr>
          <a:lstStyle/>
          <a:p>
            <a:r>
              <a:rPr lang="ru-RU" dirty="0" smtClean="0"/>
              <a:t>С 1931 года Брак жил попеременно в собственном доме в </a:t>
            </a:r>
            <a:r>
              <a:rPr lang="ru-RU" dirty="0" err="1" smtClean="0"/>
              <a:t>Варанжвиле</a:t>
            </a:r>
            <a:r>
              <a:rPr lang="ru-RU" dirty="0" smtClean="0"/>
              <a:t> (близ Дьеппа) и в Париже, изредка совершая поездки в другие европейские страны. Не оставляя жанра натюрморта, он обращается к композициям с человеческими фигурами в интерьере. Эти работы проникнуты скрытой символикой, выражающей обобщенные философские смыслы и тонкие душевные состояния ("Женщина с мандолиной", 1937, Нью-Йорк, Музей современного искусства; "Пасьянс", 1942, Лозанна, частное собрание). Созданные в период оккупации натюрморты, пронизанные трагическим мироощущением, близки по духу к классическим аллегориям </a:t>
            </a:r>
            <a:r>
              <a:rPr lang="ru-RU" dirty="0" err="1" smtClean="0"/>
              <a:t>Vanitas</a:t>
            </a:r>
            <a:r>
              <a:rPr lang="ru-RU" dirty="0" smtClean="0"/>
              <a:t> ("Графин и рыбы", 1941, Париж, Национальный музей современного искусств). В серии "Биллиардов" контурные линии множатся, придавая предметам сходство с трепещущими крыльями бабочек, с вибрирующей струной; статичный мотив обретает драматическую выразительность сюжетной картины ("Биллиард", 1944, Париж, Национальный музей современного искусства).</a:t>
            </a:r>
            <a:endParaRPr lang="ru-RU" dirty="0"/>
          </a:p>
        </p:txBody>
      </p:sp>
      <p:pic>
        <p:nvPicPr>
          <p:cNvPr id="3" name="Рисунок 2"/>
          <p:cNvPicPr>
            <a:picLocks noChangeAspect="1"/>
          </p:cNvPicPr>
          <p:nvPr/>
        </p:nvPicPr>
        <p:blipFill>
          <a:blip r:embed="rId2"/>
          <a:stretch>
            <a:fillRect/>
          </a:stretch>
        </p:blipFill>
        <p:spPr>
          <a:xfrm>
            <a:off x="6908799" y="161779"/>
            <a:ext cx="4630058" cy="6447356"/>
          </a:xfrm>
          <a:prstGeom prst="rect">
            <a:avLst/>
          </a:prstGeom>
        </p:spPr>
      </p:pic>
    </p:spTree>
    <p:extLst>
      <p:ext uri="{BB962C8B-B14F-4D97-AF65-F5344CB8AC3E}">
        <p14:creationId xmlns:p14="http://schemas.microsoft.com/office/powerpoint/2010/main" val="27967874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7328679" y="0"/>
            <a:ext cx="4863321" cy="6383109"/>
          </a:xfrm>
          <a:prstGeom prst="rect">
            <a:avLst/>
          </a:prstGeom>
        </p:spPr>
      </p:pic>
      <p:sp>
        <p:nvSpPr>
          <p:cNvPr id="3" name="Прямоугольник 2"/>
          <p:cNvSpPr/>
          <p:nvPr/>
        </p:nvSpPr>
        <p:spPr>
          <a:xfrm>
            <a:off x="9366925" y="6358101"/>
            <a:ext cx="976549" cy="369332"/>
          </a:xfrm>
          <a:prstGeom prst="rect">
            <a:avLst/>
          </a:prstGeom>
        </p:spPr>
        <p:txBody>
          <a:bodyPr wrap="none">
            <a:spAutoFit/>
          </a:bodyPr>
          <a:lstStyle/>
          <a:p>
            <a:r>
              <a:rPr lang="ru-RU" dirty="0" smtClean="0"/>
              <a:t>Пасьянс</a:t>
            </a:r>
            <a:endParaRPr lang="ru-RU" dirty="0"/>
          </a:p>
        </p:txBody>
      </p:sp>
      <p:pic>
        <p:nvPicPr>
          <p:cNvPr id="4" name="Рисунок 3"/>
          <p:cNvPicPr>
            <a:picLocks noChangeAspect="1"/>
          </p:cNvPicPr>
          <p:nvPr/>
        </p:nvPicPr>
        <p:blipFill>
          <a:blip r:embed="rId3"/>
          <a:stretch>
            <a:fillRect/>
          </a:stretch>
        </p:blipFill>
        <p:spPr>
          <a:xfrm>
            <a:off x="137214" y="285069"/>
            <a:ext cx="7118895" cy="4736873"/>
          </a:xfrm>
          <a:prstGeom prst="rect">
            <a:avLst/>
          </a:prstGeom>
        </p:spPr>
      </p:pic>
      <p:sp>
        <p:nvSpPr>
          <p:cNvPr id="5" name="Прямоугольник 4"/>
          <p:cNvSpPr/>
          <p:nvPr/>
        </p:nvSpPr>
        <p:spPr>
          <a:xfrm>
            <a:off x="3048534" y="5271094"/>
            <a:ext cx="1296253" cy="369332"/>
          </a:xfrm>
          <a:prstGeom prst="rect">
            <a:avLst/>
          </a:prstGeom>
        </p:spPr>
        <p:txBody>
          <a:bodyPr wrap="square">
            <a:spAutoFit/>
          </a:bodyPr>
          <a:lstStyle/>
          <a:p>
            <a:r>
              <a:rPr lang="ru-RU" b="0" i="0" dirty="0" err="1" smtClean="0">
                <a:effectLst/>
              </a:rPr>
              <a:t>Ванитас</a:t>
            </a:r>
            <a:endParaRPr lang="ru-RU" dirty="0"/>
          </a:p>
        </p:txBody>
      </p:sp>
    </p:spTree>
    <p:extLst>
      <p:ext uri="{BB962C8B-B14F-4D97-AF65-F5344CB8AC3E}">
        <p14:creationId xmlns:p14="http://schemas.microsoft.com/office/powerpoint/2010/main" val="31746208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943550" y="58056"/>
            <a:ext cx="10201562" cy="6705827"/>
          </a:xfrm>
          <a:prstGeom prst="rect">
            <a:avLst/>
          </a:prstGeom>
        </p:spPr>
      </p:pic>
      <p:sp>
        <p:nvSpPr>
          <p:cNvPr id="3" name="Прямоугольник 2"/>
          <p:cNvSpPr/>
          <p:nvPr/>
        </p:nvSpPr>
        <p:spPr>
          <a:xfrm>
            <a:off x="319314" y="6060105"/>
            <a:ext cx="1147237" cy="369332"/>
          </a:xfrm>
          <a:prstGeom prst="rect">
            <a:avLst/>
          </a:prstGeom>
        </p:spPr>
        <p:txBody>
          <a:bodyPr wrap="none">
            <a:spAutoFit/>
          </a:bodyPr>
          <a:lstStyle/>
          <a:p>
            <a:r>
              <a:rPr lang="ru-RU" dirty="0" smtClean="0"/>
              <a:t>Биллиард</a:t>
            </a:r>
            <a:endParaRPr lang="ru-RU" dirty="0"/>
          </a:p>
        </p:txBody>
      </p:sp>
    </p:spTree>
    <p:extLst>
      <p:ext uri="{BB962C8B-B14F-4D97-AF65-F5344CB8AC3E}">
        <p14:creationId xmlns:p14="http://schemas.microsoft.com/office/powerpoint/2010/main" val="7658261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3200" y="227602"/>
            <a:ext cx="5718629" cy="6463308"/>
          </a:xfrm>
          <a:prstGeom prst="rect">
            <a:avLst/>
          </a:prstGeom>
        </p:spPr>
        <p:txBody>
          <a:bodyPr wrap="square">
            <a:spAutoFit/>
          </a:bodyPr>
          <a:lstStyle/>
          <a:p>
            <a:r>
              <a:rPr lang="ru-RU" b="0" i="0" dirty="0" smtClean="0">
                <a:solidFill>
                  <a:srgbClr val="000000"/>
                </a:solidFill>
                <a:effectLst/>
              </a:rPr>
              <a:t> </a:t>
            </a:r>
            <a:r>
              <a:rPr lang="ru-RU" b="1" i="0" dirty="0" smtClean="0">
                <a:solidFill>
                  <a:srgbClr val="000000"/>
                </a:solidFill>
                <a:effectLst/>
              </a:rPr>
              <a:t>"Мастерские" и пейзажи</a:t>
            </a:r>
            <a:r>
              <a:rPr lang="ru-RU" b="0" i="0" dirty="0" smtClean="0">
                <a:solidFill>
                  <a:srgbClr val="000000"/>
                </a:solidFill>
                <a:effectLst/>
              </a:rPr>
              <a:t>. В 1949-56 годах была создана серия "Мастерских", состоящая из восьми крупномасштабных полотен. Натюрморты с атрибутами искусств, размещенные в обширных пространствах, наделены свойствами монументальности. Туго переплетенные формы, вязкие землистые тона пронзаются изображением белой птицы, символа творческого полета ("Мастерская II", 1949, Дюссельдорф, Художественное собрание земли Северный Рейн-</a:t>
            </a:r>
            <a:r>
              <a:rPr lang="ru-RU" b="0" i="0" dirty="0" err="1" smtClean="0">
                <a:solidFill>
                  <a:srgbClr val="000000"/>
                </a:solidFill>
                <a:effectLst/>
              </a:rPr>
              <a:t>Вестфален</a:t>
            </a:r>
            <a:r>
              <a:rPr lang="ru-RU" b="0" i="0" dirty="0" smtClean="0">
                <a:solidFill>
                  <a:srgbClr val="000000"/>
                </a:solidFill>
                <a:effectLst/>
              </a:rPr>
              <a:t>). В живописи и графике 1950-х годов образ летящей птицы развивается в самостоятельную тему (роспись плафона в зале этрусков Лувра, 1953; "Расправив крылья", 1956-1961, Париж, Национальный музей современного искусства). В поздних пейзажах Брака, предельно лаконичных, пустынность равнин и морских побережий Нормандии подчеркивается мотивом заброшенной лодки или забытого на осеннем поле плуга ("Большой плуг", 1960, Париж, Галерея </a:t>
            </a:r>
            <a:r>
              <a:rPr lang="ru-RU" b="0" i="0" dirty="0" err="1" smtClean="0">
                <a:solidFill>
                  <a:srgbClr val="000000"/>
                </a:solidFill>
                <a:effectLst/>
              </a:rPr>
              <a:t>Мэг</a:t>
            </a:r>
            <a:r>
              <a:rPr lang="ru-RU" b="0" i="0" dirty="0" smtClean="0">
                <a:solidFill>
                  <a:srgbClr val="000000"/>
                </a:solidFill>
                <a:effectLst/>
              </a:rPr>
              <a:t>; "Лодка", 1960, частное собрание). Брак вошел в историю искусства 20 века как один из основоположников кубизма и как продолжатель классической традиции ясной, гармонично уравновешенной формы.</a:t>
            </a:r>
            <a:endParaRPr lang="ru-RU" dirty="0"/>
          </a:p>
        </p:txBody>
      </p:sp>
      <p:pic>
        <p:nvPicPr>
          <p:cNvPr id="3" name="Рисунок 2"/>
          <p:cNvPicPr>
            <a:picLocks noChangeAspect="1"/>
          </p:cNvPicPr>
          <p:nvPr/>
        </p:nvPicPr>
        <p:blipFill>
          <a:blip r:embed="rId2"/>
          <a:stretch>
            <a:fillRect/>
          </a:stretch>
        </p:blipFill>
        <p:spPr>
          <a:xfrm>
            <a:off x="6126390" y="227601"/>
            <a:ext cx="5921792" cy="4692741"/>
          </a:xfrm>
          <a:prstGeom prst="rect">
            <a:avLst/>
          </a:prstGeom>
        </p:spPr>
      </p:pic>
      <p:sp>
        <p:nvSpPr>
          <p:cNvPr id="4" name="Прямоугольник 3"/>
          <p:cNvSpPr/>
          <p:nvPr/>
        </p:nvSpPr>
        <p:spPr>
          <a:xfrm>
            <a:off x="8231893" y="5334391"/>
            <a:ext cx="1504899" cy="369332"/>
          </a:xfrm>
          <a:prstGeom prst="rect">
            <a:avLst/>
          </a:prstGeom>
        </p:spPr>
        <p:txBody>
          <a:bodyPr wrap="none">
            <a:spAutoFit/>
          </a:bodyPr>
          <a:lstStyle/>
          <a:p>
            <a:r>
              <a:rPr lang="ru-RU" b="0" i="0" dirty="0" smtClean="0">
                <a:solidFill>
                  <a:srgbClr val="000000"/>
                </a:solidFill>
                <a:effectLst/>
              </a:rPr>
              <a:t>Мастерская II</a:t>
            </a:r>
            <a:endParaRPr lang="ru-RU" dirty="0"/>
          </a:p>
        </p:txBody>
      </p:sp>
    </p:spTree>
    <p:extLst>
      <p:ext uri="{BB962C8B-B14F-4D97-AF65-F5344CB8AC3E}">
        <p14:creationId xmlns:p14="http://schemas.microsoft.com/office/powerpoint/2010/main" val="2186032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4179" t="9191" r="2177" b="11970"/>
          <a:stretch/>
        </p:blipFill>
        <p:spPr>
          <a:xfrm>
            <a:off x="7378332" y="261118"/>
            <a:ext cx="4668525" cy="4862424"/>
          </a:xfrm>
          <a:prstGeom prst="rect">
            <a:avLst/>
          </a:prstGeom>
        </p:spPr>
      </p:pic>
      <p:sp>
        <p:nvSpPr>
          <p:cNvPr id="3" name="Прямоугольник 2"/>
          <p:cNvSpPr/>
          <p:nvPr/>
        </p:nvSpPr>
        <p:spPr>
          <a:xfrm>
            <a:off x="5703556" y="6147191"/>
            <a:ext cx="822661" cy="369332"/>
          </a:xfrm>
          <a:prstGeom prst="rect">
            <a:avLst/>
          </a:prstGeom>
        </p:spPr>
        <p:txBody>
          <a:bodyPr wrap="none">
            <a:spAutoFit/>
          </a:bodyPr>
          <a:lstStyle/>
          <a:p>
            <a:r>
              <a:rPr lang="ru-RU" dirty="0" smtClean="0">
                <a:solidFill>
                  <a:srgbClr val="000000"/>
                </a:solidFill>
              </a:rPr>
              <a:t>Птицы</a:t>
            </a:r>
            <a:endParaRPr lang="ru-RU" dirty="0"/>
          </a:p>
        </p:txBody>
      </p:sp>
      <p:pic>
        <p:nvPicPr>
          <p:cNvPr id="4" name="Рисунок 3"/>
          <p:cNvPicPr>
            <a:picLocks noChangeAspect="1"/>
          </p:cNvPicPr>
          <p:nvPr/>
        </p:nvPicPr>
        <p:blipFill>
          <a:blip r:embed="rId3"/>
          <a:stretch>
            <a:fillRect/>
          </a:stretch>
        </p:blipFill>
        <p:spPr>
          <a:xfrm>
            <a:off x="0" y="362857"/>
            <a:ext cx="7205812" cy="5101771"/>
          </a:xfrm>
          <a:prstGeom prst="rect">
            <a:avLst/>
          </a:prstGeom>
        </p:spPr>
      </p:pic>
    </p:spTree>
    <p:extLst>
      <p:ext uri="{BB962C8B-B14F-4D97-AF65-F5344CB8AC3E}">
        <p14:creationId xmlns:p14="http://schemas.microsoft.com/office/powerpoint/2010/main" val="37421064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38629" y="433980"/>
            <a:ext cx="2786743" cy="2308324"/>
          </a:xfrm>
          <a:prstGeom prst="rect">
            <a:avLst/>
          </a:prstGeom>
        </p:spPr>
        <p:txBody>
          <a:bodyPr wrap="square">
            <a:spAutoFit/>
          </a:bodyPr>
          <a:lstStyle/>
          <a:p>
            <a:r>
              <a:rPr lang="ru-RU" dirty="0" smtClean="0"/>
              <a:t>Брак создал много рисунков, гравюр и скульптурных произведений, но главное место в его творчестве занимала живопись. Умер Брак в Париже 31 августа 1963 года.</a:t>
            </a:r>
          </a:p>
        </p:txBody>
      </p:sp>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t="21032" b="20873"/>
          <a:stretch/>
        </p:blipFill>
        <p:spPr>
          <a:xfrm>
            <a:off x="4013200" y="303903"/>
            <a:ext cx="7771444" cy="4514840"/>
          </a:xfrm>
          <a:prstGeom prst="rect">
            <a:avLst/>
          </a:prstGeom>
        </p:spPr>
      </p:pic>
      <p:sp>
        <p:nvSpPr>
          <p:cNvPr id="4" name="Прямоугольник 3"/>
          <p:cNvSpPr/>
          <p:nvPr/>
        </p:nvSpPr>
        <p:spPr>
          <a:xfrm>
            <a:off x="7039680" y="5174734"/>
            <a:ext cx="1718484" cy="369332"/>
          </a:xfrm>
          <a:prstGeom prst="rect">
            <a:avLst/>
          </a:prstGeom>
        </p:spPr>
        <p:txBody>
          <a:bodyPr wrap="none">
            <a:spAutoFit/>
          </a:bodyPr>
          <a:lstStyle/>
          <a:p>
            <a:r>
              <a:rPr lang="ru-RU" smtClean="0"/>
              <a:t>Фрукты и вилка</a:t>
            </a:r>
            <a:endParaRPr lang="ru-RU"/>
          </a:p>
        </p:txBody>
      </p:sp>
    </p:spTree>
    <p:extLst>
      <p:ext uri="{BB962C8B-B14F-4D97-AF65-F5344CB8AC3E}">
        <p14:creationId xmlns:p14="http://schemas.microsoft.com/office/powerpoint/2010/main" val="20882866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040" y="124200"/>
            <a:ext cx="8259189" cy="6508828"/>
          </a:xfrm>
          <a:prstGeom prst="rect">
            <a:avLst/>
          </a:prstGeom>
        </p:spPr>
      </p:pic>
      <p:sp>
        <p:nvSpPr>
          <p:cNvPr id="4" name="Прямоугольник 3"/>
          <p:cNvSpPr/>
          <p:nvPr/>
        </p:nvSpPr>
        <p:spPr>
          <a:xfrm>
            <a:off x="1123398" y="6161705"/>
            <a:ext cx="1672061" cy="369332"/>
          </a:xfrm>
          <a:prstGeom prst="rect">
            <a:avLst/>
          </a:prstGeom>
        </p:spPr>
        <p:txBody>
          <a:bodyPr wrap="none">
            <a:spAutoFit/>
          </a:bodyPr>
          <a:lstStyle/>
          <a:p>
            <a:r>
              <a:rPr lang="ru-RU" dirty="0" smtClean="0"/>
              <a:t>Белый корабль</a:t>
            </a:r>
            <a:endParaRPr lang="ru-RU" dirty="0"/>
          </a:p>
        </p:txBody>
      </p:sp>
    </p:spTree>
    <p:extLst>
      <p:ext uri="{BB962C8B-B14F-4D97-AF65-F5344CB8AC3E}">
        <p14:creationId xmlns:p14="http://schemas.microsoft.com/office/powerpoint/2010/main" val="33722632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96643" y="217714"/>
            <a:ext cx="7682054" cy="6023429"/>
          </a:xfrm>
          <a:prstGeom prst="rect">
            <a:avLst/>
          </a:prstGeom>
        </p:spPr>
      </p:pic>
      <p:sp>
        <p:nvSpPr>
          <p:cNvPr id="3" name="Прямоугольник 2"/>
          <p:cNvSpPr/>
          <p:nvPr/>
        </p:nvSpPr>
        <p:spPr>
          <a:xfrm>
            <a:off x="1225459" y="5871811"/>
            <a:ext cx="2048510" cy="369332"/>
          </a:xfrm>
          <a:prstGeom prst="rect">
            <a:avLst/>
          </a:prstGeom>
        </p:spPr>
        <p:txBody>
          <a:bodyPr wrap="none">
            <a:spAutoFit/>
          </a:bodyPr>
          <a:lstStyle/>
          <a:p>
            <a:r>
              <a:rPr lang="ru-RU" dirty="0" smtClean="0"/>
              <a:t>Гавань Антверпена</a:t>
            </a:r>
            <a:endParaRPr lang="ru-RU" dirty="0"/>
          </a:p>
        </p:txBody>
      </p:sp>
    </p:spTree>
    <p:extLst>
      <p:ext uri="{BB962C8B-B14F-4D97-AF65-F5344CB8AC3E}">
        <p14:creationId xmlns:p14="http://schemas.microsoft.com/office/powerpoint/2010/main" val="13594477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43121" y="5900448"/>
            <a:ext cx="1010213" cy="369332"/>
          </a:xfrm>
          <a:prstGeom prst="rect">
            <a:avLst/>
          </a:prstGeom>
        </p:spPr>
        <p:txBody>
          <a:bodyPr wrap="none">
            <a:spAutoFit/>
          </a:bodyPr>
          <a:lstStyle/>
          <a:p>
            <a:r>
              <a:rPr lang="ru-RU" smtClean="0"/>
              <a:t>Два туза</a:t>
            </a:r>
            <a:endParaRPr lang="ru-RU"/>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5770" y="332466"/>
            <a:ext cx="9166130" cy="6387647"/>
          </a:xfrm>
          <a:prstGeom prst="rect">
            <a:avLst/>
          </a:prstGeom>
        </p:spPr>
      </p:pic>
    </p:spTree>
    <p:extLst>
      <p:ext uri="{BB962C8B-B14F-4D97-AF65-F5344CB8AC3E}">
        <p14:creationId xmlns:p14="http://schemas.microsoft.com/office/powerpoint/2010/main" val="29163157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63237" y="248387"/>
            <a:ext cx="3449782" cy="6186309"/>
          </a:xfrm>
          <a:prstGeom prst="rect">
            <a:avLst/>
          </a:prstGeom>
        </p:spPr>
        <p:txBody>
          <a:bodyPr wrap="square">
            <a:spAutoFit/>
          </a:bodyPr>
          <a:lstStyle/>
          <a:p>
            <a:r>
              <a:rPr lang="ru-RU" b="1" dirty="0" smtClean="0"/>
              <a:t>Фовизм.</a:t>
            </a:r>
            <a:r>
              <a:rPr lang="ru-RU" dirty="0" smtClean="0"/>
              <a:t> Брак родился в семье маляра. Учился в </a:t>
            </a:r>
            <a:r>
              <a:rPr lang="ru-RU" dirty="0" err="1" smtClean="0"/>
              <a:t>гаврской</a:t>
            </a:r>
            <a:r>
              <a:rPr lang="ru-RU" dirty="0" smtClean="0"/>
              <a:t> Школе изящных искусств (1897-1899), затем в Париже в академии </a:t>
            </a:r>
            <a:r>
              <a:rPr lang="ru-RU" dirty="0" err="1" smtClean="0"/>
              <a:t>Эмбера</a:t>
            </a:r>
            <a:r>
              <a:rPr lang="ru-RU" dirty="0" smtClean="0"/>
              <a:t> и в Школе изящных искусств (1902-190З). В 1900 году, испытав влияние живописи Матисса, примкнул к объединению </a:t>
            </a:r>
            <a:r>
              <a:rPr lang="ru-RU" dirty="0" err="1" smtClean="0"/>
              <a:t>фовистов</a:t>
            </a:r>
            <a:r>
              <a:rPr lang="ru-RU" dirty="0" smtClean="0"/>
              <a:t>. Пейзажи этого времени (виды гаваней Антверпена и Гавра, ландшафты </a:t>
            </a:r>
            <a:r>
              <a:rPr lang="ru-RU" dirty="0" err="1" smtClean="0"/>
              <a:t>Эстака</a:t>
            </a:r>
            <a:r>
              <a:rPr lang="ru-RU" dirty="0" smtClean="0"/>
              <a:t>) отличаются плотной компоновкой живописных масс, напряженностью хроматических гармоний, передающих витальные силы природы ("Гавань в Антверпене. Мачта", 1906, Базель, Галерея </a:t>
            </a:r>
            <a:r>
              <a:rPr lang="ru-RU" dirty="0" err="1" smtClean="0"/>
              <a:t>Бейелер</a:t>
            </a:r>
            <a:r>
              <a:rPr lang="ru-RU" dirty="0" smtClean="0"/>
              <a:t>; "Пейзаж в </a:t>
            </a:r>
            <a:r>
              <a:rPr lang="ru-RU" dirty="0" err="1" smtClean="0"/>
              <a:t>Эстаке</a:t>
            </a:r>
            <a:r>
              <a:rPr lang="ru-RU" dirty="0" smtClean="0"/>
              <a:t>", 1906, Париж, Национальный музей современного искусства).</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04371" y="120773"/>
            <a:ext cx="8121374" cy="6367895"/>
          </a:xfrm>
          <a:prstGeom prst="rect">
            <a:avLst/>
          </a:prstGeom>
        </p:spPr>
      </p:pic>
      <p:sp>
        <p:nvSpPr>
          <p:cNvPr id="5" name="Прямоугольник 4"/>
          <p:cNvSpPr/>
          <p:nvPr/>
        </p:nvSpPr>
        <p:spPr>
          <a:xfrm>
            <a:off x="6498764" y="6488668"/>
            <a:ext cx="2048510" cy="369332"/>
          </a:xfrm>
          <a:prstGeom prst="rect">
            <a:avLst/>
          </a:prstGeom>
        </p:spPr>
        <p:txBody>
          <a:bodyPr wrap="none">
            <a:spAutoFit/>
          </a:bodyPr>
          <a:lstStyle/>
          <a:p>
            <a:r>
              <a:rPr lang="ru-RU" dirty="0" smtClean="0"/>
              <a:t>Гавань Антверпена</a:t>
            </a:r>
            <a:endParaRPr lang="ru-RU" dirty="0"/>
          </a:p>
        </p:txBody>
      </p:sp>
    </p:spTree>
    <p:extLst>
      <p:ext uri="{BB962C8B-B14F-4D97-AF65-F5344CB8AC3E}">
        <p14:creationId xmlns:p14="http://schemas.microsoft.com/office/powerpoint/2010/main" val="33923125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8656" y="6365297"/>
            <a:ext cx="1581202" cy="369332"/>
          </a:xfrm>
          <a:prstGeom prst="rect">
            <a:avLst/>
          </a:prstGeom>
        </p:spPr>
        <p:txBody>
          <a:bodyPr wrap="none">
            <a:spAutoFit/>
          </a:bodyPr>
          <a:lstStyle/>
          <a:p>
            <a:r>
              <a:rPr lang="ru-RU" dirty="0" smtClean="0"/>
              <a:t>Дома в </a:t>
            </a:r>
            <a:r>
              <a:rPr lang="ru-RU" dirty="0" err="1" smtClean="0"/>
              <a:t>Эстаке</a:t>
            </a: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6617" y="185057"/>
            <a:ext cx="5485267" cy="6549572"/>
          </a:xfrm>
          <a:prstGeom prst="rect">
            <a:avLst/>
          </a:prstGeom>
        </p:spPr>
      </p:pic>
    </p:spTree>
    <p:extLst>
      <p:ext uri="{BB962C8B-B14F-4D97-AF65-F5344CB8AC3E}">
        <p14:creationId xmlns:p14="http://schemas.microsoft.com/office/powerpoint/2010/main" val="20566977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52242" y="6176219"/>
            <a:ext cx="2001574" cy="369332"/>
          </a:xfrm>
          <a:prstGeom prst="rect">
            <a:avLst/>
          </a:prstGeom>
        </p:spPr>
        <p:txBody>
          <a:bodyPr wrap="none">
            <a:spAutoFit/>
          </a:bodyPr>
          <a:lstStyle/>
          <a:p>
            <a:r>
              <a:rPr lang="ru-RU" dirty="0" smtClean="0"/>
              <a:t>Канал Сен-</a:t>
            </a:r>
            <a:r>
              <a:rPr lang="ru-RU" dirty="0" err="1" smtClean="0"/>
              <a:t>Мартэн</a:t>
            </a:r>
            <a:endParaRPr lang="ru-RU" dirty="0"/>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42226" y="184330"/>
            <a:ext cx="8235732" cy="6521269"/>
          </a:xfrm>
          <a:prstGeom prst="rect">
            <a:avLst/>
          </a:prstGeom>
        </p:spPr>
      </p:pic>
    </p:spTree>
    <p:extLst>
      <p:ext uri="{BB962C8B-B14F-4D97-AF65-F5344CB8AC3E}">
        <p14:creationId xmlns:p14="http://schemas.microsoft.com/office/powerpoint/2010/main" val="18888337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4518" y="6198382"/>
            <a:ext cx="3358163" cy="369332"/>
          </a:xfrm>
          <a:prstGeom prst="rect">
            <a:avLst/>
          </a:prstGeom>
        </p:spPr>
        <p:txBody>
          <a:bodyPr wrap="none">
            <a:spAutoFit/>
          </a:bodyPr>
          <a:lstStyle/>
          <a:p>
            <a:r>
              <a:rPr lang="ru-RU" dirty="0" smtClean="0"/>
              <a:t>Натюрморт на красной скатерти</a:t>
            </a: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9079" y="137885"/>
            <a:ext cx="7784149" cy="6538685"/>
          </a:xfrm>
          <a:prstGeom prst="rect">
            <a:avLst/>
          </a:prstGeom>
        </p:spPr>
      </p:pic>
    </p:spTree>
    <p:extLst>
      <p:ext uri="{BB962C8B-B14F-4D97-AF65-F5344CB8AC3E}">
        <p14:creationId xmlns:p14="http://schemas.microsoft.com/office/powerpoint/2010/main" val="18930692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36605" y="6234277"/>
            <a:ext cx="2023246" cy="369332"/>
          </a:xfrm>
          <a:prstGeom prst="rect">
            <a:avLst/>
          </a:prstGeom>
        </p:spPr>
        <p:txBody>
          <a:bodyPr wrap="none">
            <a:spAutoFit/>
          </a:bodyPr>
          <a:lstStyle/>
          <a:p>
            <a:r>
              <a:rPr lang="ru-RU" dirty="0" smtClean="0"/>
              <a:t>Оливковое дерево</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61679" y="160108"/>
            <a:ext cx="7528929" cy="6443501"/>
          </a:xfrm>
          <a:prstGeom prst="rect">
            <a:avLst/>
          </a:prstGeom>
        </p:spPr>
      </p:pic>
    </p:spTree>
    <p:extLst>
      <p:ext uri="{BB962C8B-B14F-4D97-AF65-F5344CB8AC3E}">
        <p14:creationId xmlns:p14="http://schemas.microsoft.com/office/powerpoint/2010/main" val="3791747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09332" y="64531"/>
            <a:ext cx="8175253" cy="6525491"/>
          </a:xfrm>
          <a:prstGeom prst="rect">
            <a:avLst/>
          </a:prstGeom>
        </p:spPr>
      </p:pic>
      <p:sp>
        <p:nvSpPr>
          <p:cNvPr id="3" name="Прямоугольник 2"/>
          <p:cNvSpPr/>
          <p:nvPr/>
        </p:nvSpPr>
        <p:spPr>
          <a:xfrm>
            <a:off x="739973" y="6220690"/>
            <a:ext cx="716863" cy="369332"/>
          </a:xfrm>
          <a:prstGeom prst="rect">
            <a:avLst/>
          </a:prstGeom>
        </p:spPr>
        <p:txBody>
          <a:bodyPr wrap="none">
            <a:spAutoFit/>
          </a:bodyPr>
          <a:lstStyle/>
          <a:p>
            <a:r>
              <a:rPr lang="ru-RU" dirty="0" err="1" smtClean="0"/>
              <a:t>Эстак</a:t>
            </a:r>
            <a:endParaRPr lang="ru-RU" dirty="0"/>
          </a:p>
        </p:txBody>
      </p:sp>
    </p:spTree>
    <p:extLst>
      <p:ext uri="{BB962C8B-B14F-4D97-AF65-F5344CB8AC3E}">
        <p14:creationId xmlns:p14="http://schemas.microsoft.com/office/powerpoint/2010/main" val="14550104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01206" y="6250770"/>
            <a:ext cx="1531188" cy="369332"/>
          </a:xfrm>
          <a:prstGeom prst="rect">
            <a:avLst/>
          </a:prstGeom>
        </p:spPr>
        <p:txBody>
          <a:bodyPr wrap="none">
            <a:spAutoFit/>
          </a:bodyPr>
          <a:lstStyle/>
          <a:p>
            <a:r>
              <a:rPr lang="ru-RU" dirty="0" err="1" smtClean="0"/>
              <a:t>Эстак</a:t>
            </a:r>
            <a:r>
              <a:rPr lang="ru-RU" dirty="0" smtClean="0"/>
              <a:t>, причал</a:t>
            </a:r>
            <a:endParaRPr lang="ru-RU" dirty="0"/>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2260" y="112568"/>
            <a:ext cx="8131814" cy="6507534"/>
          </a:xfrm>
          <a:prstGeom prst="rect">
            <a:avLst/>
          </a:prstGeom>
        </p:spPr>
      </p:pic>
    </p:spTree>
    <p:extLst>
      <p:ext uri="{BB962C8B-B14F-4D97-AF65-F5344CB8AC3E}">
        <p14:creationId xmlns:p14="http://schemas.microsoft.com/office/powerpoint/2010/main" val="3963644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3908" y="280566"/>
            <a:ext cx="3360674" cy="5909310"/>
          </a:xfrm>
          <a:prstGeom prst="rect">
            <a:avLst/>
          </a:prstGeom>
        </p:spPr>
        <p:txBody>
          <a:bodyPr wrap="square">
            <a:spAutoFit/>
          </a:bodyPr>
          <a:lstStyle/>
          <a:p>
            <a:r>
              <a:rPr lang="ru-RU" dirty="0" smtClean="0"/>
              <a:t>Кубизм. В 1907 году состоялось знакомство Брака с Пикассо. В последующие годы в тесном сотрудничестве двух художников был выработан новый метод, положивший начало направлению кубизма. В период "аналитического кубизма" (1909-1911) колорит Брака ограничен узкой гаммой глухих тонов, натурные формы рассекаются на мелкие призматические грани, образующие подвижную кристаллическую структуру ("Скрипка и палитра", 1909-1910, Нью-Йорк, Музей С. </a:t>
            </a:r>
            <a:r>
              <a:rPr lang="ru-RU" dirty="0" err="1" smtClean="0"/>
              <a:t>Гугенхейма</a:t>
            </a:r>
            <a:r>
              <a:rPr lang="ru-RU" dirty="0" smtClean="0"/>
              <a:t>; "Португалец", 1911, Базель, Художественный музей).</a:t>
            </a:r>
          </a:p>
          <a:p>
            <a:endParaRPr lang="ru-RU" dirty="0" smtClean="0"/>
          </a:p>
        </p:txBody>
      </p:sp>
      <p:pic>
        <p:nvPicPr>
          <p:cNvPr id="3" name="Рисунок 2"/>
          <p:cNvPicPr>
            <a:picLocks noChangeAspect="1"/>
          </p:cNvPicPr>
          <p:nvPr/>
        </p:nvPicPr>
        <p:blipFill>
          <a:blip r:embed="rId2"/>
          <a:stretch>
            <a:fillRect/>
          </a:stretch>
        </p:blipFill>
        <p:spPr>
          <a:xfrm>
            <a:off x="9041390" y="55420"/>
            <a:ext cx="2799421" cy="6208163"/>
          </a:xfrm>
          <a:prstGeom prst="rect">
            <a:avLst/>
          </a:prstGeom>
        </p:spPr>
      </p:pic>
      <p:sp>
        <p:nvSpPr>
          <p:cNvPr id="5" name="Прямоугольник 4"/>
          <p:cNvSpPr/>
          <p:nvPr/>
        </p:nvSpPr>
        <p:spPr>
          <a:xfrm>
            <a:off x="9601022" y="6388274"/>
            <a:ext cx="2023118" cy="369332"/>
          </a:xfrm>
          <a:prstGeom prst="rect">
            <a:avLst/>
          </a:prstGeom>
        </p:spPr>
        <p:txBody>
          <a:bodyPr wrap="none">
            <a:spAutoFit/>
          </a:bodyPr>
          <a:lstStyle/>
          <a:p>
            <a:r>
              <a:rPr lang="ru-RU" dirty="0" smtClean="0"/>
              <a:t>Скрипка и палитра</a:t>
            </a:r>
            <a:endParaRPr lang="ru-RU" dirty="0"/>
          </a:p>
        </p:txBody>
      </p:sp>
      <p:pic>
        <p:nvPicPr>
          <p:cNvPr id="6" name="Рисунок 5"/>
          <p:cNvPicPr>
            <a:picLocks noChangeAspect="1"/>
          </p:cNvPicPr>
          <p:nvPr/>
        </p:nvPicPr>
        <p:blipFill rotWithShape="1">
          <a:blip r:embed="rId3">
            <a:extLst>
              <a:ext uri="{28A0092B-C50C-407E-A947-70E740481C1C}">
                <a14:useLocalDpi xmlns:a14="http://schemas.microsoft.com/office/drawing/2010/main" val="0"/>
              </a:ext>
            </a:extLst>
          </a:blip>
          <a:srcRect l="3650" t="2686" r="5546" b="3422"/>
          <a:stretch/>
        </p:blipFill>
        <p:spPr>
          <a:xfrm>
            <a:off x="4364182" y="127712"/>
            <a:ext cx="3810000" cy="6135871"/>
          </a:xfrm>
          <a:prstGeom prst="rect">
            <a:avLst/>
          </a:prstGeom>
        </p:spPr>
      </p:pic>
      <p:sp>
        <p:nvSpPr>
          <p:cNvPr id="7" name="Прямоугольник 6"/>
          <p:cNvSpPr/>
          <p:nvPr/>
        </p:nvSpPr>
        <p:spPr>
          <a:xfrm>
            <a:off x="5292344" y="6369666"/>
            <a:ext cx="1953676" cy="369332"/>
          </a:xfrm>
          <a:prstGeom prst="rect">
            <a:avLst/>
          </a:prstGeom>
        </p:spPr>
        <p:txBody>
          <a:bodyPr wrap="none">
            <a:spAutoFit/>
          </a:bodyPr>
          <a:lstStyle/>
          <a:p>
            <a:r>
              <a:rPr lang="ru-RU" dirty="0" smtClean="0"/>
              <a:t>Кувшин и скрипка</a:t>
            </a:r>
            <a:endParaRPr lang="ru-RU" dirty="0"/>
          </a:p>
        </p:txBody>
      </p:sp>
    </p:spTree>
    <p:extLst>
      <p:ext uri="{BB962C8B-B14F-4D97-AF65-F5344CB8AC3E}">
        <p14:creationId xmlns:p14="http://schemas.microsoft.com/office/powerpoint/2010/main" val="18072461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9000" contrast="42000"/>
                    </a14:imgEffect>
                  </a14:imgLayer>
                </a14:imgProps>
              </a:ext>
            </a:extLst>
          </a:blip>
          <a:srcRect l="7617" t="6291" r="10184" b="4847"/>
          <a:stretch/>
        </p:blipFill>
        <p:spPr>
          <a:xfrm>
            <a:off x="7503886" y="87084"/>
            <a:ext cx="4272478" cy="6158376"/>
          </a:xfrm>
          <a:prstGeom prst="rect">
            <a:avLst/>
          </a:prstGeom>
        </p:spPr>
      </p:pic>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500" y="174171"/>
            <a:ext cx="3902972" cy="6071290"/>
          </a:xfrm>
          <a:prstGeom prst="rect">
            <a:avLst/>
          </a:prstGeom>
        </p:spPr>
      </p:pic>
      <p:sp>
        <p:nvSpPr>
          <p:cNvPr id="4" name="Прямоугольник 3"/>
          <p:cNvSpPr/>
          <p:nvPr/>
        </p:nvSpPr>
        <p:spPr>
          <a:xfrm>
            <a:off x="1116653" y="6379420"/>
            <a:ext cx="1830694" cy="369332"/>
          </a:xfrm>
          <a:prstGeom prst="rect">
            <a:avLst/>
          </a:prstGeom>
        </p:spPr>
        <p:txBody>
          <a:bodyPr wrap="none">
            <a:spAutoFit/>
          </a:bodyPr>
          <a:lstStyle/>
          <a:p>
            <a:r>
              <a:rPr lang="ru-RU" dirty="0" smtClean="0"/>
              <a:t>Скрипка и газета</a:t>
            </a:r>
            <a:endParaRPr lang="ru-RU" dirty="0"/>
          </a:p>
        </p:txBody>
      </p:sp>
      <p:sp>
        <p:nvSpPr>
          <p:cNvPr id="5" name="Прямоугольник 4"/>
          <p:cNvSpPr/>
          <p:nvPr/>
        </p:nvSpPr>
        <p:spPr>
          <a:xfrm>
            <a:off x="8983118" y="6276646"/>
            <a:ext cx="1314014" cy="369332"/>
          </a:xfrm>
          <a:prstGeom prst="rect">
            <a:avLst/>
          </a:prstGeom>
        </p:spPr>
        <p:txBody>
          <a:bodyPr wrap="none">
            <a:spAutoFit/>
          </a:bodyPr>
          <a:lstStyle/>
          <a:p>
            <a:r>
              <a:rPr lang="ru-RU" dirty="0" smtClean="0"/>
              <a:t>Португалец</a:t>
            </a:r>
            <a:endParaRPr lang="ru-RU" dirty="0"/>
          </a:p>
        </p:txBody>
      </p:sp>
    </p:spTree>
    <p:extLst>
      <p:ext uri="{BB962C8B-B14F-4D97-AF65-F5344CB8AC3E}">
        <p14:creationId xmlns:p14="http://schemas.microsoft.com/office/powerpoint/2010/main" val="9688596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4122" y="349922"/>
            <a:ext cx="5556333" cy="4524315"/>
          </a:xfrm>
          <a:prstGeom prst="rect">
            <a:avLst/>
          </a:prstGeom>
        </p:spPr>
        <p:txBody>
          <a:bodyPr wrap="square">
            <a:spAutoFit/>
          </a:bodyPr>
          <a:lstStyle/>
          <a:p>
            <a:r>
              <a:rPr lang="ru-RU" dirty="0" smtClean="0"/>
              <a:t>В композиции следующей, "синтетической" фазы кубизма художник включает графические знаки (цифры, ноты, отрывочные надписи) и коллаж (наклейки газетных обрывков, рекламных объявлений, обоев и клеенки с имитацией различных текстур). Предметы расщепляются на отдельные качества: цвет, рисунок, фактура отслаиваются от изобразительной формы, обретая автономность. Визуальные знаки разных регистров зрительно перестраиваются, вступают в сложную игру пластических отношений и мгновенных образно-смысловых комбинаций ("Бокал, скрипка и нотная тетрадь", 1913, Кельн, Музей Людвига; "Стол музыканта", 1913, Базель, Художественный музей; "Гитарист", 1914, Париж, Национальный музей современного искусства).</a:t>
            </a:r>
            <a:endParaRPr lang="ru-RU" dirty="0"/>
          </a:p>
        </p:txBody>
      </p:sp>
      <p:pic>
        <p:nvPicPr>
          <p:cNvPr id="4" name="Рисунок 3"/>
          <p:cNvPicPr>
            <a:picLocks noChangeAspect="1"/>
          </p:cNvPicPr>
          <p:nvPr/>
        </p:nvPicPr>
        <p:blipFill>
          <a:blip r:embed="rId2"/>
          <a:stretch>
            <a:fillRect/>
          </a:stretch>
        </p:blipFill>
        <p:spPr>
          <a:xfrm>
            <a:off x="7837714" y="107042"/>
            <a:ext cx="3637643" cy="6654225"/>
          </a:xfrm>
          <a:prstGeom prst="rect">
            <a:avLst/>
          </a:prstGeom>
        </p:spPr>
      </p:pic>
      <p:sp>
        <p:nvSpPr>
          <p:cNvPr id="5" name="Прямоугольник 4"/>
          <p:cNvSpPr/>
          <p:nvPr/>
        </p:nvSpPr>
        <p:spPr>
          <a:xfrm>
            <a:off x="6351366" y="6205248"/>
            <a:ext cx="1027782" cy="369332"/>
          </a:xfrm>
          <a:prstGeom prst="rect">
            <a:avLst/>
          </a:prstGeom>
        </p:spPr>
        <p:txBody>
          <a:bodyPr wrap="none">
            <a:spAutoFit/>
          </a:bodyPr>
          <a:lstStyle/>
          <a:p>
            <a:r>
              <a:rPr lang="ru-RU" dirty="0" smtClean="0"/>
              <a:t>Гитарист</a:t>
            </a:r>
            <a:endParaRPr lang="ru-RU" dirty="0"/>
          </a:p>
        </p:txBody>
      </p:sp>
    </p:spTree>
    <p:extLst>
      <p:ext uri="{BB962C8B-B14F-4D97-AF65-F5344CB8AC3E}">
        <p14:creationId xmlns:p14="http://schemas.microsoft.com/office/powerpoint/2010/main" val="30947928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sun9-58.userapi.com/s/v1/ig2/7diq-aloI9OGasI6vzNf2p40XqFXPL-X0G0KAnSd3ZtegFWkuvHH40kC0eZ70Cn-7R0svP-W5HWdiUICTfHnnKVx.jpg?size=750x524&amp;quality=96&amp;type=albu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3301" y="205694"/>
            <a:ext cx="9178653" cy="641282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71324" y="6249182"/>
            <a:ext cx="1731180" cy="369332"/>
          </a:xfrm>
          <a:prstGeom prst="rect">
            <a:avLst/>
          </a:prstGeom>
        </p:spPr>
        <p:txBody>
          <a:bodyPr wrap="none">
            <a:spAutoFit/>
          </a:bodyPr>
          <a:lstStyle/>
          <a:p>
            <a:r>
              <a:rPr lang="ru-RU" dirty="0" smtClean="0"/>
              <a:t>Стол музыканта</a:t>
            </a:r>
            <a:endParaRPr lang="ru-RU" dirty="0"/>
          </a:p>
        </p:txBody>
      </p:sp>
    </p:spTree>
    <p:extLst>
      <p:ext uri="{BB962C8B-B14F-4D97-AF65-F5344CB8AC3E}">
        <p14:creationId xmlns:p14="http://schemas.microsoft.com/office/powerpoint/2010/main" val="40147174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61143" y="304868"/>
            <a:ext cx="6096000" cy="4801314"/>
          </a:xfrm>
          <a:prstGeom prst="rect">
            <a:avLst/>
          </a:prstGeom>
        </p:spPr>
        <p:txBody>
          <a:bodyPr>
            <a:spAutoFit/>
          </a:bodyPr>
          <a:lstStyle/>
          <a:p>
            <a:r>
              <a:rPr lang="ru-RU" b="1" dirty="0" err="1" smtClean="0"/>
              <a:t>Посткубистические</a:t>
            </a:r>
            <a:r>
              <a:rPr lang="ru-RU" b="1" dirty="0" smtClean="0"/>
              <a:t> серии</a:t>
            </a:r>
            <a:r>
              <a:rPr lang="ru-RU" dirty="0" smtClean="0"/>
              <a:t>. С началом Первой мировой войны Брак был отправлен на фронт и в мае 1915 года получил ранение в голову. Оправившись после тяжелой операции, возобновил занятия живописью в 1917 году. С конца 1910-х годов он работал большими сериями, или циклами, варьируя один и тот же мотив ("Натюрморты на круглом столе", 1918-1942; "Камины", 1922-1927; "Биллиарды", 1944-1952). Его колорит высветляется, строится на тонких градациях охристых, голубых, серых, оливковых, терракотовых оттенков. Вещи, очерченные округлыми, упруго изогнутыми контурами, располагаются по параллельным тесно сближенным планам, резкая тень делит объемы предметов пополам ("Круглый стол", 1922, Нью-Йорк, Музей Метрополитен; "Буфет", 1920, Базель, Галерея </a:t>
            </a:r>
            <a:r>
              <a:rPr lang="ru-RU" dirty="0" err="1" smtClean="0"/>
              <a:t>Бейелера</a:t>
            </a:r>
            <a:r>
              <a:rPr lang="ru-RU" dirty="0" smtClean="0"/>
              <a:t>). Планы колеблются в диапазоне малой глубины, поверхности колышутся, возбуждая почти тактильное ощущение пространственных интервалов.</a:t>
            </a:r>
          </a:p>
        </p:txBody>
      </p:sp>
      <p:pic>
        <p:nvPicPr>
          <p:cNvPr id="3" name="Рисунок 2"/>
          <p:cNvPicPr>
            <a:picLocks noChangeAspect="1"/>
          </p:cNvPicPr>
          <p:nvPr/>
        </p:nvPicPr>
        <p:blipFill>
          <a:blip r:embed="rId2"/>
          <a:stretch>
            <a:fillRect/>
          </a:stretch>
        </p:blipFill>
        <p:spPr>
          <a:xfrm>
            <a:off x="8229601" y="0"/>
            <a:ext cx="3656920" cy="6669155"/>
          </a:xfrm>
          <a:prstGeom prst="rect">
            <a:avLst/>
          </a:prstGeom>
        </p:spPr>
      </p:pic>
      <p:sp>
        <p:nvSpPr>
          <p:cNvPr id="4" name="Прямоугольник 3"/>
          <p:cNvSpPr/>
          <p:nvPr/>
        </p:nvSpPr>
        <p:spPr>
          <a:xfrm>
            <a:off x="5748380" y="6161705"/>
            <a:ext cx="2233753" cy="369332"/>
          </a:xfrm>
          <a:prstGeom prst="rect">
            <a:avLst/>
          </a:prstGeom>
        </p:spPr>
        <p:txBody>
          <a:bodyPr wrap="none">
            <a:spAutoFit/>
          </a:bodyPr>
          <a:lstStyle/>
          <a:p>
            <a:r>
              <a:rPr lang="ru-RU" dirty="0" smtClean="0"/>
              <a:t>Натюрморт на столе </a:t>
            </a:r>
            <a:endParaRPr lang="ru-RU" dirty="0"/>
          </a:p>
        </p:txBody>
      </p:sp>
    </p:spTree>
    <p:extLst>
      <p:ext uri="{BB962C8B-B14F-4D97-AF65-F5344CB8AC3E}">
        <p14:creationId xmlns:p14="http://schemas.microsoft.com/office/powerpoint/2010/main" val="89904075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TotalTime>
  <Words>693</Words>
  <Application>Microsoft Office PowerPoint</Application>
  <PresentationFormat>Широкоэкранный</PresentationFormat>
  <Paragraphs>33</Paragraphs>
  <Slides>23</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23</vt:i4>
      </vt:variant>
    </vt:vector>
  </HeadingPairs>
  <TitlesOfParts>
    <vt:vector size="27" baseType="lpstr">
      <vt:lpstr>Arial</vt:lpstr>
      <vt:lpstr>Calibri</vt:lpstr>
      <vt:lpstr>Calibri Light</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Admin</cp:lastModifiedBy>
  <cp:revision>9</cp:revision>
  <dcterms:created xsi:type="dcterms:W3CDTF">2022-05-01T03:35:24Z</dcterms:created>
  <dcterms:modified xsi:type="dcterms:W3CDTF">2022-05-01T04:43:22Z</dcterms:modified>
</cp:coreProperties>
</file>