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5" r:id="rId3"/>
    <p:sldId id="270" r:id="rId4"/>
    <p:sldId id="274" r:id="rId5"/>
    <p:sldId id="257" r:id="rId6"/>
    <p:sldId id="258" r:id="rId7"/>
    <p:sldId id="263" r:id="rId8"/>
    <p:sldId id="279" r:id="rId9"/>
    <p:sldId id="267" r:id="rId10"/>
    <p:sldId id="266" r:id="rId11"/>
    <p:sldId id="289" r:id="rId12"/>
    <p:sldId id="290" r:id="rId13"/>
    <p:sldId id="276" r:id="rId14"/>
    <p:sldId id="259" r:id="rId15"/>
    <p:sldId id="272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76367" autoAdjust="0"/>
  </p:normalViewPr>
  <p:slideViewPr>
    <p:cSldViewPr>
      <p:cViewPr varScale="1">
        <p:scale>
          <a:sx n="65" d="100"/>
          <a:sy n="65" d="100"/>
        </p:scale>
        <p:origin x="181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824DB-0DD3-4A84-99A4-F5CC7F3D9AB2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593BD-7E74-4CD5-A811-32CC1FEBDD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Предлагается изложение особенностей Российской культуры сквозь призму локальных культур малых народов, входящих в состав Российской Федерации.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было сказано выше, головы и туловища фигур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были обернуты белой материей. Такова изначальная идея образа мансийского святилища. Поэтому если в современных культовых местах у манси на фигурах семи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отсутствует белая ткань, то это означает, что она либо уже обветшала, либо еще не была надета на вновь изготовленные фигуры. Есть и такие примеры в зарисовках, где на туловищах ткань присутствует (это могут быть элементы современной одежды, не обязательно белого цвета), островерхие же головы – оголены. Но это только подтверждает уже сказанное. 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Есть и такое мнение, что заостренная голова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 счет своей формы представляет боевой шлем, как бы убеждая, что изначально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богатыри, культурные герои. Однако вид шлема мог быть вырезан сразу на древесине как продолжение головы, в нашем же случае использовалась ткань безо всякого намека на ее защитную функцию в бою.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Изначальный вид персонажей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предполагает сокрытие верхней части головы под белой материей, создавая вид головного убора, колпака - характерной принадлежности представителей духовной элиты традиционных обществ. А одним из выразительных атрибутов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как персонажей медвежьих игрищ обских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угров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является шапка с заостренным верхом, выполненная из семи разноцветных полос ткани, собранных на верхушке в пучок и образующих кисть или помпон, символика которых однозначно свидетельствует о связи с Полярной звездой. «Непременная часть ритуальной одежды на медвежьих праздниках – шапки сферической и конической формы. В сундуке оказалось семь таких головных уборов. Одна шапка, сшитая из клиньев красного и черного сукна, напоминает головной убор мужчины, исполняющего на медвежьем празднике роль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(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Гемуев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И. Н. Мировоззрение манси: Дом и Космос)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Зарисовки и фотографии, сделанные исследователями, говорят о существовании нескольких типов изображения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если первые – вышеописанные образы, составляющие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по описанию информаторов, представленных в этнографических исследованиях, - благие и не подразумевающие принесения им кровавых жертвоприношений; то вторые – зловещего вида личины, вырезанные на растущем дереве, преимущественно ели.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Именно второй тип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менкв-хури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(изображения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устрашали путем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вонзания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металлического предмета (нож, гвоздь, шило и т.п.) в дерево с личиной или задабривали, смазывая рот личины кровью или жиром животных, чтобы обезопасить присутствие человека в лесу – на территории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(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Гемуев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И. Н.,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Бауло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А. В., 1999. 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Объяснением такому двоякому восприятию данных мифологических существ, служат разнящиеся представления двух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фратриальных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групп манси – Пор 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Мось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когда божества чужой фратрии воспринимаются негативными, соперниками божествам собственной фратрии, благим и доброжелательным к людям. Если, по сообщениям тех же информаторов, ель – дерево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изначальные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созданные до появления людей, были из лиственниц, то в отношении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найденных А.Ф.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Палашенковым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установлено, что материал их изготовления – древесина кедра. «Божки сделаны из кедровых обрубков». (Антология, 2013.  с. 421) Несмотря на фактическую принадлежность древесных пород к общему семейству хвойных, выбор древесины при изготовлении фигур для культовых мест был не случайным и диктовался ареалом распространения конкретной фратрии.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изначально были мифологическими персонажами народа Пор – древнейшего автохтонного населения серверного Урала, позднее включенные в состав обско-угорских народов за счет родоплеменных связей с собственно обско-угорским народом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Мось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Соответственно, мифологические представления 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менквах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как о великанах-чудовищах, сильных, но глупых, были сформированы и запечатлены в исторической памяти народа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Мось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с. 94)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в результате позднейшего смешения древних идеологий разных фратрий, обеспеченное полнотой этнографической фиксации любой полученной информации, за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менквами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закрепилось представление как о людоедах из лиственницы или ели, ростом до 10 метров, которые быстро передвигаются по лесу, создавая невообразимый шум и свист и поднимая ветер.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Облик данного типа святилищ напоминает частокол  как элемент фортификации городищ древних народов. «Город трехсаженного лесного божества растянулся по Оби на семь плес. Верхний конец его городских бревен касается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Нум-Торам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(«верхнего неба»). Нижний конец его городских бревен опирается на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Йал-Торам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(«нижнее небо»)».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одной стороны на севере, точнее в северной части неба, расположена «родина»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Семиугольный-на-Семи-Цепях-Повисший-Город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упоминаемый в сказании «Женщина-богатырь» [13] и соотносимый с созвездием Северного Ковша; это место их исхода. Кроме того, семь цепей, удерживающих на небе Город за семь углов сходятся в одну верхнюю точку – к «гвоздю Неба», т.е. Полярной звезде. С другой стороны, на юге или в южной части неба расположена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Мортим-ма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страна, куда улетают птицы и, возможно, цель путешествия семи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Путь в эту страну лежит через каменные ворота, верхний камень которых препятствует попаданию в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Мортим-ма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любого, кто не обладает достаточными способностями, сродни шаманским, чтобы со скоростью полета птицы преодолеть преграду из молниеносно падающего камня (острый как лезвие край неба). Такое препятствие на пути в страну Юга объясняет характер заповедной местности: это не просто реальные «теплые края», куда стремятся перелетные птицы в преддверии зимнего сезона. Это Иной мир, наполненный всякого рода богатствами и изобилием, Кроме того это и область, связанная со смертью человека и, как следствие, с возможностью воскрешения и обретения бессмертия посредством тайных знаний.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Еще одним моментом, говорящим в пользу связи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созвездием северного ковша является ориентация лиц фигур святилищ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на юг и, как предположение, направленность на юг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стоящих клином без поперечной жерди и наклона. Появление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земле и их последующее расселение происходило с севера на юг. "Это было, когда земля установилась. Людей еще не было в те времена. Эти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 неба в море были спущены. Из моря они пешком вышли, вверх по Оби и Сосьве поднимались".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Горящий огонь – еще один неотъемлемый атрибут данного типа святилищ. Сама пространственная ориентация фигур лицом к югу, в сторону жары и света, а, следовательно, и огня, предполагала и горящий костер, не создавая угрозы уничтожения святилища, компоненты которого были из дерева и ткани. 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поводу святилища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Сат-менкв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реке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Хулымья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Гемуев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И.Н 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Сагалаев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А.М. пишут следующее: "Люди, посещавшие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Сат-менкв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располагались неподалеку от фигур, на двух бревнах со стесанной поверхностью. Кровавые жертвоприношения здесь не совершались; на </a:t>
            </a:r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костре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(выделено мной – Ю.Т.) варили чай, "угощали"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спиртным". [14] Древесину для костра, учитывая сакральность всего, что присутствовало в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собирали не на месте, а приносили с собой. То, что костер разжигали перед лицами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смотрящих на юг, подтверждают исследования угро-иранских связей, в том числе общих религиозных представлений зороастризма или митраизма, связи иранского Митры и угорского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Мир-Сусне-Хума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[15]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если огонь присутствовал в мансийских святилищах при посещении их людьми, то сейчас трудно сказать доподлинно, была ли в древности практика поддержания неугасимого пламени в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как это было в зороастризме. Стоит обратить внимание на то, что люди, участвующие в поддержании священного огня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митраистских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культов имели особое облачение: одежды белого цвета, тканевая повязка белого цвета на лице во избежание осквернения священного огня человеческим дыханием и головной убор, представляющий длинный белый колпак, имеющий заостренное окончание. (Головной убор современных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зороастрийцев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так же белого цвета, скроенный по размеру головы, уже не имеет длинной и заостренной части).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Из фотоархива автора. Ежегодная социокультурная акция «</a:t>
            </a:r>
            <a:r>
              <a:rPr lang="ru-RU" dirty="0" err="1"/>
              <a:t>Библионочь</a:t>
            </a:r>
            <a:r>
              <a:rPr lang="ru-RU" dirty="0"/>
              <a:t>, Омская государственная областная научная библиотека имени А.С. Пушкина, 2014 год.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2013 г. вышла в свет Антология омского краеведения, первый том которой посвящен трудам подвижника омского краеведения А.Ф.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Палашенкова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(1886-1971). Предлагаемая статья является исследованием мифологических представлений, связанных с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(святилище «семь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») - одной из находок А.Ф.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Палашенкова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описанной в Антологии.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Святилище – это,</a:t>
            </a:r>
            <a:r>
              <a:rPr lang="ru-RU" baseline="0" dirty="0"/>
              <a:t> прежде всего, священное место, но место, включающее культовые постройки, сакральные предметы.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Хозяйственный амбар отличается от культового </a:t>
            </a:r>
            <a:r>
              <a:rPr lang="ru-RU" dirty="0" err="1"/>
              <a:t>сумьяха</a:t>
            </a:r>
            <a:r>
              <a:rPr lang="ru-RU" dirty="0"/>
              <a:t> количеством свай и вместимостью.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Начиная с 1934 г. Омская область включала территорию в границах бывшей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Тобольской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губернии до 1944 г., когда произошло отмежевание Тюменской области от Омской области. (Канаки К. В., 1996. с. 50) Святилище найдено в августе 1939 г. в процессе командировки учёного по северной части Омской области (ныне Ханты-Мансийский автономный округ) при входе с поселок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Щекурью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Березовского района и доставлено в Омский краевой музей.  В настоящее время святилище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хранится в этнографической коллекции Омского государственного историко-краеведческого музея.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Западной Сибири, от северного Урала до Обской губы, на ареале проживания народа манси этнографами зафиксирован особый тип культовых мест, именуемый «сат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манс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.) «семь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 элементом святилищ, именуемых «сат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 являются  семь деревянных фигур с заостренной головой, разной высоты, привязанных к горизонтальным жердям, которые крепятся между двух деревьев. Этот момент весьма важен (что будет сказано далее), так как обеспечивает определенный угол наклона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описываемом святилище.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Материал изготовления фигур – преимущественно хвойные породы деревьев. Головы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заострены, лица ориентированы на юг. Головы и туловища фигур обернуты белой материей.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Менквов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изготавливали на месте в лесу из хвойно-лиственных пород. Фигуры, возможно, обновлялись каждые 3-5 лет. (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Сат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менкв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// Энциклопедия, 2001. с. 128-129)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Кедровые идолы, ткань и полукруглые резные дощечки является подлинными,</a:t>
            </a:r>
            <a:r>
              <a:rPr lang="ru-RU" baseline="0" dirty="0"/>
              <a:t> все прочие детали этнографической экспозиции – новоделы.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593BD-7E74-4CD5-A811-32CC1FEBDD21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nic.ru/photos/fantalov/image7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dg54.mycdn.me/getImage?photoId=590008307761&amp;photoType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588" y="0"/>
            <a:ext cx="6876256" cy="457700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481955"/>
            <a:ext cx="9144000" cy="2190105"/>
          </a:xfrm>
        </p:spPr>
        <p:txBody>
          <a:bodyPr>
            <a:noAutofit/>
          </a:bodyPr>
          <a:lstStyle/>
          <a:p>
            <a:r>
              <a:rPr lang="ru-RU" sz="6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5000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Священные места </a:t>
            </a:r>
            <a:br>
              <a:rPr lang="ru-RU" sz="5000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5000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севера Сибири. Манси</a:t>
            </a:r>
            <a:endParaRPr lang="ru-RU" sz="5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674401"/>
            <a:ext cx="6984776" cy="936104"/>
          </a:xfrm>
        </p:spPr>
        <p:txBody>
          <a:bodyPr>
            <a:normAutofit fontScale="55000" lnSpcReduction="20000"/>
          </a:bodyPr>
          <a:lstStyle/>
          <a:p>
            <a:pPr lvl="0" algn="just">
              <a:lnSpc>
                <a:spcPct val="120000"/>
              </a:lnSpc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Тишков Ю.В., педагог дополнительного образования,</a:t>
            </a:r>
          </a:p>
          <a:p>
            <a:pPr lvl="0" algn="just">
              <a:lnSpc>
                <a:spcPct val="120000"/>
              </a:lnSpc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ДО Городской дворец творчества «Академия талантов»</a:t>
            </a:r>
          </a:p>
          <a:p>
            <a:pPr lvl="0" algn="just">
              <a:lnSpc>
                <a:spcPct val="120000"/>
              </a:lnSpc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ЯНАО, г. Новый Уренгой, 2022</a:t>
            </a:r>
          </a:p>
          <a:p>
            <a:pPr>
              <a:lnSpc>
                <a:spcPct val="12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Мансийское святилище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Сат-Менкв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(семь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менквов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 Тайга, река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Кемпаж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509717"/>
            <a:ext cx="9144000" cy="3482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Фото Ю. Щеглова 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http://ourural.ru/imager14.htm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r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7740352" cy="5787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ТЮВ\НАУЧНАЯ ДЕЯТЕЛЬНОСТЬ\2014\ПРЕЗЕНТАЦИЯ МАНСИ\иллюстрации\Новая папка\111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681340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9464" y="5373216"/>
            <a:ext cx="4824536" cy="1143000"/>
          </a:xfrm>
        </p:spPr>
        <p:txBody>
          <a:bodyPr>
            <a:norm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Менквы-стражи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святилища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D:\ТЮВ\НАУЧНАЯ ДЕЯТЕЛЬНОСТЬ\2014\ПРЕЗЕНТАЦИЯ МАНСИ\иллюстрации\Новая папка\Копия 111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6062" y="1844824"/>
            <a:ext cx="2677937" cy="5013176"/>
          </a:xfrm>
          <a:prstGeom prst="rect">
            <a:avLst/>
          </a:prstGeom>
          <a:noFill/>
        </p:spPr>
      </p:pic>
      <p:pic>
        <p:nvPicPr>
          <p:cNvPr id="12291" name="Picture 3" descr="D:\ТЮВ\НАУЧНАЯ ДЕЯТЕЛЬНОСТЬ\2014\ПРЕЗЕНТАЦИЯ МАНСИ\иллюстрации\Новая папка\Копия 111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487168" cy="6858000"/>
          </a:xfrm>
          <a:prstGeom prst="rect">
            <a:avLst/>
          </a:prstGeom>
          <a:noFill/>
        </p:spPr>
      </p:pic>
      <p:pic>
        <p:nvPicPr>
          <p:cNvPr id="12290" name="Picture 2" descr="D:\ТЮВ\НАУЧНАЯ ДЕЯТЕЛЬНОСТЬ\2014\ПРЕЗЕНТАЦИЯ МАНСИ\иллюстрации\Новая папка\111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0"/>
            <a:ext cx="2908508" cy="407707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0"/>
            <a:ext cx="3995936" cy="6858000"/>
          </a:xfrm>
        </p:spPr>
        <p:txBody>
          <a:bodyPr>
            <a:normAutofit fontScale="90000"/>
          </a:bodyPr>
          <a:lstStyle/>
          <a:p>
            <a:pPr algn="l"/>
            <a:br>
              <a:rPr lang="ru-RU" sz="2800" dirty="0"/>
            </a:br>
            <a:r>
              <a:rPr lang="ru-RU" sz="2200" dirty="0" err="1"/>
              <a:t>Мир-Сусне-Хум</a:t>
            </a:r>
            <a:r>
              <a:rPr lang="ru-RU" sz="2200" dirty="0"/>
              <a:t> (“За миром наблюдающий человек”) - национальный герой и божественный покровитель обских </a:t>
            </a:r>
            <a:r>
              <a:rPr lang="ru-RU" sz="2200" dirty="0" err="1"/>
              <a:t>угров</a:t>
            </a:r>
            <a:r>
              <a:rPr lang="ru-RU" sz="2200" dirty="0"/>
              <a:t>. Он был седьмым сыном верховного бога </a:t>
            </a:r>
            <a:r>
              <a:rPr lang="ru-RU" sz="2200" dirty="0" err="1"/>
              <a:t>Нум-Торума</a:t>
            </a:r>
            <a:r>
              <a:rPr lang="ru-RU" sz="2200" dirty="0"/>
              <a:t>. Мать героя - </a:t>
            </a:r>
            <a:r>
              <a:rPr lang="ru-RU" sz="2200" dirty="0" err="1"/>
              <a:t>Калтась-Эква</a:t>
            </a:r>
            <a:r>
              <a:rPr lang="ru-RU" sz="2200" dirty="0"/>
              <a:t> была низвергнута </a:t>
            </a:r>
            <a:r>
              <a:rPr lang="ru-RU" sz="2200" dirty="0" err="1"/>
              <a:t>Нум-Торумом</a:t>
            </a:r>
            <a:r>
              <a:rPr lang="ru-RU" sz="2200" dirty="0"/>
              <a:t> с небес и герой родился уже на земле. Отсюда одно из имен </a:t>
            </a:r>
            <a:r>
              <a:rPr lang="ru-RU" sz="2200" dirty="0" err="1"/>
              <a:t>Мир-Сусне-Хума</a:t>
            </a:r>
            <a:r>
              <a:rPr lang="ru-RU" sz="2200" dirty="0"/>
              <a:t> - </a:t>
            </a:r>
            <a:r>
              <a:rPr lang="ru-RU" sz="2200" dirty="0" err="1"/>
              <a:t>Эква-Пыгрись</a:t>
            </a:r>
            <a:r>
              <a:rPr lang="ru-RU" sz="2200" dirty="0"/>
              <a:t> (“Женщины сынок”), намекающее на его </a:t>
            </a:r>
            <a:r>
              <a:rPr lang="ru-RU" sz="2200" dirty="0" err="1"/>
              <a:t>покинутость</a:t>
            </a:r>
            <a:r>
              <a:rPr lang="ru-RU" sz="2200" dirty="0"/>
              <a:t> отцом.</a:t>
            </a:r>
            <a:br>
              <a:rPr lang="ru-RU" sz="2800" dirty="0"/>
            </a:br>
            <a:r>
              <a:rPr lang="ru-RU" sz="2200" dirty="0"/>
              <a:t>Работа показывает также, как на цепях с неба спускается городок, в котором живет девушка, предназначенная герою в жены. На ладони </a:t>
            </a:r>
            <a:r>
              <a:rPr lang="ru-RU" sz="2200" dirty="0" err="1"/>
              <a:t>Эква-Пыгрися</a:t>
            </a:r>
            <a:r>
              <a:rPr lang="ru-RU" sz="2200" dirty="0"/>
              <a:t> - вестница богов Крылатая </a:t>
            </a:r>
            <a:r>
              <a:rPr lang="ru-RU" sz="2200" dirty="0" err="1"/>
              <a:t>Калм</a:t>
            </a:r>
            <a:r>
              <a:rPr lang="ru-RU" sz="2200" dirty="0"/>
              <a:t>.</a:t>
            </a:r>
            <a:br>
              <a:rPr lang="ru-RU" sz="2200" dirty="0"/>
            </a:br>
            <a:br>
              <a:rPr lang="ru-RU" sz="2200" dirty="0"/>
            </a:br>
            <a:r>
              <a:rPr lang="ru-RU" sz="2200" dirty="0"/>
              <a:t>А.Н. </a:t>
            </a:r>
            <a:r>
              <a:rPr lang="ru-RU" sz="2200" dirty="0" err="1"/>
              <a:t>Фанталов</a:t>
            </a:r>
            <a:r>
              <a:rPr lang="ru-RU" sz="2200" dirty="0"/>
              <a:t>, Акварель</a:t>
            </a:r>
            <a:br>
              <a:rPr lang="ru-RU" sz="2200" dirty="0"/>
            </a:br>
            <a:br>
              <a:rPr lang="ru-RU" sz="2200" dirty="0"/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Мир-Сусне-Хум (“За миром наблюдающий человек”) - национальный герой и божественный покровитель обских угров. Он был седьмым сыном верховного бога Нум-Торума. Мать героя - Калтась-Эква была низвергнута Нум-Торумом с небес и герой родился уже на земле. Отсюда одно из имен Мир-Сусне-Хума - Эква-Пыгрись (“Женщины сынок”), намекающее на его покинутость отцом.&#10;&#10;Работа показывает также, как на цепях с неба спускается городок, в котором живет девушка, предназначенная герою в жены. На ладони Эква-Пыгрися - вестница богов Крылатая Калм.&#10;&#10;&#10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7850" t="2625" r="24401"/>
          <a:stretch>
            <a:fillRect/>
          </a:stretch>
        </p:blipFill>
        <p:spPr bwMode="auto">
          <a:xfrm>
            <a:off x="-1" y="0"/>
            <a:ext cx="508400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&amp;KHcy;&amp;acy;&amp;ncy;&amp;tcy;&amp;ycy; &amp;icy; &amp;mcy;&amp;acy;&amp;ncy;&amp;scy;&amp;icy;. &amp;Vcy;&amp;zcy;&amp;gcy;&amp;lcy;&amp;yacy;&amp;dcy; &amp;icy;&amp;zcy; XXI &amp;vcy;&amp;iecy;&amp;kcy;&amp;acy;, &amp;Scy;&amp;ocy;&amp;kcy;&amp;ocy;&amp;lcy;&amp;ocy;&amp;v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2128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21288"/>
            <a:ext cx="9144000" cy="11129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Изображение духов-покровителей "Семь Братьев"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Манси. ХМАО, р.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Нияю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приток р.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Хулга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Рис. с фото В.И.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Корниенко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1975г.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Историко-культурный и природный музей-заповедник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«Томская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писаница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6146" name="Picture 2" descr="D:\ТЮВ\НАУЧНАЯ ДЕЯТЕЛЬНОСТЬ\2014\ПРЕЗЕНТАЦИЯ МАНСИ\istoriko-kulturnyy-i-prirodnyy-muzey-zapovednik-tomskaya-pisanitsa-362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42951"/>
            <a:ext cx="9144000" cy="6115050"/>
          </a:xfrm>
          <a:prstGeom prst="rect">
            <a:avLst/>
          </a:prstGeom>
          <a:noFill/>
        </p:spPr>
      </p:pic>
      <p:pic>
        <p:nvPicPr>
          <p:cNvPr id="14338" name="Picture 2" descr="C:\Documents and Settings\user\Рабочий стол\1392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5688" y="3979549"/>
            <a:ext cx="2808312" cy="2878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93296"/>
            <a:ext cx="9144000" cy="764704"/>
          </a:xfrm>
        </p:spPr>
        <p:txBody>
          <a:bodyPr>
            <a:normAutofit/>
          </a:bodyPr>
          <a:lstStyle/>
          <a:p>
            <a:pPr marL="188913" indent="22225"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</a:p>
        </p:txBody>
      </p:sp>
      <p:pic>
        <p:nvPicPr>
          <p:cNvPr id="1026" name="Picture 2" descr="E:\Фото\2014\БИБЛИОНОЧЬ_24.05.2014\АиФ_библионочь 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72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0"/>
            <a:ext cx="8229600" cy="5326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Избранная библиография</a:t>
            </a:r>
          </a:p>
        </p:txBody>
      </p:sp>
      <p:pic>
        <p:nvPicPr>
          <p:cNvPr id="20482" name="Picture 2" descr="&amp;Zcy;.&amp;Pcy;. &amp;Scy;&amp;ocy;&amp;kcy;&amp;ocy;&amp;lcy;&amp;ocy;&amp;vcy;&amp;acy;. &amp;KHcy;&amp;acy;&amp;ncy;&amp;tcy;&amp;ycy; &amp;icy; &amp;mcy;&amp;acy;&amp;ncy;&amp;scy;&amp;i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620688"/>
            <a:ext cx="2051508" cy="3024336"/>
          </a:xfrm>
          <a:prstGeom prst="rect">
            <a:avLst/>
          </a:prstGeom>
          <a:noFill/>
        </p:spPr>
      </p:pic>
      <p:pic>
        <p:nvPicPr>
          <p:cNvPr id="20483" name="Picture 3" descr="C:\Documents and Settings\user\Рабочий стол\11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620688"/>
            <a:ext cx="2185958" cy="3004592"/>
          </a:xfrm>
          <a:prstGeom prst="rect">
            <a:avLst/>
          </a:prstGeom>
          <a:noFill/>
        </p:spPr>
      </p:pic>
      <p:pic>
        <p:nvPicPr>
          <p:cNvPr id="20485" name="Picture 5" descr="&amp;Gcy;&amp;iecy;&amp;mcy;&amp;ucy;&amp;iecy;&amp;vcy; &amp;Icy;.&amp;Ncy;. &amp;Mcy;&amp;icy;&amp;rcy;&amp;ocy;&amp;vcy;&amp;ocy;&amp;zcy;&amp;zcy;&amp;rcy;&amp;iecy;&amp;ncy;&amp;icy;&amp;iecy; &amp;Mcy;&amp;acy;&amp;ncy;&amp;scy;&amp;icy;. &amp;Dcy;&amp;ocy;&amp;mcy; &amp;icy; &amp;Kcy;&amp;ocy;&amp;scy;&amp;mcy;&amp;ocy;&amp;scy; &amp;Scy;&amp;kcy;&amp;acy;&amp;chcy;&amp;acy;&amp;tcy;&amp;softcy; &amp;bcy;&amp;iecy;&amp;scy;&amp;pcy;&amp;lcy;&amp;acy;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620688"/>
            <a:ext cx="2018744" cy="3024336"/>
          </a:xfrm>
          <a:prstGeom prst="rect">
            <a:avLst/>
          </a:prstGeom>
          <a:noFill/>
        </p:spPr>
      </p:pic>
      <p:pic>
        <p:nvPicPr>
          <p:cNvPr id="20487" name="Picture 7" descr="&amp;Scy;&amp;acy;&amp;gcy;&amp;acy;&amp;lcy;&amp;acy;&amp;iecy;&amp;vcy; &amp;Acy;.&amp;Mcy;. &amp;Ucy;&amp;rcy;&amp;acy;&amp;lcy;&amp;ocy;-&amp;acy;&amp;lcy;&amp;tcy;&amp;acy;&amp;jcy;&amp;scy;&amp;kcy;&amp;acy;&amp;yacy; &amp;mcy;&amp;icy;&amp;fcy;&amp;ocy;&amp;lcy;&amp;ocy;&amp;gcy;&amp;icy;&amp;yacy;. &amp;Scy;&amp;icy;&amp;mcy;&amp;vcy;&amp;ocy;&amp;lcy; &amp;icy; &amp;acy;&amp;rcy;&amp;khcy;&amp;iecy;&amp;tcy;&amp;icy;&amp;pcy; &amp;Scy;&amp;kcy;&amp;acy;&amp;ch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6" cstate="print"/>
          <a:srcRect l="5523" t="5670" r="7724" b="13061"/>
          <a:stretch>
            <a:fillRect/>
          </a:stretch>
        </p:blipFill>
        <p:spPr bwMode="auto">
          <a:xfrm>
            <a:off x="6948264" y="548680"/>
            <a:ext cx="2016224" cy="3096344"/>
          </a:xfrm>
          <a:prstGeom prst="rect">
            <a:avLst/>
          </a:prstGeom>
          <a:noFill/>
        </p:spPr>
      </p:pic>
      <p:pic>
        <p:nvPicPr>
          <p:cNvPr id="20489" name="Picture 9" descr="&amp;Ncy;&amp;acy;&amp;rcy;&amp;ocy;&amp;dcy;&amp;ycy; &amp;Rcy;&amp;ocy;&amp;scy;&amp;scy;&amp;icy;&amp;icy; - &amp;scy;&amp;tcy;&amp;rcy;&amp;acy;&amp;ncy;&amp;icy;&amp;tscy;&amp;acy; &amp;ncy;&amp;ocy;&amp;mcy;&amp;iecy;&amp;rcy; 12 - &amp;kcy;&amp;acy;&amp;tcy;&amp;acy;&amp;lcy;&amp;ocy;&amp;gcy; &amp;icy;&amp;ncy;&amp;tcy;&amp;iecy;&amp;rcy;&amp;ncy;&amp;iecy;&amp;tcy; &amp;mcy;&amp;acy;&amp;gcy;&amp;acy;&amp;zcy;&amp;icy;&amp;ncy;&amp;acy; OZON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861048"/>
            <a:ext cx="2016224" cy="2982877"/>
          </a:xfrm>
          <a:prstGeom prst="rect">
            <a:avLst/>
          </a:prstGeom>
          <a:noFill/>
        </p:spPr>
      </p:pic>
      <p:pic>
        <p:nvPicPr>
          <p:cNvPr id="20493" name="Picture 13" descr="&amp;Scy;&amp;kcy;&amp;acy;&amp;chcy;&amp;acy;&amp;tcy;&amp;softcy; &amp;Scy;&amp;kcy;&amp;acy;&amp;zcy;&amp;kcy;&amp;icy; &amp;icy; &amp;mcy;&amp;icy;&amp;fcy;&amp;ycy; &amp;ncy;&amp;acy;&amp;rcy;&amp;ocy;&amp;dcy;&amp;ocy;&amp;vcy; &amp;Vcy;&amp;ocy;&amp;scy;&amp;tcy;&amp;ocy;&amp;kcy;&amp;acy; - &amp;Mcy;&amp;icy;&amp;fcy;&amp;ycy;, &amp;pcy;&amp;rcy;&amp;iecy;&amp;dcy;&amp;acy;&amp;ncy;&amp;icy;&amp;yacy;, &amp;scy;&amp;kcy;&amp;acy;&amp;zcy;…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3814642"/>
            <a:ext cx="2232248" cy="3043358"/>
          </a:xfrm>
          <a:prstGeom prst="rect">
            <a:avLst/>
          </a:prstGeom>
          <a:noFill/>
        </p:spPr>
      </p:pic>
      <p:pic>
        <p:nvPicPr>
          <p:cNvPr id="20495" name="Picture 15" descr="http://www.tara-lib.ru/images/novinki/6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3861048"/>
            <a:ext cx="2043723" cy="2996952"/>
          </a:xfrm>
          <a:prstGeom prst="rect">
            <a:avLst/>
          </a:prstGeom>
          <a:noFill/>
        </p:spPr>
      </p:pic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10" cstate="print"/>
          <a:srcRect l="35801" t="11438" r="33192" b="27531"/>
          <a:stretch>
            <a:fillRect/>
          </a:stretch>
        </p:blipFill>
        <p:spPr bwMode="auto">
          <a:xfrm>
            <a:off x="6948264" y="3861048"/>
            <a:ext cx="2030193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779912" cy="1412776"/>
          </a:xfrm>
        </p:spPr>
        <p:txBody>
          <a:bodyPr>
            <a:normAutofit fontScale="85000" lnSpcReduction="10000"/>
          </a:bodyPr>
          <a:lstStyle/>
          <a:p>
            <a:pPr marL="92075" indent="11113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Святилище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Торум-Ойки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Ялпынг-Кан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(семигранный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сумьях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098" name="Picture 2" descr="D:\ТЮВ\НАУЧНАЯ ДЕЯТЕЛЬНОСТЬ\2014\ПРЕЗЕНТАЦИЯ МАНСИ\Святилище Торум-Ойки Ялпынг-К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25191"/>
            <a:ext cx="3700066" cy="553280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9" name="Picture 3" descr="D:\ТЮВ\НАУЧНАЯ ДЕЯТЕЛЬНОСТЬ\2014\ПРЕЗЕНТАЦИЯ МАНСИ\xjRhALB2_v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836712"/>
            <a:ext cx="5436096" cy="315009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0" name="Picture 4" descr="D:\ТЮВ\НАУЧНАЯ ДЕЯТЕЛЬНОСТЬ\2014\ПРЕЗЕНТАЦИЯ МАНСИ\GznzcseUNS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920877"/>
            <a:ext cx="5436096" cy="293712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79912" y="0"/>
            <a:ext cx="5364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Культовый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амбарчик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сумьях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4265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Священный лабаз Н.Л.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Волдин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D:\ТЮВ\НАУЧНАЯ ДЕЯТЕЛЬНОСТЬ\2014\ПРЕЗЕНТАЦИЯ МАНСИ\Мм\110011.jpg"/>
          <p:cNvPicPr>
            <a:picLocks noChangeAspect="1" noChangeArrowheads="1"/>
          </p:cNvPicPr>
          <p:nvPr/>
        </p:nvPicPr>
        <p:blipFill>
          <a:blip r:embed="rId3" cstate="print"/>
          <a:srcRect l="50014" t="9490" r="7449" b="69566"/>
          <a:stretch>
            <a:fillRect/>
          </a:stretch>
        </p:blipFill>
        <p:spPr bwMode="auto">
          <a:xfrm>
            <a:off x="2983252" y="1412777"/>
            <a:ext cx="5895387" cy="4398264"/>
          </a:xfrm>
          <a:prstGeom prst="rect">
            <a:avLst/>
          </a:prstGeom>
          <a:noFill/>
        </p:spPr>
      </p:pic>
      <p:pic>
        <p:nvPicPr>
          <p:cNvPr id="8194" name="Picture 2" descr="D:\ТЮВ\НАУЧНАЯ ДЕЯТЕЛЬНОСТЬ\2014\ПРЕЗЕНТАЦИЯ МАНСИ\СЕВЕРНЫЕ НАРОДЫ Сибирия\священный лабаз Н.Л. Волд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3916065" cy="533782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0"/>
            <a:ext cx="4176464" cy="6669360"/>
          </a:xfrm>
        </p:spPr>
        <p:txBody>
          <a:bodyPr vert="horz">
            <a:norm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17463" algn="ctr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Андрей Фёдорович Палашенков</a:t>
            </a:r>
          </a:p>
          <a:p>
            <a:pPr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(17 (29) октября 1886 - 30 апреля 1971)</a:t>
            </a:r>
          </a:p>
          <a:p>
            <a:pPr algn="ct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88900" indent="17463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 1937 по 1943 годы научный сотрудник Омского краевого музея.</a:t>
            </a:r>
          </a:p>
          <a:p>
            <a:pPr marL="88900" indent="17463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88900" indent="17463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годы Великой Отечественной войны вместе с сотрудниками музея обеспечивал сохранность эвакуированных в Омск в 1941 г. музейных коллекций из Москвы, Вологды, Новгорода.</a:t>
            </a:r>
          </a:p>
          <a:p>
            <a:pPr marL="88900" indent="17463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88900" indent="17463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 1943 по 1957 годы — директор Омского краеведческого музея.</a:t>
            </a:r>
          </a:p>
          <a:p>
            <a:pPr algn="ct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Ocy;&amp;mcy;&amp;scy;&amp;kcy;&amp;icy;&amp;iecy; &amp;mcy;&amp;ucy;&amp;ncy;&amp;icy;&amp;tscy;&amp;icy;&amp;pcy;&amp;acy;&amp;lcy;&amp;softcy;&amp;ncy;&amp;ycy;&amp;iecy; &amp;bcy;&amp;icy;&amp;bcy;&amp;lcy;&amp;icy;&amp;ocy;&amp;tcy;&amp;iecy;&amp;k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091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3096344" cy="4525963"/>
          </a:xfrm>
        </p:spPr>
        <p:txBody>
          <a:bodyPr>
            <a:normAutofit fontScale="92500" lnSpcReduction="10000"/>
          </a:bodyPr>
          <a:lstStyle/>
          <a:p>
            <a:pPr marL="3175" indent="11113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Святилище </a:t>
            </a:r>
          </a:p>
          <a:p>
            <a:pPr marL="3175" indent="11113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менкв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хранится в этнографической коллекции Омского государственного историко-краеведческого музея</a:t>
            </a:r>
          </a:p>
        </p:txBody>
      </p:sp>
      <p:pic>
        <p:nvPicPr>
          <p:cNvPr id="15361" name="Picture 1" descr="D:\ТЮВ\НАУЧНАЯ ДЕЯТЕЛЬНОСТЬ\2014\ПРЕЗЕНТАЦИЯ МАНСИ\СЕВЕРНЫЕ НАРОДЫ Сибирия\PIC35.jpg"/>
          <p:cNvPicPr>
            <a:picLocks noChangeAspect="1" noChangeArrowheads="1"/>
          </p:cNvPicPr>
          <p:nvPr/>
        </p:nvPicPr>
        <p:blipFill>
          <a:blip r:embed="rId3" cstate="print"/>
          <a:srcRect t="5241" b="14302"/>
          <a:stretch>
            <a:fillRect/>
          </a:stretch>
        </p:blipFill>
        <p:spPr bwMode="auto">
          <a:xfrm>
            <a:off x="3268031" y="0"/>
            <a:ext cx="5875969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ТЮВ\НАУЧНАЯ ДЕЯТЕЛЬНОСТЬ\2014\ПРЕЗЕНТАЦИЯ МАНСИ\СЕВЕРНЫЕ НАРОДЫ Сибирия\бубны хантов культовое место манси.jpg"/>
          <p:cNvPicPr>
            <a:picLocks noChangeAspect="1" noChangeArrowheads="1"/>
          </p:cNvPicPr>
          <p:nvPr/>
        </p:nvPicPr>
        <p:blipFill>
          <a:blip r:embed="rId3" cstate="print"/>
          <a:srcRect l="52560" t="14825" b="24350"/>
          <a:stretch>
            <a:fillRect/>
          </a:stretch>
        </p:blipFill>
        <p:spPr bwMode="auto">
          <a:xfrm>
            <a:off x="1043608" y="5111"/>
            <a:ext cx="7128793" cy="685288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37312"/>
            <a:ext cx="9144000" cy="620688"/>
          </a:xfrm>
        </p:spPr>
        <p:txBody>
          <a:bodyPr>
            <a:normAutofit/>
          </a:bodyPr>
          <a:lstStyle/>
          <a:p>
            <a:pPr marL="3175" indent="11113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Музейная инсталляция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менкв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ОГИК-музее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ТЮВ\НАУЧНАЯ ДЕЯТЕЛЬНОСТЬ\2014\ПРЕЗЕНТАЦИЯ МАНСИ\иллюстрации\DSC01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8316416" cy="6237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Мансийское святилище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Сат-Менкв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(семь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менквов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 Тайга, река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Кемпаж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509717"/>
            <a:ext cx="9144000" cy="3482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900" i="1" dirty="0">
                <a:latin typeface="Times New Roman" pitchFamily="18" charset="0"/>
                <a:cs typeface="Times New Roman" pitchFamily="18" charset="0"/>
              </a:rPr>
              <a:t>Фото Ю. Щеглова 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http://ourural.ru/imager1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htm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4" descr="r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7740352" cy="5787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2046</Words>
  <Application>Microsoft Office PowerPoint</Application>
  <PresentationFormat>Экран (4:3)</PresentationFormat>
  <Paragraphs>69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Священные места  севера Сибири. Манси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Мансийское святилище Сат-Менкв (семь менквов). Тайга, река Кемпаж</vt:lpstr>
      <vt:lpstr>Мансийское святилище Сат-Менкв (семь менквов). Тайга, река Кемпаж</vt:lpstr>
      <vt:lpstr>Менквы-стражи святилища</vt:lpstr>
      <vt:lpstr>Презентация PowerPoint</vt:lpstr>
      <vt:lpstr> Мир-Сусне-Хум (“За миром наблюдающий человек”) - национальный герой и божественный покровитель обских угров. Он был седьмым сыном верховного бога Нум-Торума. Мать героя - Калтась-Эква была низвергнута Нум-Торумом с небес и герой родился уже на земле. Отсюда одно из имен Мир-Сусне-Хума - Эква-Пыгрись (“Женщины сынок”), намекающее на его покинутость отцом. Работа показывает также, как на цепях с неба спускается городок, в котором живет девушка, предназначенная герою в жены. На ладони Эква-Пыгрися - вестница богов Крылатая Калм.  А.Н. Фанталов, Акварель  </vt:lpstr>
      <vt:lpstr>Презентация PowerPoint</vt:lpstr>
      <vt:lpstr>Историко-культурный и природный музей-заповедник  «Томская писаница»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Тишков Юрий</cp:lastModifiedBy>
  <cp:revision>80</cp:revision>
  <dcterms:modified xsi:type="dcterms:W3CDTF">2022-05-01T07:26:54Z</dcterms:modified>
</cp:coreProperties>
</file>