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59" r:id="rId4"/>
    <p:sldId id="264" r:id="rId5"/>
    <p:sldId id="260" r:id="rId6"/>
    <p:sldId id="261" r:id="rId7"/>
    <p:sldId id="262" r:id="rId8"/>
    <p:sldId id="263" r:id="rId9"/>
    <p:sldId id="265" r:id="rId10"/>
    <p:sldId id="272" r:id="rId11"/>
    <p:sldId id="274" r:id="rId12"/>
    <p:sldId id="269" r:id="rId13"/>
    <p:sldId id="266" r:id="rId14"/>
    <p:sldId id="271" r:id="rId15"/>
    <p:sldId id="273" r:id="rId16"/>
    <p:sldId id="270" r:id="rId17"/>
    <p:sldId id="268" r:id="rId18"/>
    <p:sldId id="25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206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89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7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83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6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57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1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6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746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915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401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6D51D-AD7B-4EAD-BCDD-39779E2D458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B5307-D932-48E2-B6AC-E3B3348CA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3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59864" y="450761"/>
            <a:ext cx="79849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</a:rPr>
              <a:t>Борис Пастернак</a:t>
            </a:r>
          </a:p>
          <a:p>
            <a:r>
              <a:rPr lang="ru-RU" sz="72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(1890-1960)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3866882"/>
            <a:ext cx="59071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2">
                    <a:lumMod val="50000"/>
                  </a:schemeClr>
                </a:solidFill>
              </a:rPr>
              <a:t>Сертоловский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 центр образования № 2», Ленинградская область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62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61" y="255404"/>
            <a:ext cx="6096000" cy="69249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Быть знаменитым некрасиво...</a:t>
            </a:r>
          </a:p>
          <a:p>
            <a:r>
              <a:rPr lang="ru-RU" sz="2400" b="1" dirty="0" smtClean="0"/>
              <a:t>Быть знаменитым некрасиво.</a:t>
            </a:r>
          </a:p>
          <a:p>
            <a:r>
              <a:rPr lang="ru-RU" sz="2400" b="1" dirty="0" smtClean="0"/>
              <a:t>Не это подымает ввысь.</a:t>
            </a:r>
          </a:p>
          <a:p>
            <a:r>
              <a:rPr lang="ru-RU" sz="2400" b="1" dirty="0" smtClean="0"/>
              <a:t>Не надо заводить архива,</a:t>
            </a:r>
          </a:p>
          <a:p>
            <a:r>
              <a:rPr lang="ru-RU" sz="2400" b="1" dirty="0" smtClean="0"/>
              <a:t>Над рукописями трястись.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Цель творчества — самоотдача,</a:t>
            </a:r>
          </a:p>
          <a:p>
            <a:r>
              <a:rPr lang="ru-RU" sz="2400" b="1" dirty="0" smtClean="0"/>
              <a:t>А не шумиха, не успех.</a:t>
            </a:r>
          </a:p>
          <a:p>
            <a:r>
              <a:rPr lang="ru-RU" sz="2400" b="1" dirty="0" smtClean="0"/>
              <a:t>Позорно, ничего не знача,</a:t>
            </a:r>
          </a:p>
          <a:p>
            <a:r>
              <a:rPr lang="ru-RU" sz="2400" b="1" dirty="0" smtClean="0"/>
              <a:t>Быть притчей на устах у всех.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Но надо жить без самозванства,</a:t>
            </a:r>
          </a:p>
          <a:p>
            <a:r>
              <a:rPr lang="ru-RU" sz="2400" b="1" dirty="0" smtClean="0"/>
              <a:t>Так жить, чтобы в конце концов</a:t>
            </a:r>
          </a:p>
          <a:p>
            <a:r>
              <a:rPr lang="ru-RU" sz="2400" b="1" dirty="0" smtClean="0"/>
              <a:t>Привлечь к себе любовь пространства,</a:t>
            </a:r>
          </a:p>
          <a:p>
            <a:r>
              <a:rPr lang="ru-RU" sz="2400" b="1" dirty="0" smtClean="0"/>
              <a:t>Услышать будущего зов…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655411" y="420487"/>
            <a:ext cx="38363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Общая тема </a:t>
            </a:r>
            <a:r>
              <a:rPr lang="ru-RU" sz="2400" b="1" dirty="0" smtClean="0"/>
              <a:t>– суть творчества и путь творческого человека, его предназначение, однако Пастернак также размышляет о смерти и жизни, о судьбе, о целях творчества в самом широком смысле.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458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2682" y="339839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Стихотворение  </a:t>
            </a:r>
            <a:r>
              <a:rPr lang="ru-RU" sz="2400" b="1" dirty="0"/>
              <a:t> </a:t>
            </a:r>
            <a:r>
              <a:rPr lang="ru-RU" sz="2400" b="1" dirty="0" smtClean="0"/>
              <a:t>« Страшная сказка» написано в июле 1941 года. Его автору в эту пору исполнился 51 год, он отправил семью в эвакуацию, потом туда же – М. Цветаеву с сыном. Он очевидец первых воздушных налетов на столицу, лично дежурил на крыше многоэтажки во время бомбардировок, участвовал в рытье блиндажей, учился стрелять на ускоренных курсах. А к лету 1943 года Б. Пастернак станет фронтовым корреспондентом.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2066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92042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6771" y="231819"/>
            <a:ext cx="6096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Все переменится вокруг.</a:t>
            </a:r>
          </a:p>
          <a:p>
            <a:r>
              <a:rPr lang="ru-RU" sz="2000" b="1" dirty="0" smtClean="0"/>
              <a:t>Отстроится столица.</a:t>
            </a:r>
          </a:p>
          <a:p>
            <a:r>
              <a:rPr lang="ru-RU" sz="2000" b="1" dirty="0" smtClean="0"/>
              <a:t>Детей разбуженных испуг</a:t>
            </a:r>
          </a:p>
          <a:p>
            <a:r>
              <a:rPr lang="ru-RU" sz="2000" b="1" dirty="0" smtClean="0"/>
              <a:t>Вовеки не простится.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Не сможет позабыться страх,</a:t>
            </a:r>
          </a:p>
          <a:p>
            <a:r>
              <a:rPr lang="ru-RU" sz="2000" b="1" dirty="0" err="1" smtClean="0"/>
              <a:t>Изборождавший</a:t>
            </a:r>
            <a:r>
              <a:rPr lang="ru-RU" sz="2000" b="1" dirty="0" smtClean="0"/>
              <a:t> лица.</a:t>
            </a:r>
          </a:p>
          <a:p>
            <a:r>
              <a:rPr lang="ru-RU" sz="2000" b="1" dirty="0" smtClean="0"/>
              <a:t>Сторицей должен будет враг</a:t>
            </a:r>
          </a:p>
          <a:p>
            <a:r>
              <a:rPr lang="ru-RU" sz="2000" b="1" dirty="0" smtClean="0"/>
              <a:t>За это поплатиться.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Запомнится его обстрел.</a:t>
            </a:r>
          </a:p>
          <a:p>
            <a:r>
              <a:rPr lang="ru-RU" sz="2000" b="1" dirty="0" smtClean="0"/>
              <a:t>Сполна зачтется время,</a:t>
            </a:r>
          </a:p>
          <a:p>
            <a:r>
              <a:rPr lang="ru-RU" sz="2000" b="1" dirty="0" smtClean="0"/>
              <a:t>Когда он делал, что хотел,</a:t>
            </a:r>
          </a:p>
          <a:p>
            <a:r>
              <a:rPr lang="ru-RU" sz="2000" b="1" dirty="0" smtClean="0"/>
              <a:t>Как Ирод в Вифлееме.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Настанет новый, лучший век.</a:t>
            </a:r>
          </a:p>
          <a:p>
            <a:r>
              <a:rPr lang="ru-RU" sz="2000" b="1" dirty="0" smtClean="0"/>
              <a:t>Исчезнут очевидцы.</a:t>
            </a:r>
          </a:p>
          <a:p>
            <a:r>
              <a:rPr lang="ru-RU" sz="2000" b="1" dirty="0" smtClean="0"/>
              <a:t>Мученья маленьких калек</a:t>
            </a:r>
          </a:p>
          <a:p>
            <a:r>
              <a:rPr lang="ru-RU" sz="2000" b="1" dirty="0" smtClean="0"/>
              <a:t>Не смогут позабыться.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02599" y="2963962"/>
            <a:ext cx="47641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По жанру – гражданская </a:t>
            </a:r>
            <a:r>
              <a:rPr lang="ru-RU" sz="2400" b="1" dirty="0" err="1" smtClean="0"/>
              <a:t>лирика.Лирический</a:t>
            </a:r>
            <a:r>
              <a:rPr lang="ru-RU" sz="2400" b="1" dirty="0" smtClean="0"/>
              <a:t> герой – сам автор, но говорит он от имени всего человечества. Интонация сдержанная, но за каждой строкой – концентрированная боль сердца. «Все переменится вокруг»: герой не сомневается, что враг будет разгромлен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8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9094" t="26861" r="1981" b="3391"/>
          <a:stretch/>
        </p:blipFill>
        <p:spPr>
          <a:xfrm>
            <a:off x="427616" y="271578"/>
            <a:ext cx="8243890" cy="624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6467" y="1011420"/>
            <a:ext cx="63535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Центральный образ стихотворения – горящая свеча, символизирующая спасительный огонек среди окружающего мрака. Она способна отогреть и успокоить измученную душу. </a:t>
            </a:r>
          </a:p>
          <a:p>
            <a:pPr algn="just"/>
            <a:r>
              <a:rPr lang="ru-RU" sz="2400" b="1" dirty="0" smtClean="0"/>
              <a:t>Трепещущий огонек легко погасить неосторожным движением, это напоминает человеку, что смерть может прийти внезапно в самый неожиданный момент. С другой стороны, пламя свечи неизмеримо слабее жесткой вьюги, но продолжает свою неравную борьбу. Философский смысл этой символической схватки – человек никогда не должен сдаваться и использовать отведенное ему время до конца.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99256" y="1712890"/>
            <a:ext cx="388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Alla_Pugachjova_-_Svecha_gorela_na_stole_481110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1927" y="213574"/>
            <a:ext cx="906888" cy="906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7477" y="447277"/>
            <a:ext cx="4118819" cy="619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3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2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0411" y="671315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Первой женой поэта была Евгения Лурье, художница. Она не любила и не хотела заниматься бытом, всё время отдавая творчеству. Борису Леонидовичу пришлось самому заниматься домашними делами. Ради любимой жены он научился готовить, стирать, но надолго его не </a:t>
            </a:r>
            <a:r>
              <a:rPr lang="ru-RU" sz="2400" b="1" dirty="0" err="1" smtClean="0"/>
              <a:t>хватило.В</a:t>
            </a:r>
            <a:r>
              <a:rPr lang="ru-RU" sz="2400" b="1" dirty="0" smtClean="0"/>
              <a:t> 1929 г. поэт познакомился с Зинаидой Нейгауз, женой его друга-пианиста Генриха Нейгауза. Скромная, миловидная женщина сразу понравилась Пастернаку. Ей  посвящает Борис Пастернак стихотворение «Ни кого не будет в доме»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0657" t="4130" r="5399" b="16808"/>
          <a:stretch/>
        </p:blipFill>
        <p:spPr>
          <a:xfrm>
            <a:off x="7680364" y="386365"/>
            <a:ext cx="4018210" cy="542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950042"/>
          </a:xfrm>
          <a:prstGeom prst="rect">
            <a:avLst/>
          </a:prstGeom>
        </p:spPr>
      </p:pic>
      <p:pic>
        <p:nvPicPr>
          <p:cNvPr id="4" name="Sergejj_Nikitin_-_Nikogo_ne_budet_v_dome_736819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18952" y="848933"/>
            <a:ext cx="1224566" cy="1224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1111" y="0"/>
            <a:ext cx="4760890" cy="69389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6467" y="2148728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/>
              <a:t> </a:t>
            </a:r>
            <a:r>
              <a:rPr lang="ru-RU" sz="2400" b="1" dirty="0" smtClean="0"/>
              <a:t>Однако его любовная лирика поражает откровенностью и оригинальными образами. В  произведении переплетаются философская тема одиночества и интимная тема встречи с возлюбленной. Её он сравнивает с будущностью, намекая, что не представляет без нее жизни. Образ возлюбленной, отображенный в последних стихах, напоминает ангела. На женщине белое невесомое одеяние, которое символизирует чистоту, начало новой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00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1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54157" y="635458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Любить иных — тяжелый крест,</a:t>
            </a:r>
          </a:p>
          <a:p>
            <a:r>
              <a:rPr lang="ru-RU" sz="2400" b="1" dirty="0" smtClean="0"/>
              <a:t>А ты прекрасна без извилин,</a:t>
            </a:r>
          </a:p>
          <a:p>
            <a:r>
              <a:rPr lang="ru-RU" sz="2400" b="1" dirty="0" smtClean="0"/>
              <a:t>И прелести твоей секрет</a:t>
            </a:r>
          </a:p>
          <a:p>
            <a:r>
              <a:rPr lang="ru-RU" sz="2400" b="1" dirty="0" smtClean="0"/>
              <a:t>Разгадке жизни равносилен.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Весною слышен шорох снов</a:t>
            </a:r>
          </a:p>
          <a:p>
            <a:r>
              <a:rPr lang="ru-RU" sz="2400" b="1" dirty="0" smtClean="0"/>
              <a:t>И шелест новостей и истин.</a:t>
            </a:r>
          </a:p>
          <a:p>
            <a:r>
              <a:rPr lang="ru-RU" sz="2400" b="1" dirty="0" smtClean="0"/>
              <a:t>Ты из семьи таких основ.</a:t>
            </a:r>
          </a:p>
          <a:p>
            <a:r>
              <a:rPr lang="ru-RU" sz="2400" b="1" dirty="0" smtClean="0"/>
              <a:t>Твой смысл, как воздух, бескорыстен.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Легко проснуться и прозреть,</a:t>
            </a:r>
          </a:p>
          <a:p>
            <a:r>
              <a:rPr lang="ru-RU" sz="2400" b="1" dirty="0" smtClean="0"/>
              <a:t>Словесный сор из сердца </a:t>
            </a:r>
            <a:r>
              <a:rPr lang="ru-RU" sz="2400" b="1" dirty="0" err="1" smtClean="0"/>
              <a:t>вытрясть</a:t>
            </a:r>
            <a:endParaRPr lang="ru-RU" sz="2400" b="1" dirty="0" smtClean="0"/>
          </a:p>
          <a:p>
            <a:r>
              <a:rPr lang="ru-RU" sz="2400" b="1" dirty="0" smtClean="0"/>
              <a:t>И жить, не засоряясь впредь,</a:t>
            </a:r>
          </a:p>
          <a:p>
            <a:r>
              <a:rPr lang="ru-RU" sz="2400" b="1" dirty="0" smtClean="0"/>
              <a:t>Все это — небольшая хитрость.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95999" y="438298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Стихотворение создано в форме монолога-обращения к любимой. Его можно разделить на смысловые части: попытка героя разгадать тайну особой красоты возлюбленной, краткие раздумья над умением жить без «сора» в сердце.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545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34885" y="309093"/>
            <a:ext cx="476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Основные мотивы лирики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8963" y="1313645"/>
            <a:ext cx="66583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Назначение поэта и поэзии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Любовь к природе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Любовь к родине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Размышления о смысле жизни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Любовь к женщине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 Мотив одиночества, уныния («Никого не будет в доме»).</a:t>
            </a:r>
          </a:p>
          <a:p>
            <a:r>
              <a:rPr lang="ru-RU" sz="2400" b="1" dirty="0" smtClean="0"/>
              <a:t>7. Мотив безвыходности из сложившейся ситуации («Нобелевская премия»).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34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1352" y="119321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Но надо жить без самозванства,</a:t>
            </a:r>
          </a:p>
          <a:p>
            <a:r>
              <a:rPr lang="ru-RU" sz="2400" b="1" dirty="0" smtClean="0"/>
              <a:t>Так жить, чтобы в конце концов</a:t>
            </a:r>
          </a:p>
          <a:p>
            <a:r>
              <a:rPr lang="ru-RU" sz="2400" b="1" dirty="0" smtClean="0"/>
              <a:t>Привлечь к себе любовь пространства,</a:t>
            </a:r>
          </a:p>
          <a:p>
            <a:r>
              <a:rPr lang="ru-RU" sz="2400" b="1" dirty="0" smtClean="0"/>
              <a:t>Услышать будущего зов…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</a:t>
            </a:r>
            <a:r>
              <a:rPr lang="ru-RU" sz="2400" b="1" dirty="0" err="1" smtClean="0"/>
              <a:t>Б.Пастернак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7736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0558" y="626343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Борис Леонидович Пастернак — русский поэт, писатель и переводчик; один из крупнейших поэтов XX века. Первые стихи Пастернак опубликовал в возрасте 23 лет. В 1955 году Пастернак закончил написание романа «Доктор Живаго». Через три года писатель был награждён Нобелевской премией по литературе, после чего был подвергнут травле и гонениям со стороны советского правительства и был вынужден отказаться от премии. </a:t>
            </a:r>
          </a:p>
          <a:p>
            <a:pPr algn="just"/>
            <a:r>
              <a:rPr lang="ru-RU" sz="2400" b="1" dirty="0" smtClean="0"/>
              <a:t>Деньги, которые бы Пастернак получил за Нобелевскую премию, он планировал передать в Комитет защиты мира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595" y="-46022"/>
            <a:ext cx="4952406" cy="690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2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9500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809" y="0"/>
            <a:ext cx="460771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80517" y="94522"/>
            <a:ext cx="6096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            Нобелевская премия</a:t>
            </a:r>
          </a:p>
          <a:p>
            <a:endParaRPr lang="ru-RU" sz="2000" b="1" dirty="0"/>
          </a:p>
          <a:p>
            <a:r>
              <a:rPr lang="ru-RU" sz="2000" b="1" dirty="0" smtClean="0"/>
              <a:t>Я пропал, как зверь в загоне.</a:t>
            </a:r>
          </a:p>
          <a:p>
            <a:r>
              <a:rPr lang="ru-RU" sz="2000" b="1" dirty="0" smtClean="0"/>
              <a:t>Где-то люди, воля, свет,</a:t>
            </a:r>
          </a:p>
          <a:p>
            <a:r>
              <a:rPr lang="ru-RU" sz="2000" b="1" dirty="0" smtClean="0"/>
              <a:t>А за мною шум погони,</a:t>
            </a:r>
          </a:p>
          <a:p>
            <a:r>
              <a:rPr lang="ru-RU" sz="2000" b="1" dirty="0" smtClean="0"/>
              <a:t>Мне наружу ходу нет.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Темный лес и берег пруда,</a:t>
            </a:r>
          </a:p>
          <a:p>
            <a:r>
              <a:rPr lang="ru-RU" sz="2000" b="1" dirty="0" smtClean="0"/>
              <a:t>Ели сваленной бревно.</a:t>
            </a:r>
          </a:p>
          <a:p>
            <a:r>
              <a:rPr lang="ru-RU" sz="2000" b="1" dirty="0" smtClean="0"/>
              <a:t>Путь отрезан отовсюду.</a:t>
            </a:r>
          </a:p>
          <a:p>
            <a:r>
              <a:rPr lang="ru-RU" sz="2000" b="1" dirty="0" smtClean="0"/>
              <a:t>Будь что будет, все равно.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Что же сделал я за пакость,</a:t>
            </a:r>
          </a:p>
          <a:p>
            <a:r>
              <a:rPr lang="ru-RU" sz="2000" b="1" dirty="0" smtClean="0"/>
              <a:t>Я убийца и злодей?</a:t>
            </a:r>
          </a:p>
          <a:p>
            <a:r>
              <a:rPr lang="ru-RU" sz="2000" b="1" dirty="0" smtClean="0"/>
              <a:t>Я весь мир заставил плакать</a:t>
            </a:r>
          </a:p>
          <a:p>
            <a:r>
              <a:rPr lang="ru-RU" sz="2000" b="1" dirty="0" smtClean="0"/>
              <a:t>Над красой земли моей.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Но и так, почти у гроба,</a:t>
            </a:r>
          </a:p>
          <a:p>
            <a:r>
              <a:rPr lang="ru-RU" sz="2000" b="1" dirty="0" smtClean="0"/>
              <a:t>Верю я, придет пора —</a:t>
            </a:r>
          </a:p>
          <a:p>
            <a:r>
              <a:rPr lang="ru-RU" sz="2000" b="1" dirty="0" smtClean="0"/>
              <a:t>Силу подлости и злобы</a:t>
            </a:r>
          </a:p>
          <a:p>
            <a:r>
              <a:rPr lang="ru-RU" sz="2000" b="1" dirty="0" smtClean="0"/>
              <a:t>Одолеет дух добра.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5967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" y="58846"/>
            <a:ext cx="6096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Он родился в творческой семье: пробовал себя в живописи, долго занимался музыкой, учился на философском факультете.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Пастернак не раз повторял, что всем в жизни он обязан родителям: отцу – выдающемуся художнику, и матери – превосходной пианистке.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Поскольку семья Пастернаков принадлежала к интеллигенции, в их доме часто бывали известные художники, писатели и музыканты. Родители будущего поэта тесно общались с Исааком Левитаном, Александром Скрябиным, Львом Толстым, Сергеем Рахманиновым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778" y="-46022"/>
            <a:ext cx="5571222" cy="690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0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3407" y="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Много лет он состоял в переписке с Анной Ахматовой. Когда её родные, в частности, муж и сын, были арестованы и пребывали в заключении, Борис Пастернак вместе с ней писал письма Сталину с просьбой заступиться за них. Это, как ни странно, помогло.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023" y="-46022"/>
            <a:ext cx="4219977" cy="64018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4721" y="3675566"/>
            <a:ext cx="5449373" cy="318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2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3285" y="243512"/>
            <a:ext cx="531038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Особую роль в судьбе писателя сыграла Марина Цветаева. Их объединяло многое: оба вышли из интеллигентных профессорских семей, оба получили хорошее образование и страстно любили поэзию. Долгое время они вращались в одной среде, но всегда им что-то мешало заговорить друг с другом. Образовавшийся барьер между ними был сломлен после эмиграции Марины Цветаевой в Берлин, когда между ними завязалась долгая и трогательная переписка. Это был настоящий роман в письмах.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5611" y="0"/>
            <a:ext cx="3956390" cy="4945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704" y="3380984"/>
            <a:ext cx="3569058" cy="356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3893" y="304577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Интересен факт, что после окончания Московского университета Борис Пастернак так и не пришел за дипломом. Сегодня этот документ хранится в архивах университета.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ru-RU" sz="2400" b="1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Борис Леонидович был ещё и талантливым переводчиком, который в совершенстве владел английским языком. Он перевёл с английского на русский ряд произведений зарубежных авторов, в том числе и Уильяма Шекспира.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315" y="412123"/>
            <a:ext cx="4663880" cy="582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56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46021"/>
            <a:ext cx="12193057" cy="69500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46022"/>
            <a:ext cx="5560035" cy="69500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633" t="40704" r="36704"/>
          <a:stretch/>
        </p:blipFill>
        <p:spPr>
          <a:xfrm>
            <a:off x="6643350" y="2737506"/>
            <a:ext cx="4546244" cy="33887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3916" b="62000"/>
          <a:stretch/>
        </p:blipFill>
        <p:spPr>
          <a:xfrm>
            <a:off x="5795492" y="108294"/>
            <a:ext cx="6241961" cy="185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1152</Words>
  <Application>Microsoft Office PowerPoint</Application>
  <PresentationFormat>Широкоэкранный</PresentationFormat>
  <Paragraphs>107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44</cp:revision>
  <dcterms:created xsi:type="dcterms:W3CDTF">2022-01-30T07:29:07Z</dcterms:created>
  <dcterms:modified xsi:type="dcterms:W3CDTF">2022-04-24T05:37:06Z</dcterms:modified>
</cp:coreProperties>
</file>