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56" r:id="rId3"/>
    <p:sldId id="290" r:id="rId4"/>
    <p:sldId id="291" r:id="rId5"/>
    <p:sldId id="292" r:id="rId6"/>
    <p:sldId id="293" r:id="rId7"/>
    <p:sldId id="294" r:id="rId8"/>
    <p:sldId id="261" r:id="rId9"/>
    <p:sldId id="287" r:id="rId10"/>
    <p:sldId id="288" r:id="rId11"/>
    <p:sldId id="263" r:id="rId12"/>
    <p:sldId id="289" r:id="rId13"/>
    <p:sldId id="266" r:id="rId14"/>
    <p:sldId id="285" r:id="rId15"/>
    <p:sldId id="284" r:id="rId16"/>
    <p:sldId id="295" r:id="rId17"/>
    <p:sldId id="297" r:id="rId18"/>
    <p:sldId id="286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E8F4F-1117-46F8-A703-65EBD3B4C3E4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566AF-4735-4764-9EA8-054DAAB7A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211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E8F4F-1117-46F8-A703-65EBD3B4C3E4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566AF-4735-4764-9EA8-054DAAB7A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76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E8F4F-1117-46F8-A703-65EBD3B4C3E4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566AF-4735-4764-9EA8-054DAAB7A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498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E8F4F-1117-46F8-A703-65EBD3B4C3E4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566AF-4735-4764-9EA8-054DAAB7A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075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E8F4F-1117-46F8-A703-65EBD3B4C3E4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566AF-4735-4764-9EA8-054DAAB7A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7318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E8F4F-1117-46F8-A703-65EBD3B4C3E4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566AF-4735-4764-9EA8-054DAAB7A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552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E8F4F-1117-46F8-A703-65EBD3B4C3E4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566AF-4735-4764-9EA8-054DAAB7A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314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E8F4F-1117-46F8-A703-65EBD3B4C3E4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566AF-4735-4764-9EA8-054DAAB7A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539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E8F4F-1117-46F8-A703-65EBD3B4C3E4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566AF-4735-4764-9EA8-054DAAB7A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471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E8F4F-1117-46F8-A703-65EBD3B4C3E4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566AF-4735-4764-9EA8-054DAAB7A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872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E8F4F-1117-46F8-A703-65EBD3B4C3E4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566AF-4735-4764-9EA8-054DAAB7A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2906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E8F4F-1117-46F8-A703-65EBD3B4C3E4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5566AF-4735-4764-9EA8-054DAAB7A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376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42682" y="991674"/>
            <a:ext cx="114493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solidFill>
                  <a:schemeClr val="accent2">
                    <a:lumMod val="50000"/>
                  </a:schemeClr>
                </a:solidFill>
              </a:rPr>
              <a:t>Тема родины в лирике </a:t>
            </a:r>
            <a:r>
              <a:rPr lang="ru-RU" sz="5400" b="1" i="1" dirty="0" err="1" smtClean="0">
                <a:solidFill>
                  <a:schemeClr val="accent2">
                    <a:lumMod val="50000"/>
                  </a:schemeClr>
                </a:solidFill>
              </a:rPr>
              <a:t>С.А.Есенина</a:t>
            </a:r>
            <a:endParaRPr lang="ru-RU" sz="54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40440" y="573629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Глухова Марина Владимировна – учитель русского языка и литературы МОБУ СОШ «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Сертоловский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 центр образования №2», Ленинградская область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9114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00023" y="130815"/>
            <a:ext cx="84871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Для Есенина родина стала храмом души, ради нее он готов отказаться даже от небесного рая.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551053" y="1092627"/>
            <a:ext cx="53361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Если крикнет рать святая:</a:t>
            </a:r>
          </a:p>
          <a:p>
            <a:r>
              <a:rPr lang="ru-RU" sz="2400" b="1" dirty="0" smtClean="0"/>
              <a:t>«Кинь ты Русь, живи в раю!»</a:t>
            </a:r>
          </a:p>
          <a:p>
            <a:r>
              <a:rPr lang="ru-RU" sz="2400" b="1" dirty="0" smtClean="0"/>
              <a:t>Я скажу: «Не надо рая,</a:t>
            </a:r>
          </a:p>
          <a:p>
            <a:r>
              <a:rPr lang="ru-RU" sz="2400" b="1" dirty="0" smtClean="0"/>
              <a:t>Дайте родину мою».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5926878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26772" y="34321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«Край ты мой заброшенный» — вот оно единение поэта с природой. Вот, как сильно он любит дорогие места. Есенин обожает родину, принимает ее такой, какая она есть. Верит в светлое ее будущее, чувствует перемены. </a:t>
            </a:r>
          </a:p>
          <a:p>
            <a:pPr algn="just"/>
            <a:r>
              <a:rPr lang="ru-RU" sz="2400" b="1" dirty="0" smtClean="0"/>
              <a:t>Тема Родины, бесконечная любовь к ней – вот, что главное для Есенина. Сочиняя великие творения, он хотел донести до читателей, как важно заботиться и быть единым с природой, ибо она – наш дом!</a:t>
            </a:r>
          </a:p>
          <a:p>
            <a:pPr algn="just"/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2168" y="577433"/>
            <a:ext cx="4339166" cy="6080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4704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6" y="0"/>
            <a:ext cx="1217396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56348" y="381438"/>
            <a:ext cx="6096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bg1"/>
                </a:solidFill>
              </a:rPr>
              <a:t>И костёр зари, и плеск волны, и серебристая луна, и шелест тростника, и необъятная синь, и голубая гладь озёр – вся красота родного края с годами отлилась в стихи, полные народной любви к русской земле.</a:t>
            </a:r>
          </a:p>
          <a:p>
            <a:endParaRPr lang="ru-RU" sz="2400" b="1" dirty="0" smtClean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О Русь – малиновое поле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И синь, упавшая в реку, -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Люблю до радости и боли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Твою озёрную тоску.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787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559381" y="554993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В его лирических произведениях звучит безграничная преданность Родине, преклонение перед ней.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Но и тогда.</a:t>
            </a:r>
          </a:p>
          <a:p>
            <a:r>
              <a:rPr lang="ru-RU" sz="2400" b="1" dirty="0" smtClean="0"/>
              <a:t>Когда во всей планете</a:t>
            </a:r>
          </a:p>
          <a:p>
            <a:r>
              <a:rPr lang="ru-RU" sz="2400" b="1" dirty="0" smtClean="0"/>
              <a:t>Пройдет вражда племен.</a:t>
            </a:r>
          </a:p>
          <a:p>
            <a:r>
              <a:rPr lang="ru-RU" sz="2400" b="1" dirty="0" smtClean="0"/>
              <a:t>Исчезнет ложь и грусть,</a:t>
            </a:r>
          </a:p>
          <a:p>
            <a:r>
              <a:rPr lang="ru-RU" sz="2400" b="1" dirty="0" smtClean="0"/>
              <a:t>Я буду воспевать</a:t>
            </a:r>
          </a:p>
          <a:p>
            <a:r>
              <a:rPr lang="ru-RU" sz="2400" b="1" dirty="0" smtClean="0"/>
              <a:t>Всем существом в поэте</a:t>
            </a:r>
          </a:p>
          <a:p>
            <a:r>
              <a:rPr lang="ru-RU" sz="2400" b="1" dirty="0" smtClean="0"/>
              <a:t>Шестую часть земли</a:t>
            </a:r>
          </a:p>
          <a:p>
            <a:r>
              <a:rPr lang="ru-RU" sz="2400" b="1" dirty="0" smtClean="0"/>
              <a:t>С названьем кратким “Русь”.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49261" t="1303" b="10241"/>
          <a:stretch/>
        </p:blipFill>
        <p:spPr>
          <a:xfrm>
            <a:off x="180303" y="154545"/>
            <a:ext cx="5017449" cy="655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2194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8030" y="-103032"/>
            <a:ext cx="12471747" cy="696103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96000" y="242938"/>
            <a:ext cx="6096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bg1"/>
                </a:solidFill>
              </a:rPr>
              <a:t>В изображении природы Есенин использует богатый опыт народной поэзии, эпитеты, сравнения, метафоры, олицетворения. Черемуха у него “спит в белой накидке”, вербы - плачут, тополя - шепчут, “улыбнулась солнцу сонная земля”. Природа у Есенина многоцветна и красочна, она у него всегда живая, она горячо реагирует на судьбы людей, события истории. Настроение природы всегда созвучно настроению человека.</a:t>
            </a:r>
          </a:p>
          <a:p>
            <a:pPr algn="just"/>
            <a:endParaRPr lang="ru-RU" sz="2400" b="1" dirty="0" smtClean="0">
              <a:solidFill>
                <a:schemeClr val="bg1"/>
              </a:solidFill>
            </a:endParaRPr>
          </a:p>
          <a:p>
            <a:pPr algn="just"/>
            <a:r>
              <a:rPr lang="ru-RU" sz="2400" b="1" dirty="0" smtClean="0">
                <a:solidFill>
                  <a:schemeClr val="bg1"/>
                </a:solidFill>
              </a:rPr>
              <a:t>Отговорила роща золотая</a:t>
            </a:r>
          </a:p>
          <a:p>
            <a:pPr algn="just"/>
            <a:r>
              <a:rPr lang="ru-RU" sz="2400" b="1" dirty="0" smtClean="0">
                <a:solidFill>
                  <a:schemeClr val="bg1"/>
                </a:solidFill>
              </a:rPr>
              <a:t>Березовым веселым языком,</a:t>
            </a:r>
          </a:p>
          <a:p>
            <a:pPr algn="just"/>
            <a:r>
              <a:rPr lang="ru-RU" sz="2400" b="1" dirty="0" smtClean="0">
                <a:solidFill>
                  <a:schemeClr val="bg1"/>
                </a:solidFill>
              </a:rPr>
              <a:t>И журавли, печально пролетая,</a:t>
            </a:r>
          </a:p>
          <a:p>
            <a:pPr algn="just"/>
            <a:r>
              <a:rPr lang="ru-RU" sz="2400" b="1" dirty="0" smtClean="0">
                <a:solidFill>
                  <a:schemeClr val="bg1"/>
                </a:solidFill>
              </a:rPr>
              <a:t>Уж не жалеют больше ни о ком.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4" name="ogazmanov_5_otgovorila_rosa_zolotaa_(muzebra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2733" y="501203"/>
            <a:ext cx="1081825" cy="108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7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4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0273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2073" y="1192806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Нам бесконечно близки и дорога и “</a:t>
            </a:r>
            <a:r>
              <a:rPr lang="ru-RU" sz="2400" b="1" dirty="0" err="1" smtClean="0"/>
              <a:t>зеленокосая</a:t>
            </a:r>
            <a:r>
              <a:rPr lang="ru-RU" sz="2400" b="1" dirty="0" smtClean="0"/>
              <a:t>, в юбчонке белой” есенинская березка - любимый образ поэта, и его старый клен, символизирующий “голубую Русь”.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Тебе одной плету венок.</a:t>
            </a:r>
          </a:p>
          <a:p>
            <a:r>
              <a:rPr lang="ru-RU" sz="2400" b="1" dirty="0" smtClean="0"/>
              <a:t>Цветами сыплю стежку серую.</a:t>
            </a:r>
          </a:p>
          <a:p>
            <a:r>
              <a:rPr lang="ru-RU" sz="2400" b="1" dirty="0" smtClean="0"/>
              <a:t>О Русь, покойный уголок.</a:t>
            </a:r>
          </a:p>
          <a:p>
            <a:r>
              <a:rPr lang="ru-RU" sz="2400" b="1" dirty="0" smtClean="0"/>
              <a:t>Тебя люблю, тебе я верую.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6574169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641"/>
            <a:ext cx="12192000" cy="687464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8890" y="618793"/>
            <a:ext cx="4524778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Я покинул родимый дом,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Голубую оставил Русь.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В три звезды березняк над прудом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Теплит матери старой грусть.</a:t>
            </a:r>
          </a:p>
          <a:p>
            <a:endParaRPr lang="ru-RU" sz="2000" b="1" dirty="0" smtClean="0">
              <a:solidFill>
                <a:schemeClr val="bg1"/>
              </a:solidFill>
            </a:endParaRPr>
          </a:p>
          <a:p>
            <a:r>
              <a:rPr lang="ru-RU" sz="2000" b="1" dirty="0" smtClean="0">
                <a:solidFill>
                  <a:schemeClr val="bg1"/>
                </a:solidFill>
              </a:rPr>
              <a:t>Золотою лягушкой луна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Распласталась на тихой воде.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Словно яблонный цвет, седина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У отца пролилась в бороде.</a:t>
            </a:r>
          </a:p>
          <a:p>
            <a:endParaRPr lang="ru-RU" sz="2000" b="1" dirty="0" smtClean="0">
              <a:solidFill>
                <a:schemeClr val="bg1"/>
              </a:solidFill>
            </a:endParaRPr>
          </a:p>
          <a:p>
            <a:r>
              <a:rPr lang="ru-RU" sz="2000" b="1" dirty="0" smtClean="0">
                <a:solidFill>
                  <a:schemeClr val="bg1"/>
                </a:solidFill>
              </a:rPr>
              <a:t>Я не скоро, не скоро вернусь!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Долго петь и звенеть пурге.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Стережет голубую Русь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Старый клен на одной ноге.</a:t>
            </a:r>
          </a:p>
          <a:p>
            <a:endParaRPr lang="ru-RU" sz="2000" b="1" dirty="0" smtClean="0">
              <a:solidFill>
                <a:schemeClr val="bg1"/>
              </a:solidFill>
            </a:endParaRPr>
          </a:p>
          <a:p>
            <a:r>
              <a:rPr lang="ru-RU" sz="2000" b="1" dirty="0" smtClean="0">
                <a:solidFill>
                  <a:schemeClr val="bg1"/>
                </a:solidFill>
              </a:rPr>
              <a:t>И я знаю, есть радость в нем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Тем, кто листьев целует дождь,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Оттого, что тот старый клен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Головой на меня похож.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0328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85104" y="619593"/>
            <a:ext cx="6096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Спит ковыль. Равнина дорогая,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И свинцовой свежести полынь.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Никакая родина другая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Не вольет мне в грудь мою теплынь.</a:t>
            </a:r>
          </a:p>
          <a:p>
            <a:endParaRPr lang="ru-RU" sz="2400" b="1" dirty="0" smtClean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Знать, у всех у нас такая участь,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И, пожалуй, всякого спроси —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Радуясь, свирепствуя и мучась,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Хорошо живется на Руси.</a:t>
            </a:r>
          </a:p>
          <a:p>
            <a:endParaRPr lang="ru-RU" sz="2400" b="1" dirty="0" smtClean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Свет луны, таинственный и длинный,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Плачут вербы, шепчут тополя.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Но никто под окрик журавлиный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Не разлюбит отчие поля.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8483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800" y="304577"/>
            <a:ext cx="511720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bg1"/>
                </a:solidFill>
              </a:rPr>
              <a:t>Мир Есенина - мир, где есть спокойствие и гармония, где нет места корысти, зависти. В каждом произведении Есенина остро ощущается его единение с Родиной. Как ни странно, но поэт всегда в ней нуждался.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74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456350" y="546107"/>
            <a:ext cx="634069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/>
              <a:t>Моя лирика жива одной большой любовью, любовью к родине. Чувство родины - основное в моем творчестве.</a:t>
            </a:r>
          </a:p>
          <a:p>
            <a:pPr algn="just"/>
            <a:r>
              <a:rPr lang="ru-RU" sz="3200" b="1" dirty="0"/>
              <a:t> </a:t>
            </a:r>
            <a:r>
              <a:rPr lang="ru-RU" sz="3200" b="1" dirty="0" smtClean="0"/>
              <a:t>                                 </a:t>
            </a:r>
            <a:r>
              <a:rPr lang="ru-RU" sz="3200" b="1" dirty="0" err="1" smtClean="0"/>
              <a:t>С.Есенин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78699" y="4009978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/>
              <a:t>Ой ты, Русь, моя родина кроткая,</a:t>
            </a:r>
          </a:p>
          <a:p>
            <a:r>
              <a:rPr lang="ru-RU" sz="3200" b="1" dirty="0" smtClean="0"/>
              <a:t>Лишь к тебе я любовь берегу.</a:t>
            </a:r>
          </a:p>
          <a:p>
            <a:r>
              <a:rPr lang="ru-RU" sz="3200" b="1" dirty="0"/>
              <a:t> </a:t>
            </a:r>
            <a:r>
              <a:rPr lang="ru-RU" sz="3200" b="1" dirty="0" smtClean="0"/>
              <a:t>                              </a:t>
            </a:r>
            <a:r>
              <a:rPr lang="ru-RU" sz="3200" b="1" dirty="0" err="1" smtClean="0"/>
              <a:t>С.Есенин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922536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r="1214" b="8169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6011" y="105058"/>
            <a:ext cx="82467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Родина поэта - это село Константиново. Его творчество впитало в себя мир ярких красок природы средней России.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938789"/>
            <a:ext cx="4378817" cy="2919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226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7878" y="539771"/>
            <a:ext cx="29949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Это бескрайние поля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4271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30332" y="5280338"/>
            <a:ext cx="4559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Это золотые рощи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8669299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491742" y="1364019"/>
            <a:ext cx="34978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Это  голубоглазые  озера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113956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86992" y="3354946"/>
            <a:ext cx="4924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Это лесные чащи с посвистом птиц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5485902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0862" y="446245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Талант Есенина питала родная земля. Он был далек от всяких литературных традиций, ни у кого не учился, никому не подражал. Как поэт он сложился самостоятельно, вырос на творчестве народа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7907" t="-1425" r="7823" b="356"/>
          <a:stretch/>
        </p:blipFill>
        <p:spPr>
          <a:xfrm>
            <a:off x="6941711" y="446244"/>
            <a:ext cx="4964927" cy="5954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9651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6620" y="458711"/>
            <a:ext cx="6096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Земная красота забрала в плен юное сердце поэта. Его лучшие ранние стихи пахнут весной, молодостью, полны очаровательного задора и веселья:</a:t>
            </a:r>
          </a:p>
          <a:p>
            <a:endParaRPr lang="ru-RU" sz="2400" b="1" dirty="0" smtClean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Темна ноченька, не спится,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Выйду к речке на лужок.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Распоясала зарница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В пенных струях поясок.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На бугре берёза-свечка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В лунных перьях серебра.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Выходи, моё сердечко,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Слушать песни гусляра!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9851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775</Words>
  <Application>Microsoft Office PowerPoint</Application>
  <PresentationFormat>Широкоэкранный</PresentationFormat>
  <Paragraphs>92</Paragraphs>
  <Slides>18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34</cp:revision>
  <dcterms:created xsi:type="dcterms:W3CDTF">2022-01-29T08:41:14Z</dcterms:created>
  <dcterms:modified xsi:type="dcterms:W3CDTF">2022-01-29T11:34:12Z</dcterms:modified>
</cp:coreProperties>
</file>