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58" r:id="rId4"/>
    <p:sldId id="259" r:id="rId5"/>
    <p:sldId id="260" r:id="rId6"/>
    <p:sldId id="261" r:id="rId7"/>
    <p:sldId id="262" r:id="rId8"/>
    <p:sldId id="281" r:id="rId9"/>
    <p:sldId id="263" r:id="rId10"/>
    <p:sldId id="264" r:id="rId11"/>
    <p:sldId id="265" r:id="rId12"/>
    <p:sldId id="291" r:id="rId13"/>
    <p:sldId id="282" r:id="rId14"/>
    <p:sldId id="283" r:id="rId15"/>
    <p:sldId id="284" r:id="rId16"/>
    <p:sldId id="290" r:id="rId17"/>
    <p:sldId id="285" r:id="rId18"/>
    <p:sldId id="286" r:id="rId19"/>
    <p:sldId id="288" r:id="rId20"/>
    <p:sldId id="287" r:id="rId21"/>
    <p:sldId id="289" r:id="rId22"/>
    <p:sldId id="28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828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60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90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687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014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48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217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018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324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99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625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FB2BF-1567-40D0-9F4F-168E91ADE23E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BA2C3-1795-4734-BFC8-3E05A4AC3B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943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6605" y="0"/>
            <a:ext cx="109396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smtClean="0">
                <a:solidFill>
                  <a:srgbClr val="00B0F0"/>
                </a:solidFill>
              </a:rPr>
              <a:t>Мигель де Сервантес Сааведра</a:t>
            </a:r>
            <a:endParaRPr lang="ru-RU" sz="6000" b="1" i="1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93983" y="5280338"/>
            <a:ext cx="5280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B0F0"/>
                </a:solidFill>
              </a:rPr>
              <a:t>Глухова М.В.- учитель русского языка и литературы МОБУ «СОШ «</a:t>
            </a:r>
            <a:r>
              <a:rPr lang="ru-RU" sz="2000" b="1" i="1" dirty="0" err="1" smtClean="0">
                <a:solidFill>
                  <a:srgbClr val="00B0F0"/>
                </a:solidFill>
              </a:rPr>
              <a:t>Сертоловский</a:t>
            </a:r>
            <a:r>
              <a:rPr lang="ru-RU" sz="2000" b="1" i="1" dirty="0" smtClean="0">
                <a:solidFill>
                  <a:srgbClr val="00B0F0"/>
                </a:solidFill>
              </a:rPr>
              <a:t> центр образования № 2», Ленинградская область</a:t>
            </a:r>
            <a:endParaRPr lang="ru-RU" sz="20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531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4571"/>
            <a:ext cx="12193057" cy="67488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8135" y="558985"/>
            <a:ext cx="55422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Нелепый высокий Дон Кихот и его коротышка-слуга отправились в увлекательное путешествие. Глупые ситуации, комичные приключения. </a:t>
            </a:r>
          </a:p>
          <a:p>
            <a:pPr algn="just"/>
            <a:r>
              <a:rPr lang="ru-RU" sz="2400" b="1" dirty="0" smtClean="0"/>
              <a:t>Дон Кихот является олицетворением благородства, великодушия и справедливости.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554" y="54571"/>
            <a:ext cx="5483446" cy="674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93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7488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2225" y="413738"/>
            <a:ext cx="540054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У главного героя произведения «Дон Кихот» была цель. Он хотел стать настоящим рыцарем, оказывать помощь тем, кто в этом нуждался. Персонаж словно поместил себя в воображаемый мир, в котором так и остался жить. Слабые обездоленные люди должны находиться под защитой отважных рыцарей. Вершить справедливость — то, к чему стремился Дон Кихот. Однако внешний вид новоявленного рыцаря вызывает лишь усмешку. Медный таз на голове, тощий конь, старые, видавшие виды доспехи. Именно в таком облике Дон Кихот отправился совершать подвиги.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048" y="259835"/>
            <a:ext cx="2751785" cy="29642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030" y="3129030"/>
            <a:ext cx="3728970" cy="372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09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4571"/>
            <a:ext cx="12193057" cy="67488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425003"/>
            <a:ext cx="66326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Цитаты из романа 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504210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7943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76056" y="864912"/>
            <a:ext cx="50270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«Ничто не обходится нам так дешево и не ценится так дорого, как вежливость».</a:t>
            </a:r>
          </a:p>
          <a:p>
            <a:endParaRPr lang="ru-RU" sz="2400" b="1" dirty="0" smtClean="0"/>
          </a:p>
          <a:p>
            <a:endParaRPr lang="ru-RU" sz="2400" b="1" dirty="0"/>
          </a:p>
          <a:p>
            <a:r>
              <a:rPr lang="ru-RU" sz="2400" b="1" dirty="0" smtClean="0"/>
              <a:t>«Кто не встает вместе с солнцем, тот не знает радостей дня».</a:t>
            </a:r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83334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1956"/>
            <a:ext cx="6756043" cy="67560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080" y="-1"/>
            <a:ext cx="507492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373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769735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81352" y="1286539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«Не ешь ни лука, ни чеснока, чтобы по их запаху не догадались о твоем мужицком происхождении. Ходи медленно, говори спокойно, но не так, чтобы казалось, что ты прислушиваешься к собственным речам, ибо всякая напыщенность дурна».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13395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557" y="410570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«Счастлив тот, кому небо послало кусок хлеба, за который он не обязан никому, кроме самого себя. – А все-таки, – ответил </a:t>
            </a:r>
            <a:r>
              <a:rPr lang="ru-RU" sz="2400" b="1" dirty="0" err="1" smtClean="0"/>
              <a:t>Санчо</a:t>
            </a:r>
            <a:r>
              <a:rPr lang="ru-RU" sz="2400" b="1" dirty="0" smtClean="0"/>
              <a:t>, – нам следует быть благодарными за кошелек с двумя сотнями эскудо, что вручил мне дворецкий на прощание. Я сохраню его на всякий случай. Ведь не всегда мы будем встречать замки, где нас угощают. Бывает, что мы попадаем в гостиницы, где нас колотят. – С этими словами </a:t>
            </a:r>
            <a:r>
              <a:rPr lang="ru-RU" sz="2400" b="1" dirty="0" err="1" smtClean="0"/>
              <a:t>Санчо</a:t>
            </a:r>
            <a:r>
              <a:rPr lang="ru-RU" sz="2400" b="1" dirty="0" smtClean="0"/>
              <a:t> покрепче прижал к своей груди кошелек с деньгами и погнал осла».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192" y="759853"/>
            <a:ext cx="5015624" cy="533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348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8261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0" y="517181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Неблагодарность — дочь гордости и один из величайших грехов, какие только существуют на свете.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sz="2400" b="1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 Свобода, </a:t>
            </a:r>
            <a:r>
              <a:rPr lang="ru-RU" sz="2400" b="1" dirty="0" err="1" smtClean="0"/>
              <a:t>Санчо</a:t>
            </a:r>
            <a:r>
              <a:rPr lang="ru-RU" sz="2400" b="1" dirty="0" smtClean="0"/>
              <a:t>, есть одна из самых драгоценных щедрот, которые небо изливает на людей; с нею не могут сравниться никакие сокровища: ни те, что таятся в недрах земли, ни те, что сокрыты на дне морском.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25335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21132" y="768217"/>
            <a:ext cx="51708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«Никогда не ходи, </a:t>
            </a:r>
            <a:r>
              <a:rPr lang="ru-RU" sz="2400" b="1" dirty="0" err="1" smtClean="0"/>
              <a:t>Санчо</a:t>
            </a:r>
            <a:r>
              <a:rPr lang="ru-RU" sz="2400" b="1" dirty="0" smtClean="0"/>
              <a:t>, распоясанным и неопрятным: беспорядок в одежде есть признак расслабленности духа, если только это не нарочитая небрежность и распущенность</a:t>
            </a:r>
            <a:r>
              <a:rPr lang="ru-RU" dirty="0" smtClean="0"/>
              <a:t>».</a:t>
            </a:r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r>
              <a:rPr lang="ru-RU" sz="2400" b="1" dirty="0" smtClean="0"/>
              <a:t>«Когда я сплю, я не знаю ни страха, ни надежд, ни трудов, ни блаженств. Спасибо тому, кто изобрел сон. Это единые часы, ровняющие пастуха и короля, дуралея и мудреца».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995063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721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0241"/>
          <a:stretch/>
        </p:blipFill>
        <p:spPr>
          <a:xfrm>
            <a:off x="-1" y="-1"/>
            <a:ext cx="1218926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006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044" y="2485623"/>
            <a:ext cx="5505956" cy="43723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84990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49909" y="0"/>
            <a:ext cx="91660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«О госпожа моя Дульсинея </a:t>
            </a:r>
            <a:r>
              <a:rPr lang="ru-RU" sz="2000" b="1" dirty="0" err="1" smtClean="0"/>
              <a:t>Тобосская</a:t>
            </a:r>
            <a:r>
              <a:rPr lang="ru-RU" sz="2000" b="1" dirty="0" smtClean="0"/>
              <a:t> - совершенство красоты, сокровищница мудрости, хранилище всех добродетелей, воплощение всего что есть лучшего на свете! Что делает сейчас твоя милость? Не вспоминаешь ли ты о плененном тобой рыцаре, который добровольно подвергает себя таким опасностям только для того, что бы послужить тебе? О, принеси мне весть о ней, светлая луна! Быть может, в эту минуту ты смотришь ей в лицо, ты видишь как она прохаживается по галерее своего пышного дворца или стоит на балконе, опершись на перила, и, глядя на тебя, предается мечтам обо мне…»</a:t>
            </a:r>
          </a:p>
        </p:txBody>
      </p:sp>
    </p:spTree>
    <p:extLst>
      <p:ext uri="{BB962C8B-B14F-4D97-AF65-F5344CB8AC3E}">
        <p14:creationId xmlns:p14="http://schemas.microsoft.com/office/powerpoint/2010/main" val="2161276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96496" y="590874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«...не может быть странствующего рыцаря без дамы, ибо влюблённый рыцарь — это столь же обычное и естественное явление, как звёздное небо, и я не могу себе представить, чтобы в каком-нибудь романе был выведен странствующий рыцарь, которого сердце оставалось бы незанятым. А если бы даже и существовал такой рыцарь, то его сочли бы не законным, а приблудным сыном рыцарства, проникшим в его твердыню не через врата, но перескочившим через ограду, как тать и разбойник».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03108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338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485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862" y="645971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4000" b="1" dirty="0" smtClean="0"/>
              <a:t>Для бедного рыцаря есть лишь один путь, чтобы достигнуть славы и всеобщего признания, – путь добродетели…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104325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4571"/>
            <a:ext cx="12193057" cy="67488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8997" y="2463998"/>
            <a:ext cx="3473003" cy="43940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0254" y="317456"/>
            <a:ext cx="552932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Мигель де Сервантес Сааведра (1547-1616) – испанский писатель, прославившийся на весь мир своим романом об увлекательных путешествиях доблестного рыцаря Дон Кихота. </a:t>
            </a:r>
          </a:p>
          <a:p>
            <a:pPr algn="just"/>
            <a:r>
              <a:rPr lang="ru-RU" sz="2400" b="1" dirty="0" smtClean="0"/>
              <a:t>Мигель появился на свет 29 сентября 1547 года в разорившемся дворянском семействе, в испанском городке </a:t>
            </a:r>
            <a:r>
              <a:rPr lang="ru-RU" sz="2400" b="1" dirty="0" err="1" smtClean="0"/>
              <a:t>Алькала</a:t>
            </a:r>
            <a:r>
              <a:rPr lang="ru-RU" sz="2400" b="1" dirty="0" smtClean="0"/>
              <a:t>-де-</a:t>
            </a:r>
            <a:r>
              <a:rPr lang="ru-RU" sz="2400" b="1" dirty="0" err="1" smtClean="0"/>
              <a:t>Энарес</a:t>
            </a:r>
            <a:r>
              <a:rPr lang="ru-RU" sz="2400" b="1" dirty="0" smtClean="0"/>
              <a:t>. </a:t>
            </a:r>
          </a:p>
          <a:p>
            <a:pPr algn="just"/>
            <a:r>
              <a:rPr lang="ru-RU" sz="2400" b="1" dirty="0" smtClean="0"/>
              <a:t>В возрасте 23 лет Сервантес поступил на службу в полк Испанской морской пехоты. Во время одного из сражений он был тяжело ранен: пуля, пронзившая предплечье молодого солдата, навсегда лишила подвижности его левую руку.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92287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4571"/>
            <a:ext cx="12193057" cy="67488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6316" y="230266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Восстановив здоровье в госпитале, Мигель вернулся на службу. Ему довелось участвовать в морских экспедициях и побывать во многих заморских странах. Во время очередного плавания в 1575 году он попал в плен к алжирским пиратам, которые потребовали за него большой выкуп. В плену Сервантес провел пять лет, совершив несколько попыток побега. Однако каждый раз беглеца ловили и жестоко наказывали.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73984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4571"/>
            <a:ext cx="12193057" cy="67488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287" y="30774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 В  1604 году, когда он написал первую часть своего нетленного романа «Хитроумный идальго Дон Кихот Ламанчский». Книга сразу вызвала живой интерес среди читателей не только в родной Испании, но и в других странах.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39119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4571"/>
            <a:ext cx="12193057" cy="67488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5104" y="443076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На закате жизненного пути Мигель де Сервантес полностью пересмотрел свою жизненную позицию, и буквально за несколько дней до кончины подстригся в монахи. </a:t>
            </a:r>
          </a:p>
          <a:p>
            <a:pPr algn="just"/>
            <a:r>
              <a:rPr lang="ru-RU" sz="2400" b="1" dirty="0" smtClean="0"/>
              <a:t>Долгое время никто не знал точного места захоронения выдающегося испанского писателя. Лишь в 2015 году археологам удалось обнаружить его останки, которые торжественно перезахоронили в мадридском соборе Святой Троицы.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66551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4571"/>
            <a:ext cx="12193057" cy="67488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7983" y="533228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 испанском городе </a:t>
            </a:r>
            <a:r>
              <a:rPr lang="ru-RU" sz="2400" b="1" dirty="0" err="1" smtClean="0"/>
              <a:t>Сьюдал-Реаль</a:t>
            </a:r>
            <a:r>
              <a:rPr lang="ru-RU" sz="2400" b="1" dirty="0" smtClean="0"/>
              <a:t> существует Музей Дон Кихота, где собраны больше трех тысяч разнообразных изданий романа, переведенных на разные языки мира.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61007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4851" y="141668"/>
            <a:ext cx="2305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Мадрид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298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571"/>
            <a:ext cx="12193057" cy="67488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862" y="233640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Дон Кихота</a:t>
            </a:r>
            <a:r>
              <a:rPr lang="ru-RU" sz="2400" b="1" dirty="0" smtClean="0"/>
              <a:t>. Кто  же он такой? Это человек, который ради достижения высоких целей готов идти наперекор общепринятым мнениям, не считаться с обстоятельствами, преодолевать любые преграды, даже если результат его усилий будет плачевен, а он будет выглядеть в глазах окружающих чудаком и неудачником.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88936" y="4490210"/>
            <a:ext cx="48596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Ида́льго</a:t>
            </a:r>
            <a:r>
              <a:rPr lang="ru-RU" sz="2400" b="1" dirty="0" smtClean="0"/>
              <a:t> – в средневековой Испании человек, происходящий из благородной семьи и получающий свой особый статус по наследству, передававшийся только по мужской линии.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840107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1003</Words>
  <Application>Microsoft Office PowerPoint</Application>
  <PresentationFormat>Широкоэкранный</PresentationFormat>
  <Paragraphs>34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38</cp:revision>
  <dcterms:created xsi:type="dcterms:W3CDTF">2022-04-21T07:46:16Z</dcterms:created>
  <dcterms:modified xsi:type="dcterms:W3CDTF">2022-04-21T08:36:18Z</dcterms:modified>
</cp:coreProperties>
</file>