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5" r:id="rId6"/>
    <p:sldId id="262" r:id="rId7"/>
    <p:sldId id="266" r:id="rId8"/>
    <p:sldId id="264" r:id="rId9"/>
    <p:sldId id="267" r:id="rId10"/>
    <p:sldId id="268" r:id="rId11"/>
    <p:sldId id="261" r:id="rId12"/>
    <p:sldId id="272" r:id="rId13"/>
    <p:sldId id="270" r:id="rId14"/>
    <p:sldId id="271" r:id="rId15"/>
    <p:sldId id="273" r:id="rId16"/>
    <p:sldId id="27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016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027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675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716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68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387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169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643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056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465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F2D07-2B29-4A06-A7E5-564A00F52F81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0B05C-E3E4-47F7-8350-6DE5177C3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745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3792" y="759854"/>
            <a:ext cx="98780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</a:rPr>
              <a:t>               </a:t>
            </a:r>
            <a:r>
              <a:rPr lang="ru-RU" sz="6000" b="1" i="1" dirty="0" err="1" smtClean="0">
                <a:solidFill>
                  <a:srgbClr val="002060"/>
                </a:solidFill>
              </a:rPr>
              <a:t>Габдулла</a:t>
            </a:r>
            <a:r>
              <a:rPr lang="ru-RU" sz="6000" b="1" i="1" dirty="0" smtClean="0">
                <a:solidFill>
                  <a:srgbClr val="002060"/>
                </a:solidFill>
              </a:rPr>
              <a:t> Тукай</a:t>
            </a:r>
          </a:p>
          <a:p>
            <a:r>
              <a:rPr lang="ru-RU" sz="6000" b="1" i="1" dirty="0" smtClean="0">
                <a:solidFill>
                  <a:srgbClr val="002060"/>
                </a:solidFill>
              </a:rPr>
              <a:t>                  (1886- 1913)    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456" y="5331853"/>
            <a:ext cx="5241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Сертоловский</a:t>
            </a:r>
            <a:r>
              <a:rPr lang="ru-RU" sz="2000" b="1" i="1" dirty="0" smtClean="0">
                <a:solidFill>
                  <a:srgbClr val="002060"/>
                </a:solidFill>
              </a:rPr>
              <a:t> центр образования № 2», Ленинградская область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615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11599"/>
            <a:ext cx="12193057" cy="68464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6618" y="259398"/>
            <a:ext cx="114149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err="1" smtClean="0"/>
              <a:t>Габдулла</a:t>
            </a:r>
            <a:r>
              <a:rPr lang="ru-RU" sz="2400" b="1" dirty="0" smtClean="0"/>
              <a:t> Тукай являлся большим ценителем и коллекционером народных песен. Так в 1910 году под псевдонимом «</a:t>
            </a:r>
            <a:r>
              <a:rPr lang="ru-RU" sz="2400" b="1" dirty="0" err="1" smtClean="0"/>
              <a:t>Шурале</a:t>
            </a:r>
            <a:r>
              <a:rPr lang="ru-RU" sz="2400" b="1" dirty="0" smtClean="0"/>
              <a:t>» поэт выпустил один из наиболее популярных своих сборников — «Национальные мелодии», состоящий из 28 песен.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err="1" smtClean="0"/>
              <a:t>Габдулла</a:t>
            </a:r>
            <a:r>
              <a:rPr lang="ru-RU" sz="2400" b="1" dirty="0" smtClean="0"/>
              <a:t> Тукай в совершенстве владел пятью языками — татарским, арабским, персидским, турецким и русским.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По инициативе ЮНЕСКО 1986 год, год 100-летия поэта, был объявлен «годом </a:t>
            </a:r>
            <a:r>
              <a:rPr lang="ru-RU" sz="2400" b="1" dirty="0" err="1" smtClean="0"/>
              <a:t>Габдуллы</a:t>
            </a:r>
            <a:r>
              <a:rPr lang="ru-RU" sz="2400" b="1" dirty="0" smtClean="0"/>
              <a:t> Тукая». Спустя 25 лет «Годом Тукая» был объявлен и 2011 год, но уже Международной организации ТЮРКСОЙ.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5408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4896" y="910"/>
            <a:ext cx="5057104" cy="68570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9184" y="571865"/>
            <a:ext cx="6615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Жизненным девизом Тукая стали слова:</a:t>
            </a:r>
          </a:p>
          <a:p>
            <a:endParaRPr lang="ru-RU" sz="2400" b="1" dirty="0" smtClean="0"/>
          </a:p>
          <a:p>
            <a:r>
              <a:rPr lang="ru-RU" sz="2400" b="1" dirty="0" smtClean="0">
                <a:solidFill>
                  <a:srgbClr val="C00000"/>
                </a:solidFill>
              </a:rPr>
              <a:t>С кем только жизнь в злой расправе не бывала?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Борясь, ты ей не уступай ни мало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9184" y="2465537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До конца своих дней поэт оставался твердо убежденным в том, что лишь совместно с другими народами России татарский народ обретет свое счастье. Он с уверенностью говорил: “Когда появляется какое-либо общее дело, когда начинают веять ветры прогресса, — нации, как бы преодолев сковывавшее их уединение, собираются вместе…”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1520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9802" y="532609"/>
            <a:ext cx="6096000" cy="553997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На русской земле проложили мы след,</a:t>
            </a:r>
          </a:p>
          <a:p>
            <a:r>
              <a:rPr lang="ru-RU" sz="2400" b="1" dirty="0" smtClean="0"/>
              <a:t>Мы — чистое зеркало прожитых лет.</a:t>
            </a:r>
          </a:p>
          <a:p>
            <a:r>
              <a:rPr lang="ru-RU" sz="2400" b="1" dirty="0" smtClean="0"/>
              <a:t>С народом России мы песни певали,</a:t>
            </a:r>
          </a:p>
          <a:p>
            <a:r>
              <a:rPr lang="ru-RU" sz="2400" b="1" dirty="0" smtClean="0"/>
              <a:t>Есть общее в нашем быту и морали,</a:t>
            </a:r>
          </a:p>
          <a:p>
            <a:r>
              <a:rPr lang="ru-RU" sz="2400" b="1" dirty="0" smtClean="0"/>
              <a:t>Один за другим проходили года,—</a:t>
            </a:r>
          </a:p>
          <a:p>
            <a:r>
              <a:rPr lang="ru-RU" sz="2400" b="1" dirty="0" smtClean="0"/>
              <a:t>Шутили, трудились мы вместе всегда.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Вовеки нельзя нашу дружбу разбить,</a:t>
            </a:r>
          </a:p>
          <a:p>
            <a:r>
              <a:rPr lang="ru-RU" sz="2400" b="1" dirty="0" smtClean="0"/>
              <a:t>Нанизаны мы на единую нить.</a:t>
            </a:r>
          </a:p>
          <a:p>
            <a:r>
              <a:rPr lang="ru-RU" sz="2400" b="1" dirty="0" smtClean="0"/>
              <a:t>Как тигры, воюем, нам бремя не бремя,</a:t>
            </a:r>
          </a:p>
          <a:p>
            <a:r>
              <a:rPr lang="ru-RU" sz="2400" b="1" dirty="0" smtClean="0"/>
              <a:t>Как кони, работаем в мирное время.</a:t>
            </a:r>
          </a:p>
          <a:p>
            <a:r>
              <a:rPr lang="ru-RU" sz="2400" b="1" dirty="0" smtClean="0"/>
              <a:t>Мы — верные дети единой страны,</a:t>
            </a:r>
          </a:p>
          <a:p>
            <a:r>
              <a:rPr lang="ru-RU" sz="2400" b="1" dirty="0" smtClean="0"/>
              <a:t>Ужели бесправными быть мы должны?</a:t>
            </a:r>
          </a:p>
          <a:p>
            <a:r>
              <a:rPr lang="ru-RU" sz="2400" b="1" dirty="0" smtClean="0"/>
              <a:t>1913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877" y="1146219"/>
            <a:ext cx="3800341" cy="380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07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6468" y="428177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                      В школе</a:t>
            </a:r>
          </a:p>
          <a:p>
            <a:r>
              <a:rPr lang="ru-RU" sz="2400" b="1" dirty="0" smtClean="0"/>
              <a:t>Лес и поле оголила осень жёсткою рукой,</a:t>
            </a:r>
          </a:p>
          <a:p>
            <a:r>
              <a:rPr lang="ru-RU" sz="2400" b="1" dirty="0" smtClean="0"/>
              <a:t>И уже зима выходит в белой шубе меховой.</a:t>
            </a:r>
          </a:p>
          <a:p>
            <a:r>
              <a:rPr lang="ru-RU" sz="2400" b="1" dirty="0" smtClean="0"/>
              <a:t>Хлеб убрали, стало тихо и пустынно на полях,</a:t>
            </a:r>
          </a:p>
          <a:p>
            <a:r>
              <a:rPr lang="ru-RU" sz="2400" b="1" dirty="0" smtClean="0"/>
              <a:t>Птицы южные вернулись зимовать в родных краях</a:t>
            </a:r>
          </a:p>
          <a:p>
            <a:r>
              <a:rPr lang="ru-RU" sz="2400" b="1" dirty="0" smtClean="0"/>
              <a:t>Стало тихо и в деревне, словно скука бродит </a:t>
            </a:r>
            <a:r>
              <a:rPr lang="ru-RU" sz="2400" b="1" dirty="0" err="1" smtClean="0"/>
              <a:t>там,звуки</a:t>
            </a:r>
            <a:r>
              <a:rPr lang="ru-RU" sz="2400" b="1" dirty="0" smtClean="0"/>
              <a:t> летние исчезли. </a:t>
            </a:r>
          </a:p>
          <a:p>
            <a:r>
              <a:rPr lang="ru-RU" sz="2400" b="1" dirty="0" smtClean="0"/>
              <a:t>Где ж весёлый шум и гам?</a:t>
            </a:r>
          </a:p>
          <a:p>
            <a:r>
              <a:rPr lang="ru-RU" sz="2400" b="1" dirty="0" smtClean="0"/>
              <a:t>Вся природа подурнела и на время умерла,</a:t>
            </a:r>
          </a:p>
          <a:p>
            <a:r>
              <a:rPr lang="ru-RU" sz="2400" b="1" dirty="0" smtClean="0"/>
              <a:t>Только в школе оживленье, только школа весела.</a:t>
            </a:r>
          </a:p>
          <a:p>
            <a:r>
              <a:rPr lang="ru-RU" sz="2400" b="1" dirty="0" smtClean="0"/>
              <a:t>В школе вслух читают дети. </a:t>
            </a:r>
          </a:p>
          <a:p>
            <a:r>
              <a:rPr lang="ru-RU" sz="2400" b="1" dirty="0" smtClean="0"/>
              <a:t>Будь прилежна, детвора!</a:t>
            </a:r>
          </a:p>
          <a:p>
            <a:r>
              <a:rPr lang="ru-RU" sz="2400" b="1" dirty="0" smtClean="0"/>
              <a:t>Вас к учению вернула вновь осенняя пора!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165" y="1601526"/>
            <a:ext cx="4926447" cy="328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2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11599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" y="302557"/>
            <a:ext cx="339143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Четыре времени года</a:t>
            </a:r>
          </a:p>
          <a:p>
            <a:endParaRPr lang="ru-RU" sz="2400" b="1" dirty="0"/>
          </a:p>
          <a:p>
            <a:r>
              <a:rPr lang="ru-RU" sz="2400" b="1" dirty="0" smtClean="0"/>
              <a:t>Кончилось время</a:t>
            </a:r>
          </a:p>
          <a:p>
            <a:r>
              <a:rPr lang="ru-RU" sz="2400" b="1" dirty="0" smtClean="0"/>
              <a:t>Снега и льда.</a:t>
            </a:r>
          </a:p>
          <a:p>
            <a:r>
              <a:rPr lang="ru-RU" sz="2400" b="1" dirty="0" smtClean="0"/>
              <a:t>Берег реки</a:t>
            </a:r>
          </a:p>
          <a:p>
            <a:r>
              <a:rPr lang="ru-RU" sz="2400" b="1" dirty="0" smtClean="0"/>
              <a:t>Затопляет вода.</a:t>
            </a:r>
          </a:p>
          <a:p>
            <a:r>
              <a:rPr lang="ru-RU" sz="2400" b="1" dirty="0" smtClean="0"/>
              <a:t>День удлиняется,</a:t>
            </a:r>
          </a:p>
          <a:p>
            <a:r>
              <a:rPr lang="ru-RU" sz="2400" b="1" dirty="0" smtClean="0"/>
              <a:t>Ночь убывает.</a:t>
            </a:r>
          </a:p>
          <a:p>
            <a:r>
              <a:rPr lang="ru-RU" sz="2400" b="1" dirty="0" smtClean="0"/>
              <a:t>Как это время,</a:t>
            </a:r>
          </a:p>
          <a:p>
            <a:r>
              <a:rPr lang="ru-RU" sz="2400" b="1" dirty="0" smtClean="0"/>
              <a:t>Скажи, называют?</a:t>
            </a:r>
          </a:p>
          <a:p>
            <a:r>
              <a:rPr lang="ru-RU" sz="2400" b="1" dirty="0" smtClean="0"/>
              <a:t>(Весенние дни)</a:t>
            </a:r>
          </a:p>
          <a:p>
            <a:r>
              <a:rPr lang="ru-RU" sz="2400" b="1" dirty="0" smtClean="0"/>
              <a:t>Поля опустели,</a:t>
            </a:r>
          </a:p>
          <a:p>
            <a:r>
              <a:rPr lang="ru-RU" sz="2400" b="1" dirty="0" smtClean="0"/>
              <a:t>А ливни – рекою.</a:t>
            </a:r>
          </a:p>
          <a:p>
            <a:r>
              <a:rPr lang="ru-RU" sz="2400" b="1" dirty="0" smtClean="0"/>
              <a:t>А это, скажи мне,</a:t>
            </a:r>
          </a:p>
          <a:p>
            <a:r>
              <a:rPr lang="ru-RU" sz="2400" b="1" dirty="0" smtClean="0"/>
              <a:t>Время какое?</a:t>
            </a:r>
          </a:p>
          <a:p>
            <a:r>
              <a:rPr lang="ru-RU" sz="2400" b="1" dirty="0" smtClean="0"/>
              <a:t>(Осенние дни)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59934" y="199525"/>
            <a:ext cx="281135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Тучные нивы,</a:t>
            </a:r>
          </a:p>
          <a:p>
            <a:r>
              <a:rPr lang="ru-RU" sz="2400" b="1" dirty="0" smtClean="0"/>
              <a:t>Солнце печёт.</a:t>
            </a:r>
          </a:p>
          <a:p>
            <a:r>
              <a:rPr lang="ru-RU" sz="2400" b="1" dirty="0" smtClean="0"/>
              <a:t>Пот по усталым</a:t>
            </a:r>
          </a:p>
          <a:p>
            <a:r>
              <a:rPr lang="ru-RU" sz="2400" b="1" dirty="0" smtClean="0"/>
              <a:t>Лицам течёт.</a:t>
            </a:r>
          </a:p>
          <a:p>
            <a:r>
              <a:rPr lang="ru-RU" sz="2400" b="1" dirty="0" smtClean="0"/>
              <a:t>В поле – жнецы,</a:t>
            </a:r>
          </a:p>
          <a:p>
            <a:r>
              <a:rPr lang="ru-RU" sz="2400" b="1" dirty="0" smtClean="0"/>
              <a:t>В поле – косцы.</a:t>
            </a:r>
          </a:p>
          <a:p>
            <a:r>
              <a:rPr lang="ru-RU" sz="2400" b="1" dirty="0" smtClean="0"/>
              <a:t>Прошу, объясни,</a:t>
            </a:r>
          </a:p>
          <a:p>
            <a:r>
              <a:rPr lang="ru-RU" sz="2400" b="1" dirty="0" smtClean="0"/>
              <a:t>Что это за дни?</a:t>
            </a:r>
          </a:p>
          <a:p>
            <a:r>
              <a:rPr lang="ru-RU" sz="2400" b="1" dirty="0" smtClean="0"/>
              <a:t>(Летние дни)</a:t>
            </a:r>
          </a:p>
          <a:p>
            <a:r>
              <a:rPr lang="ru-RU" sz="2400" b="1" dirty="0" smtClean="0"/>
              <a:t>Река подо льдом,</a:t>
            </a:r>
          </a:p>
          <a:p>
            <a:r>
              <a:rPr lang="ru-RU" sz="2400" b="1" dirty="0" smtClean="0"/>
              <a:t>Всё бело кругом,</a:t>
            </a:r>
          </a:p>
          <a:p>
            <a:r>
              <a:rPr lang="ru-RU" sz="2400" b="1" dirty="0" smtClean="0"/>
              <a:t>Метелица вьётся…</a:t>
            </a:r>
          </a:p>
          <a:p>
            <a:r>
              <a:rPr lang="ru-RU" sz="2400" b="1" dirty="0" smtClean="0"/>
              <a:t>Как время зовётся?</a:t>
            </a:r>
          </a:p>
          <a:p>
            <a:r>
              <a:rPr lang="ru-RU" sz="2400" b="1" dirty="0" smtClean="0"/>
              <a:t>(Зимние дни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708" y="830589"/>
            <a:ext cx="2799322" cy="22389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8708" y="3934706"/>
            <a:ext cx="2745068" cy="20580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8251" y="830589"/>
            <a:ext cx="2691462" cy="22389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471" y="3934705"/>
            <a:ext cx="2626954" cy="195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2833" y="243511"/>
            <a:ext cx="6096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                      Родной язык</a:t>
            </a:r>
          </a:p>
          <a:p>
            <a:r>
              <a:rPr lang="ru-RU" sz="2400" b="1" dirty="0" smtClean="0"/>
              <a:t>О, как хорош родной язык, отца и матери язык,</a:t>
            </a:r>
          </a:p>
          <a:p>
            <a:r>
              <a:rPr lang="ru-RU" sz="2400" b="1" dirty="0" smtClean="0"/>
              <a:t>Я в мире множество вещей через тебя навек постиг!</a:t>
            </a:r>
          </a:p>
          <a:p>
            <a:r>
              <a:rPr lang="ru-RU" sz="2400" b="1" dirty="0" smtClean="0"/>
              <a:t>Сперва на этом языке, качая зыбку, пела мать,</a:t>
            </a:r>
          </a:p>
          <a:p>
            <a:r>
              <a:rPr lang="ru-RU" sz="2400" b="1" dirty="0" smtClean="0"/>
              <a:t>А после — бабушка меня старалась </a:t>
            </a:r>
            <a:r>
              <a:rPr lang="ru-RU" sz="2400" b="1" dirty="0" err="1" smtClean="0"/>
              <a:t>сказкою</a:t>
            </a:r>
            <a:r>
              <a:rPr lang="ru-RU" sz="2400" b="1" dirty="0" smtClean="0"/>
              <a:t> унять.</a:t>
            </a:r>
          </a:p>
          <a:p>
            <a:r>
              <a:rPr lang="ru-RU" sz="2400" b="1" dirty="0" smtClean="0"/>
              <a:t>Родной язык, ты мне помог понять и радость с малых лет,</a:t>
            </a:r>
          </a:p>
          <a:p>
            <a:r>
              <a:rPr lang="ru-RU" sz="2400" b="1" dirty="0" smtClean="0"/>
              <a:t>И боль души, когда в глазах темнеет, меркнет ясный свет.</a:t>
            </a:r>
          </a:p>
          <a:p>
            <a:r>
              <a:rPr lang="ru-RU" sz="2400" b="1" dirty="0" smtClean="0"/>
              <a:t>Ты мне, родной язык, изречь молитву первую помог:</a:t>
            </a:r>
          </a:p>
          <a:p>
            <a:r>
              <a:rPr lang="ru-RU" sz="2400" b="1" dirty="0" smtClean="0"/>
              <a:t>«Прости меня, отца и мать, великодушен будь, мой бог!»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834" y="3699134"/>
            <a:ext cx="4882166" cy="315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65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3893" y="526685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Стихотворения Г. Тукая напоминают множество журчащих ключей, стекающих с горы. Какими бы тонкими ни были отдельные струйки, они журчат по-своему красиво. Каждый прохожий берет их в горсть и утоляет жажду. </a:t>
            </a:r>
          </a:p>
          <a:p>
            <a:pPr algn="just"/>
            <a:endParaRPr lang="ru-RU" sz="2400" b="1" dirty="0"/>
          </a:p>
          <a:p>
            <a:pPr algn="just"/>
            <a:r>
              <a:rPr lang="ru-RU" sz="2400" b="1" dirty="0" smtClean="0"/>
              <a:t>                              </a:t>
            </a:r>
            <a:r>
              <a:rPr lang="ru-RU" sz="2400" b="1" dirty="0" err="1" smtClean="0"/>
              <a:t>Джамал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Валиди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242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99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88913" y="349550"/>
            <a:ext cx="6096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Как я горд, народ прекрасный, </a:t>
            </a:r>
          </a:p>
          <a:p>
            <a:r>
              <a:rPr lang="ru-RU" sz="2400" b="1" dirty="0" smtClean="0"/>
              <a:t>Что тебе принадлежу! </a:t>
            </a:r>
          </a:p>
          <a:p>
            <a:r>
              <a:rPr lang="ru-RU" sz="2400" b="1" dirty="0" smtClean="0"/>
              <a:t>Быть хочу твоим поэтом,</a:t>
            </a:r>
          </a:p>
          <a:p>
            <a:r>
              <a:rPr lang="ru-RU" sz="2400" b="1" dirty="0" smtClean="0"/>
              <a:t> За тебя стоять стеной. </a:t>
            </a:r>
          </a:p>
          <a:p>
            <a:r>
              <a:rPr lang="ru-RU" sz="2400" b="1" dirty="0" smtClean="0"/>
              <a:t>Близок сердцу дух народный, </a:t>
            </a:r>
          </a:p>
          <a:p>
            <a:r>
              <a:rPr lang="ru-RU" sz="2400" b="1" dirty="0" smtClean="0"/>
              <a:t>Я мечтаю, край родной, </a:t>
            </a:r>
          </a:p>
          <a:p>
            <a:r>
              <a:rPr lang="ru-RU" sz="2400" b="1" dirty="0" smtClean="0"/>
              <a:t>Жить с тобой одной печалью</a:t>
            </a:r>
          </a:p>
          <a:p>
            <a:r>
              <a:rPr lang="ru-RU" sz="2400" b="1" dirty="0" smtClean="0"/>
              <a:t> Или радостью одной </a:t>
            </a:r>
          </a:p>
          <a:p>
            <a:r>
              <a:rPr lang="ru-RU" sz="2400" b="1" dirty="0" smtClean="0"/>
              <a:t>Чувства выше нет на свете, </a:t>
            </a:r>
          </a:p>
          <a:p>
            <a:r>
              <a:rPr lang="ru-RU" sz="2400" b="1" dirty="0" smtClean="0"/>
              <a:t>Чем любовь к тебе народ, </a:t>
            </a:r>
          </a:p>
          <a:p>
            <a:r>
              <a:rPr lang="ru-RU" sz="2400" b="1" dirty="0" smtClean="0"/>
              <a:t>Одержим одной я страстью – </a:t>
            </a:r>
          </a:p>
          <a:p>
            <a:r>
              <a:rPr lang="ru-RU" sz="2400" b="1" dirty="0" smtClean="0"/>
              <a:t>сердцем быть всегда с тобой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sz="2400" b="1" dirty="0" smtClean="0"/>
              <a:t>                            Г. Тукай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6012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99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078" y="2889800"/>
            <a:ext cx="7029450" cy="3962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0253" y="296538"/>
            <a:ext cx="117498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/>
              <a:t>Габдулла</a:t>
            </a:r>
            <a:r>
              <a:rPr lang="ru-RU" sz="2400" b="1" dirty="0" smtClean="0"/>
              <a:t> Тукай (Тукай </a:t>
            </a:r>
            <a:r>
              <a:rPr lang="ru-RU" sz="2400" b="1" dirty="0" err="1" smtClean="0"/>
              <a:t>Габдулла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Мухамедгарифович</a:t>
            </a:r>
            <a:r>
              <a:rPr lang="ru-RU" sz="2400" b="1" dirty="0" smtClean="0"/>
              <a:t>) родился 14 (26) апреля 1886 года в деревне </a:t>
            </a:r>
            <a:r>
              <a:rPr lang="ru-RU" sz="2400" b="1" dirty="0" err="1" smtClean="0"/>
              <a:t>Кушлауч</a:t>
            </a:r>
            <a:r>
              <a:rPr lang="ru-RU" sz="2400" b="1" dirty="0" smtClean="0"/>
              <a:t> Казанской губернии (ныне Республика Татарстан) в семье приходского муллы. Вскоре умер его отец. А в 4 года </a:t>
            </a:r>
            <a:r>
              <a:rPr lang="ru-RU" sz="2400" b="1" dirty="0" err="1" smtClean="0"/>
              <a:t>Габдулла</a:t>
            </a:r>
            <a:r>
              <a:rPr lang="ru-RU" sz="2400" b="1" dirty="0" smtClean="0"/>
              <a:t> стал круглым сиротой. Его воспитанием занимались его многочисленные бедные родственники, которые считали его лишним в своих семьях и, конечно, относились к нему соответственно.</a:t>
            </a:r>
          </a:p>
          <a:p>
            <a:pPr algn="just"/>
            <a:r>
              <a:rPr lang="ru-RU" sz="2400" b="1" dirty="0" smtClean="0"/>
              <a:t>Он не знал ласки и любви близких людей и нуждался во внимании. Не удивительно, что в детстве он очень много болел.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6378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5799"/>
            <a:ext cx="12193057" cy="68464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18033"/>
          <a:stretch/>
        </p:blipFill>
        <p:spPr>
          <a:xfrm>
            <a:off x="7130698" y="243511"/>
            <a:ext cx="4885194" cy="61567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7678" y="243511"/>
            <a:ext cx="663691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Сначала маленький </a:t>
            </a:r>
            <a:r>
              <a:rPr lang="ru-RU" sz="2400" b="1" dirty="0" err="1" smtClean="0"/>
              <a:t>Габдулла</a:t>
            </a:r>
            <a:r>
              <a:rPr lang="ru-RU" sz="2400" b="1" dirty="0" smtClean="0"/>
              <a:t> учился в мусульманской школе. Во время обучения у </a:t>
            </a:r>
            <a:r>
              <a:rPr lang="ru-RU" sz="2400" b="1" dirty="0" err="1" smtClean="0"/>
              <a:t>Габдуллы</a:t>
            </a:r>
            <a:r>
              <a:rPr lang="ru-RU" sz="2400" b="1" dirty="0" smtClean="0"/>
              <a:t> проявилась высокая одарённость почти по всем предметам. В медресе его считали самым образованным, сметливым. </a:t>
            </a:r>
            <a:r>
              <a:rPr lang="ru-RU" sz="2400" b="1" dirty="0"/>
              <a:t>П</a:t>
            </a:r>
            <a:r>
              <a:rPr lang="ru-RU" sz="2400" b="1" dirty="0" smtClean="0"/>
              <a:t>отом тётка увезла его в Уральск, где он ходил в русский класс и познакомился с творчеством русских поэтов Лермонтова и Пушкина. </a:t>
            </a:r>
          </a:p>
          <a:p>
            <a:pPr algn="just"/>
            <a:r>
              <a:rPr lang="ru-RU" sz="2400" b="1" dirty="0" err="1" smtClean="0"/>
              <a:t>Габдулла</a:t>
            </a:r>
            <a:r>
              <a:rPr lang="ru-RU" sz="2400" b="1" dirty="0" smtClean="0"/>
              <a:t> был одаренным мальчиком и в возрасте 16 лет он написал свои первые стихи, потом начал переводить на татарский язык стихи и басни. Начавшаяся в стране революция всколыхнула жизнь и в таком небольшом городке, как Уральск. </a:t>
            </a:r>
            <a:r>
              <a:rPr lang="ru-RU" sz="2400" b="1" dirty="0" err="1" smtClean="0"/>
              <a:t>Габдулла</a:t>
            </a:r>
            <a:r>
              <a:rPr lang="ru-RU" sz="2400" b="1" dirty="0" smtClean="0"/>
              <a:t> тоже примкнул к передовой молодежи.</a:t>
            </a:r>
          </a:p>
        </p:txBody>
      </p:sp>
    </p:spTree>
    <p:extLst>
      <p:ext uri="{BB962C8B-B14F-4D97-AF65-F5344CB8AC3E}">
        <p14:creationId xmlns:p14="http://schemas.microsoft.com/office/powerpoint/2010/main" val="1022732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3589" y="188667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Паук-чиновник нашу кровь пил много лет,</a:t>
            </a:r>
          </a:p>
          <a:p>
            <a:r>
              <a:rPr lang="ru-RU" sz="2400" b="1" dirty="0" smtClean="0"/>
              <a:t>Те годы не вернутся вновь, простыл их след.</a:t>
            </a:r>
          </a:p>
          <a:p>
            <a:r>
              <a:rPr lang="ru-RU" sz="2400" b="1" dirty="0" smtClean="0"/>
              <a:t>Дней лучезарных ясен свет, прекрасен свет.</a:t>
            </a:r>
          </a:p>
          <a:p>
            <a:r>
              <a:rPr lang="ru-RU" sz="2400" b="1" dirty="0" smtClean="0"/>
              <a:t>Свободы солнца греет нас лучом теперь…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69204" y="2218194"/>
            <a:ext cx="80535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Без борьбы нам нет надежды.</a:t>
            </a:r>
          </a:p>
          <a:p>
            <a:pPr algn="just"/>
            <a:r>
              <a:rPr lang="ru-RU" sz="2400" b="1" dirty="0" smtClean="0"/>
              <a:t>Сбросим лишние одежды,</a:t>
            </a:r>
          </a:p>
          <a:p>
            <a:pPr algn="just"/>
            <a:r>
              <a:rPr lang="ru-RU" sz="2400" b="1" dirty="0" smtClean="0"/>
              <a:t>Рукава смелей засучим, в драку жаркую вступая.</a:t>
            </a:r>
          </a:p>
          <a:p>
            <a:pPr algn="just"/>
            <a:r>
              <a:rPr lang="ru-RU" sz="2400" b="1" dirty="0" smtClean="0"/>
              <a:t>В бой пойдем, грозой нагрянув на бездельников-ишанов,</a:t>
            </a:r>
          </a:p>
          <a:p>
            <a:pPr algn="just"/>
            <a:r>
              <a:rPr lang="ru-RU" sz="2400" b="1" dirty="0" smtClean="0"/>
              <a:t>С громовым “ура” ударим, паразитов сокрушая…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8287" y="514314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Так звучал боевой голос молодого поэта, ставшего на путь решительной борьбы против тех, кто держал народ в духовном и умственном оцепенении и невежестве..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00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59239" y="386569"/>
            <a:ext cx="55602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/>
              <a:t>Габдулла</a:t>
            </a:r>
            <a:r>
              <a:rPr lang="ru-RU" sz="2400" b="1" dirty="0" smtClean="0"/>
              <a:t> Тукай ушёл из жизни в возрасте 26 лет. Его провожала огромная процессия, российские и иностранные журналы посвятили ему статьи. Творчество и вклад Тукая в культуру были признаны во всём мире.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277" y="68988"/>
            <a:ext cx="2546252" cy="44929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443" y="3809736"/>
            <a:ext cx="4572396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28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7379" y="516975"/>
            <a:ext cx="636645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Размышления о Родине, об отношении поэта к жизни и народу с особой силой отразились в </a:t>
            </a:r>
            <a:r>
              <a:rPr lang="ru-RU" sz="2400" b="1" dirty="0" err="1" smtClean="0"/>
              <a:t>тукаевской</a:t>
            </a:r>
            <a:r>
              <a:rPr lang="ru-RU" sz="2400" b="1" dirty="0" smtClean="0"/>
              <a:t> поэзии. 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Жить тяжко, если ты не молишься мошне,</a:t>
            </a:r>
          </a:p>
          <a:p>
            <a:pPr algn="just"/>
            <a:r>
              <a:rPr lang="ru-RU" sz="2400" b="1" dirty="0" smtClean="0"/>
              <a:t>Поклоны ей не бьешь, не предан ей вполне.</a:t>
            </a:r>
          </a:p>
          <a:p>
            <a:pPr algn="just"/>
            <a:r>
              <a:rPr lang="ru-RU" sz="2400" b="1" dirty="0" smtClean="0"/>
              <a:t>Блаженствуй, если ты — реакции слуга, </a:t>
            </a:r>
          </a:p>
          <a:p>
            <a:pPr algn="just"/>
            <a:r>
              <a:rPr lang="ru-RU" sz="2400" b="1" dirty="0" smtClean="0"/>
              <a:t>“Прямое” — говоришь о явной кривизне.</a:t>
            </a:r>
          </a:p>
        </p:txBody>
      </p:sp>
    </p:spTree>
    <p:extLst>
      <p:ext uri="{BB962C8B-B14F-4D97-AF65-F5344CB8AC3E}">
        <p14:creationId xmlns:p14="http://schemas.microsoft.com/office/powerpoint/2010/main" val="8143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9803" y="600791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 1907 г. он переехал в Казань, много ездил по селениям, встречался с людьми, затем путешествовал по Волге, но жил всегда на грани бедности, и его здоровье постоянно ухудшалось.</a:t>
            </a:r>
          </a:p>
          <a:p>
            <a:pPr algn="just"/>
            <a:r>
              <a:rPr lang="ru-RU" sz="2400" b="1" dirty="0" smtClean="0"/>
              <a:t>Однако его никогда не покидала мысль о необходимости продолжать традиции национальной сатирической печати, без которой он не мог представить развитие своего творчества и вообще татарской литературы. Частично это осуществилось в издании сатирико-юмористических журналов: “</a:t>
            </a:r>
            <a:r>
              <a:rPr lang="ru-RU" sz="2400" b="1" dirty="0" err="1" smtClean="0"/>
              <a:t>Яшен</a:t>
            </a:r>
            <a:r>
              <a:rPr lang="ru-RU" sz="2400" b="1" dirty="0" smtClean="0"/>
              <a:t>” (“Молния”), “</a:t>
            </a:r>
            <a:r>
              <a:rPr lang="ru-RU" sz="2400" b="1" dirty="0" err="1" smtClean="0"/>
              <a:t>Ялт-юлт</a:t>
            </a:r>
            <a:r>
              <a:rPr lang="ru-RU" sz="2400" b="1" dirty="0" smtClean="0"/>
              <a:t>” (“Зарница”).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321" y="2369713"/>
            <a:ext cx="4197679" cy="448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0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397"/>
            <a:ext cx="12192001" cy="68476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26016" y="529854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Как никто из его современников — татарских поэтов, он считал себя учеником русских поэтов-классиков, в частности Пушкина и Лермонтова. “Образцами мне Пушкин и Лермонтов служат”,- заявил он уже в начале своего творческого пути.</a:t>
            </a:r>
          </a:p>
          <a:p>
            <a:pPr algn="just"/>
            <a:endParaRPr lang="ru-RU" sz="2400" b="1" dirty="0"/>
          </a:p>
          <a:p>
            <a:pPr algn="just"/>
            <a:r>
              <a:rPr lang="ru-RU" sz="2400" b="1" dirty="0" smtClean="0"/>
              <a:t>Как солнце освещает мир, его моря и сушу, -</a:t>
            </a:r>
          </a:p>
          <a:p>
            <a:pPr algn="just"/>
            <a:r>
              <a:rPr lang="ru-RU" sz="2400" b="1" dirty="0" smtClean="0"/>
              <a:t>Так всю, до дна, своим стихом ты озарил мне душу. ( О Пушкине)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8886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1111</Words>
  <Application>Microsoft Office PowerPoint</Application>
  <PresentationFormat>Широкоэкранный</PresentationFormat>
  <Paragraphs>120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36</cp:revision>
  <dcterms:created xsi:type="dcterms:W3CDTF">2022-04-15T08:12:33Z</dcterms:created>
  <dcterms:modified xsi:type="dcterms:W3CDTF">2022-04-15T09:08:58Z</dcterms:modified>
</cp:coreProperties>
</file>