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2" r:id="rId1"/>
  </p:sldMasterIdLst>
  <p:sldIdLst>
    <p:sldId id="316" r:id="rId2"/>
    <p:sldId id="317" r:id="rId3"/>
    <p:sldId id="257" r:id="rId4"/>
    <p:sldId id="307" r:id="rId5"/>
    <p:sldId id="297" r:id="rId6"/>
    <p:sldId id="308" r:id="rId7"/>
    <p:sldId id="302" r:id="rId8"/>
    <p:sldId id="309" r:id="rId9"/>
    <p:sldId id="310" r:id="rId10"/>
    <p:sldId id="311" r:id="rId11"/>
    <p:sldId id="305" r:id="rId12"/>
    <p:sldId id="306" r:id="rId13"/>
    <p:sldId id="312" r:id="rId14"/>
    <p:sldId id="313" r:id="rId15"/>
    <p:sldId id="314" r:id="rId16"/>
    <p:sldId id="315" r:id="rId17"/>
    <p:sldId id="318" r:id="rId18"/>
    <p:sldId id="26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56" autoAdjust="0"/>
    <p:restoredTop sz="94660"/>
  </p:normalViewPr>
  <p:slideViewPr>
    <p:cSldViewPr>
      <p:cViewPr varScale="1">
        <p:scale>
          <a:sx n="70" d="100"/>
          <a:sy n="70" d="100"/>
        </p:scale>
        <p:origin x="147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08"/>
            <a:ext cx="9144000" cy="6860308"/>
            <a:chOff x="0" y="-2308"/>
            <a:chExt cx="9144000" cy="6860308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8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7000"/>
                  </a:schemeClr>
                </a:gs>
                <a:gs pos="69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5689832" y="4618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5865092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879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879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8000"/>
                  </a:schemeClr>
                </a:gs>
                <a:gs pos="72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-23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1" y="2222624"/>
            <a:ext cx="5917679" cy="2554758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1" y="4777380"/>
            <a:ext cx="591767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7500385" y="1828799"/>
            <a:ext cx="990599" cy="228659"/>
          </a:xfrm>
        </p:spPr>
        <p:txBody>
          <a:bodyPr anchor="t" anchorCtr="0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363FBD0C-E99C-4EFF-A512-9640AE1607DE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6236209" y="3264406"/>
            <a:ext cx="3859795" cy="22866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65279" y="292609"/>
            <a:ext cx="628813" cy="767687"/>
          </a:xfrm>
        </p:spPr>
        <p:txBody>
          <a:bodyPr/>
          <a:lstStyle>
            <a:lvl1pPr>
              <a:defRPr sz="2800" b="0" i="0" baseline="0">
                <a:latin typeface="+mj-lt"/>
              </a:defRPr>
            </a:lvl1pPr>
          </a:lstStyle>
          <a:p>
            <a:fld id="{08A5D52B-64F3-45FA-8085-0B20DC0E2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924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-2308"/>
            <a:ext cx="9144000" cy="6860308"/>
            <a:chOff x="0" y="-2308"/>
            <a:chExt cx="9144000" cy="686030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7000"/>
                  </a:schemeClr>
                </a:gs>
                <a:gs pos="69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4618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5092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879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879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8000"/>
                  </a:schemeClr>
                </a:gs>
                <a:gs pos="72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Rectangle 8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9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-23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961453"/>
            <a:ext cx="6422002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528191"/>
            <a:ext cx="6422003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FBD0C-E99C-4EFF-A512-9640AE1607DE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5D52B-64F3-45FA-8085-0B20DC0E2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042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-2308"/>
            <a:ext cx="9144000" cy="6860308"/>
            <a:chOff x="0" y="-2308"/>
            <a:chExt cx="9144000" cy="6860308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7000"/>
                  </a:schemeClr>
                </a:gs>
                <a:gs pos="69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5689832" y="4618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6299432" y="5865092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879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879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8000"/>
                  </a:schemeClr>
                </a:gs>
                <a:gs pos="72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Rectangle 13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-23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0"/>
            <a:ext cx="6422004" cy="1653117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509006"/>
            <a:ext cx="6422003" cy="2515873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FBD0C-E99C-4EFF-A512-9640AE1607DE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Rectangle 1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5D52B-64F3-45FA-8085-0B20DC0E2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27028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-2308"/>
            <a:ext cx="9144000" cy="6860308"/>
            <a:chOff x="0" y="-2308"/>
            <a:chExt cx="9144000" cy="686030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7000"/>
                  </a:schemeClr>
                </a:gs>
                <a:gs pos="69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4618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65092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6879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879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8000"/>
                  </a:schemeClr>
                </a:gs>
                <a:gs pos="72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36" name="Freeform 35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-23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10" name="TextBox 9"/>
          <p:cNvSpPr txBox="1"/>
          <p:nvPr/>
        </p:nvSpPr>
        <p:spPr>
          <a:xfrm>
            <a:off x="644721" y="654263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/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227454" y="2900539"/>
            <a:ext cx="5389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/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059" y="914401"/>
            <a:ext cx="6160385" cy="2894878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87279" y="3814473"/>
            <a:ext cx="5646142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5000815"/>
            <a:ext cx="6422005" cy="1024065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363FBD0C-E99C-4EFF-A512-9640AE1607DE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43" name="Rectangle 42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5D52B-64F3-45FA-8085-0B20DC0E2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09298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08"/>
            <a:ext cx="9144000" cy="6860308"/>
            <a:chOff x="0" y="-2308"/>
            <a:chExt cx="9144000" cy="6860308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7000"/>
                  </a:schemeClr>
                </a:gs>
                <a:gs pos="69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4618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5092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879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879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8000"/>
                  </a:schemeClr>
                </a:gs>
                <a:gs pos="72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11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-23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2057399"/>
            <a:ext cx="6422004" cy="209550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159399"/>
            <a:ext cx="6422004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FBD0C-E99C-4EFF-A512-9640AE1607DE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5D52B-64F3-45FA-8085-0B20DC0E2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1976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8884" y="927101"/>
            <a:ext cx="6423592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8884" y="2489199"/>
            <a:ext cx="231098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8884" y="3147164"/>
            <a:ext cx="2310988" cy="287771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8471" y="2489201"/>
            <a:ext cx="232675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2" y="3147164"/>
            <a:ext cx="2326750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2489200"/>
            <a:ext cx="2313740" cy="657961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3820" y="3147162"/>
            <a:ext cx="2313739" cy="2888368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294530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FBD0C-E99C-4EFF-A512-9640AE1607DE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5D52B-64F3-45FA-8085-0B20DC0E2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3652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36973"/>
            <a:ext cx="6423592" cy="699992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39" y="4188546"/>
            <a:ext cx="2314064" cy="649011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21261" y="2489200"/>
            <a:ext cx="2012937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8" y="4837558"/>
            <a:ext cx="2309280" cy="1187322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4317" y="4188546"/>
            <a:ext cx="2330903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16"/>
          </p:nvPr>
        </p:nvSpPr>
        <p:spPr>
          <a:xfrm>
            <a:off x="3550622" y="2489200"/>
            <a:ext cx="2025182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04317" y="4846509"/>
            <a:ext cx="2330904" cy="1178372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4184814"/>
            <a:ext cx="229949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17"/>
          </p:nvPr>
        </p:nvSpPr>
        <p:spPr>
          <a:xfrm>
            <a:off x="6104945" y="2489200"/>
            <a:ext cx="2018839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63820" y="4846510"/>
            <a:ext cx="2299492" cy="118902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3290019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FBD0C-E99C-4EFF-A512-9640AE1607DE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5D52B-64F3-45FA-8085-0B20DC0E2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4774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441" y="2489200"/>
            <a:ext cx="6343201" cy="35306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FBD0C-E99C-4EFF-A512-9640AE1607DE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5D52B-64F3-45FA-8085-0B20DC0E2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14675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-2308"/>
            <a:ext cx="9144000" cy="6860308"/>
            <a:chOff x="0" y="-2308"/>
            <a:chExt cx="9144000" cy="6860308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7000"/>
                  </a:schemeClr>
                </a:gs>
                <a:gs pos="69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4618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65092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879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879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8000"/>
                  </a:schemeClr>
                </a:gs>
                <a:gs pos="72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Rectangle 6"/>
            <p:cNvSpPr/>
            <p:nvPr/>
          </p:nvSpPr>
          <p:spPr>
            <a:xfrm>
              <a:off x="414867" y="402165"/>
              <a:ext cx="46105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7"/>
            <p:cNvSpPr/>
            <p:nvPr/>
          </p:nvSpPr>
          <p:spPr bwMode="gray">
            <a:xfrm rot="5400000">
              <a:off x="1299309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-23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68970" y="1447799"/>
            <a:ext cx="1119474" cy="4571999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48235" y="1447799"/>
            <a:ext cx="4435439" cy="45719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FBD0C-E99C-4EFF-A512-9640AE1607DE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5D52B-64F3-45FA-8085-0B20DC0E2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054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FBD0C-E99C-4EFF-A512-9640AE1607DE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5D52B-64F3-45FA-8085-0B20DC0E2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328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-2308"/>
            <a:ext cx="9144000" cy="6860308"/>
            <a:chOff x="0" y="-2308"/>
            <a:chExt cx="9144000" cy="6860308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7000"/>
                  </a:schemeClr>
                </a:gs>
                <a:gs pos="69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4618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65092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879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879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8000"/>
                  </a:schemeClr>
                </a:gs>
                <a:gs pos="72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Rectangle 6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7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-23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2257588"/>
            <a:ext cx="3101765" cy="3020343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588"/>
            <a:ext cx="3054653" cy="302034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FBD0C-E99C-4EFF-A512-9640AE1607DE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5D52B-64F3-45FA-8085-0B20DC0E2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086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199"/>
            <a:ext cx="3636980" cy="353060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0" y="2489199"/>
            <a:ext cx="3636981" cy="35306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FBD0C-E99C-4EFF-A512-9640AE1607DE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5D52B-64F3-45FA-8085-0B20DC0E2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981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3636979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1" y="3248490"/>
            <a:ext cx="3636978" cy="277131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1" y="2489200"/>
            <a:ext cx="3636980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8490"/>
            <a:ext cx="3636979" cy="277131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FBD0C-E99C-4EFF-A512-9640AE1607DE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5D52B-64F3-45FA-8085-0B20DC0E2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878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FBD0C-E99C-4EFF-A512-9640AE1607DE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5D52B-64F3-45FA-8085-0B20DC0E2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00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FBD0C-E99C-4EFF-A512-9640AE1607DE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5D52B-64F3-45FA-8085-0B20DC0E2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7881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-2308"/>
            <a:ext cx="9144000" cy="6860308"/>
            <a:chOff x="0" y="-2308"/>
            <a:chExt cx="9144000" cy="686030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7000"/>
                  </a:schemeClr>
                </a:gs>
                <a:gs pos="69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4618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5092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879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879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8000"/>
                  </a:schemeClr>
                </a:gs>
                <a:gs pos="72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8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-23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97437"/>
            <a:ext cx="2712589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52881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086844"/>
            <a:ext cx="2712590" cy="292541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FBD0C-E99C-4EFF-A512-9640AE1607DE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5D52B-64F3-45FA-8085-0B20DC0E2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668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-2308"/>
            <a:ext cx="9144000" cy="6860308"/>
            <a:chOff x="0" y="-2308"/>
            <a:chExt cx="9144000" cy="686030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7000"/>
                  </a:schemeClr>
                </a:gs>
                <a:gs pos="69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4618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5092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879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879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8000"/>
                  </a:schemeClr>
                </a:gs>
                <a:gs pos="72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8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-23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362190"/>
            <a:ext cx="2987087" cy="157480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1591" y="3088562"/>
            <a:ext cx="3001938" cy="2448637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FBD0C-E99C-4EFF-A512-9640AE1607DE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5D52B-64F3-45FA-8085-0B20DC0E2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502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08"/>
            <a:ext cx="9144000" cy="6860308"/>
            <a:chOff x="0" y="-2308"/>
            <a:chExt cx="9144000" cy="6860308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7000"/>
                  </a:schemeClr>
                </a:gs>
                <a:gs pos="69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5689832" y="4618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299432" y="5865092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879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879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8000"/>
                  </a:schemeClr>
                </a:gs>
                <a:gs pos="72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13"/>
            <p:cNvSpPr/>
            <p:nvPr/>
          </p:nvSpPr>
          <p:spPr bwMode="gray">
            <a:xfrm>
              <a:off x="485023" y="1854142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-23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3564" y="925605"/>
            <a:ext cx="6346078" cy="7113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2489200"/>
            <a:ext cx="6343201" cy="353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2" y="6365497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4443" y="6371444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363FBD0C-E99C-4EFF-A512-9640AE1607DE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17" name="Rectangle 16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08A5D52B-64F3-45FA-8085-0B20DC0E2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378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5" r:id="rId3"/>
    <p:sldLayoutId id="2147483896" r:id="rId4"/>
    <p:sldLayoutId id="2147483897" r:id="rId5"/>
    <p:sldLayoutId id="2147483898" r:id="rId6"/>
    <p:sldLayoutId id="2147483899" r:id="rId7"/>
    <p:sldLayoutId id="2147483900" r:id="rId8"/>
    <p:sldLayoutId id="2147483901" r:id="rId9"/>
    <p:sldLayoutId id="2147483902" r:id="rId10"/>
    <p:sldLayoutId id="2147483903" r:id="rId11"/>
    <p:sldLayoutId id="2147483904" r:id="rId12"/>
    <p:sldLayoutId id="2147483905" r:id="rId13"/>
    <p:sldLayoutId id="2147483906" r:id="rId14"/>
    <p:sldLayoutId id="2147483907" r:id="rId15"/>
    <p:sldLayoutId id="2147483908" r:id="rId16"/>
    <p:sldLayoutId id="214748390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2222622"/>
            <a:ext cx="5917679" cy="2554758"/>
          </a:xfrm>
        </p:spPr>
        <p:txBody>
          <a:bodyPr/>
          <a:lstStyle/>
          <a:p>
            <a:r>
              <a:rPr lang="ru-RU" sz="4000" dirty="0" smtClean="0"/>
              <a:t>Использование активных методов обучения на уроках русского языка и литературного чтения.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4777380"/>
            <a:ext cx="5917679" cy="86142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751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АМ «Кластер»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5" y="2060848"/>
            <a:ext cx="5472608" cy="4248472"/>
          </a:xfrm>
        </p:spPr>
        <p:txBody>
          <a:bodyPr>
            <a:normAutofit/>
          </a:bodyPr>
          <a:lstStyle/>
          <a:p>
            <a:r>
              <a:rPr lang="ru-RU" b="1" dirty="0" smtClean="0"/>
              <a:t>Цель:</a:t>
            </a:r>
            <a:r>
              <a:rPr lang="ru-RU" dirty="0" smtClean="0"/>
              <a:t> </a:t>
            </a:r>
            <a:r>
              <a:rPr lang="ru-RU" dirty="0"/>
              <a:t>научить работать с информацией (выделять из общего частное</a:t>
            </a:r>
            <a:r>
              <a:rPr lang="ru-RU" dirty="0" smtClean="0"/>
              <a:t>),способствовать </a:t>
            </a:r>
            <a:r>
              <a:rPr lang="ru-RU" dirty="0"/>
              <a:t>развитию умения преобразовывать теорию в схему, </a:t>
            </a:r>
            <a:r>
              <a:rPr lang="ru-RU" dirty="0" smtClean="0"/>
              <a:t>понятную </a:t>
            </a:r>
            <a:r>
              <a:rPr lang="ru-RU" dirty="0"/>
              <a:t>и доступную для каждого из участников</a:t>
            </a:r>
            <a:r>
              <a:rPr lang="ru-RU" dirty="0" smtClean="0"/>
              <a:t>;</a:t>
            </a:r>
          </a:p>
          <a:p>
            <a:r>
              <a:rPr lang="ru-RU" b="1" dirty="0" smtClean="0"/>
              <a:t>Численность</a:t>
            </a:r>
            <a:r>
              <a:rPr lang="ru-RU" dirty="0" smtClean="0"/>
              <a:t>: весь класс</a:t>
            </a:r>
          </a:p>
          <a:p>
            <a:r>
              <a:rPr lang="ru-RU" b="1" dirty="0" smtClean="0"/>
              <a:t>Время:</a:t>
            </a:r>
            <a:r>
              <a:rPr lang="ru-RU" dirty="0" smtClean="0"/>
              <a:t> 10-20 минут</a:t>
            </a:r>
          </a:p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Материалы</a:t>
            </a:r>
            <a:r>
              <a:rPr lang="ru-RU" dirty="0" smtClean="0"/>
              <a:t>: листы бумаги, цветные ручки, карандаши, фломастеры. Заранее заготовленные таблички с содержанием материала.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348880"/>
            <a:ext cx="2557034" cy="3409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0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275"/>
            <a:ext cx="9115918" cy="6723367"/>
          </a:xfrm>
        </p:spPr>
      </p:pic>
    </p:spTree>
    <p:extLst>
      <p:ext uri="{BB962C8B-B14F-4D97-AF65-F5344CB8AC3E}">
        <p14:creationId xmlns:p14="http://schemas.microsoft.com/office/powerpoint/2010/main" val="134376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793"/>
            <a:ext cx="8820472" cy="6674785"/>
          </a:xfrm>
        </p:spPr>
      </p:pic>
    </p:spTree>
    <p:extLst>
      <p:ext uri="{BB962C8B-B14F-4D97-AF65-F5344CB8AC3E}">
        <p14:creationId xmlns:p14="http://schemas.microsoft.com/office/powerpoint/2010/main" val="159984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АМ «Крестики нолики»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5" y="2204864"/>
            <a:ext cx="3528392" cy="3530600"/>
          </a:xfrm>
        </p:spPr>
        <p:txBody>
          <a:bodyPr/>
          <a:lstStyle/>
          <a:p>
            <a:r>
              <a:rPr lang="ru-RU" b="1" u="sng" dirty="0"/>
              <a:t>Цель:</a:t>
            </a:r>
            <a:r>
              <a:rPr lang="ru-RU" dirty="0"/>
              <a:t> </a:t>
            </a:r>
            <a:r>
              <a:rPr lang="ru-RU" dirty="0" smtClean="0"/>
              <a:t> обобщение, закрепление, проверка полученных знаний.</a:t>
            </a:r>
          </a:p>
          <a:p>
            <a:r>
              <a:rPr lang="ru-RU" b="1" u="sng" dirty="0" smtClean="0"/>
              <a:t>Численность</a:t>
            </a:r>
            <a:r>
              <a:rPr lang="ru-RU" dirty="0" smtClean="0"/>
              <a:t> :весь класс</a:t>
            </a:r>
          </a:p>
          <a:p>
            <a:r>
              <a:rPr lang="ru-RU" b="1" u="sng" dirty="0" smtClean="0"/>
              <a:t>Время:</a:t>
            </a:r>
            <a:r>
              <a:rPr lang="ru-RU" dirty="0" smtClean="0"/>
              <a:t> 5-7 минут.</a:t>
            </a:r>
          </a:p>
          <a:p>
            <a:r>
              <a:rPr lang="ru-RU" b="1" u="sng" dirty="0" smtClean="0"/>
              <a:t>Оборудование:</a:t>
            </a:r>
            <a:r>
              <a:rPr lang="ru-RU" dirty="0" smtClean="0"/>
              <a:t> доска, рабочие тетради.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484784"/>
            <a:ext cx="3816424" cy="5088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90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АМ «Мини интервью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132856"/>
            <a:ext cx="7556177" cy="3530600"/>
          </a:xfrm>
        </p:spPr>
        <p:txBody>
          <a:bodyPr/>
          <a:lstStyle/>
          <a:p>
            <a:r>
              <a:rPr lang="ru-RU" b="1" dirty="0" smtClean="0"/>
              <a:t>Цель:</a:t>
            </a:r>
            <a:r>
              <a:rPr lang="ru-RU" dirty="0" smtClean="0"/>
              <a:t>  закрепление полученных знаний, проверка домашнего задания.</a:t>
            </a:r>
          </a:p>
          <a:p>
            <a:r>
              <a:rPr lang="ru-RU" b="1" dirty="0" smtClean="0"/>
              <a:t>Численность</a:t>
            </a:r>
            <a:r>
              <a:rPr lang="ru-RU" dirty="0" smtClean="0"/>
              <a:t>: весь класс(работа в группах)</a:t>
            </a:r>
          </a:p>
          <a:p>
            <a:r>
              <a:rPr lang="ru-RU" b="1" dirty="0" smtClean="0"/>
              <a:t>Время</a:t>
            </a:r>
            <a:r>
              <a:rPr lang="ru-RU" dirty="0" smtClean="0"/>
              <a:t>- 10-15 минут</a:t>
            </a:r>
          </a:p>
          <a:p>
            <a:r>
              <a:rPr lang="ru-RU" b="1" dirty="0" smtClean="0"/>
              <a:t>Оборудование:</a:t>
            </a:r>
            <a:r>
              <a:rPr lang="ru-RU" dirty="0" smtClean="0"/>
              <a:t> лист бумаги, ручка.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8" r="9051"/>
          <a:stretch/>
        </p:blipFill>
        <p:spPr>
          <a:xfrm>
            <a:off x="1892234" y="4077072"/>
            <a:ext cx="5317408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845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9" r="9808"/>
          <a:stretch/>
        </p:blipFill>
        <p:spPr>
          <a:xfrm>
            <a:off x="179512" y="404664"/>
            <a:ext cx="8857945" cy="5945177"/>
          </a:xfrm>
        </p:spPr>
      </p:pic>
    </p:spTree>
    <p:extLst>
      <p:ext uri="{BB962C8B-B14F-4D97-AF65-F5344CB8AC3E}">
        <p14:creationId xmlns:p14="http://schemas.microsoft.com/office/powerpoint/2010/main" val="166175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АМ «Грамматическая эстафета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204864"/>
            <a:ext cx="2880320" cy="4429544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Цель:</a:t>
            </a:r>
            <a:r>
              <a:rPr lang="ru-RU" sz="2000" dirty="0"/>
              <a:t> </a:t>
            </a:r>
            <a:r>
              <a:rPr lang="ru-RU" sz="2000" dirty="0" smtClean="0"/>
              <a:t>отработка изученного материала,</a:t>
            </a:r>
            <a:r>
              <a:rPr lang="ru-RU" sz="2000" dirty="0"/>
              <a:t> проверка знаний, умений и навыков по теме.</a:t>
            </a:r>
            <a:endParaRPr lang="ru-RU" sz="2000" dirty="0" smtClean="0"/>
          </a:p>
          <a:p>
            <a:r>
              <a:rPr lang="ru-RU" sz="2000" b="1" dirty="0" smtClean="0"/>
              <a:t>Численность:</a:t>
            </a:r>
            <a:r>
              <a:rPr lang="ru-RU" sz="2000" dirty="0" smtClean="0"/>
              <a:t> весь класс</a:t>
            </a:r>
          </a:p>
          <a:p>
            <a:r>
              <a:rPr lang="ru-RU" sz="2000" b="1" dirty="0" smtClean="0"/>
              <a:t>Время</a:t>
            </a:r>
            <a:r>
              <a:rPr lang="ru-RU" sz="2000" dirty="0" smtClean="0"/>
              <a:t>:5-10 минут</a:t>
            </a:r>
          </a:p>
          <a:p>
            <a:r>
              <a:rPr lang="ru-RU" sz="2000" b="1" dirty="0" smtClean="0"/>
              <a:t>Оборудование</a:t>
            </a:r>
            <a:r>
              <a:rPr lang="ru-RU" sz="2000" dirty="0" smtClean="0"/>
              <a:t>: доска, листы с раздаточным материалом.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636912"/>
            <a:ext cx="5564970" cy="3024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44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77" b="40155"/>
          <a:stretch/>
        </p:blipFill>
        <p:spPr>
          <a:xfrm>
            <a:off x="539552" y="2060848"/>
            <a:ext cx="8083095" cy="4387021"/>
          </a:xfrm>
        </p:spPr>
      </p:pic>
    </p:spTree>
    <p:extLst>
      <p:ext uri="{BB962C8B-B14F-4D97-AF65-F5344CB8AC3E}">
        <p14:creationId xmlns:p14="http://schemas.microsoft.com/office/powerpoint/2010/main" val="421717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76672"/>
            <a:ext cx="8280920" cy="6192688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800" dirty="0">
                <a:solidFill>
                  <a:schemeClr val="bg1"/>
                </a:solidFill>
              </a:rPr>
              <a:t>Использование</a:t>
            </a:r>
            <a:r>
              <a:rPr lang="ru-RU" sz="3600" dirty="0">
                <a:solidFill>
                  <a:schemeClr val="bg1"/>
                </a:solidFill>
              </a:rPr>
              <a:t> АМО </a:t>
            </a:r>
            <a:r>
              <a:rPr lang="ru-RU" sz="2800" dirty="0">
                <a:solidFill>
                  <a:schemeClr val="bg1"/>
                </a:solidFill>
              </a:rPr>
              <a:t>на  уроке позволяет:</a:t>
            </a:r>
            <a:endParaRPr lang="ru-RU" sz="3600" dirty="0">
              <a:solidFill>
                <a:schemeClr val="bg1"/>
              </a:solidFill>
            </a:endParaRPr>
          </a:p>
          <a:p>
            <a:pPr lvl="0"/>
            <a:r>
              <a:rPr lang="ru-RU" sz="2800" dirty="0"/>
              <a:t>обеспечить положительную мотивацию обучения;</a:t>
            </a:r>
          </a:p>
          <a:p>
            <a:pPr lvl="0"/>
            <a:r>
              <a:rPr lang="ru-RU" sz="2800" dirty="0"/>
              <a:t>провести урок на высоком эстетическом и эмоциональном уровне;</a:t>
            </a:r>
          </a:p>
          <a:p>
            <a:pPr lvl="0"/>
            <a:r>
              <a:rPr lang="ru-RU" sz="2800" dirty="0"/>
              <a:t>обеспечить высокую степень дифференциации обучения;</a:t>
            </a:r>
          </a:p>
          <a:p>
            <a:pPr lvl="0"/>
            <a:r>
              <a:rPr lang="ru-RU" sz="2800" dirty="0"/>
              <a:t>повысить объем выполняемой на уроке работы в 1,5 – 2 раза;</a:t>
            </a:r>
          </a:p>
          <a:p>
            <a:pPr lvl="0"/>
            <a:r>
              <a:rPr lang="ru-RU" sz="2800" dirty="0"/>
              <a:t>усовершенствовать контроль знаний;</a:t>
            </a:r>
          </a:p>
          <a:p>
            <a:pPr lvl="0"/>
            <a:r>
              <a:rPr lang="ru-RU" sz="2800" dirty="0"/>
              <a:t>рационально организовать учебный процесс, повысить эффективность урока.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25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9752" y="3068960"/>
            <a:ext cx="6343201" cy="3530600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2800" b="1" dirty="0"/>
              <a:t>Скажи мне – и я забуду,</a:t>
            </a:r>
            <a:endParaRPr lang="ru-RU" sz="2800" dirty="0"/>
          </a:p>
          <a:p>
            <a:pPr marL="0" indent="0" algn="r">
              <a:buNone/>
            </a:pPr>
            <a:r>
              <a:rPr lang="ru-RU" sz="2800" b="1" dirty="0"/>
              <a:t>Покажи мне – и я запомню,</a:t>
            </a:r>
            <a:endParaRPr lang="ru-RU" sz="2800" dirty="0"/>
          </a:p>
          <a:p>
            <a:pPr marL="0" indent="0" algn="r">
              <a:buNone/>
            </a:pPr>
            <a:r>
              <a:rPr lang="ru-RU" sz="2800" b="1" dirty="0"/>
              <a:t>Вовлеки меня – и я пойму.</a:t>
            </a:r>
            <a:endParaRPr lang="ru-RU" sz="2800" dirty="0"/>
          </a:p>
          <a:p>
            <a:pPr marL="0" indent="0" algn="r">
              <a:buNone/>
            </a:pPr>
            <a:r>
              <a:rPr lang="ru-RU" sz="2800" b="1" i="1" dirty="0"/>
              <a:t>(Древняя китайская мудрость)</a:t>
            </a:r>
            <a:endParaRPr lang="ru-RU" sz="2800" dirty="0"/>
          </a:p>
          <a:p>
            <a:pPr marL="0" indent="0" algn="r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61098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052736"/>
            <a:ext cx="6984776" cy="5040560"/>
          </a:xfrm>
        </p:spPr>
        <p:txBody>
          <a:bodyPr>
            <a:normAutofit fontScale="92500" lnSpcReduction="10000"/>
          </a:bodyPr>
          <a:lstStyle/>
          <a:p>
            <a:pPr marL="45720" indent="0" algn="ctr">
              <a:buNone/>
            </a:pPr>
            <a:r>
              <a:rPr lang="ru-RU" altLang="ru-RU" sz="4400" dirty="0">
                <a:solidFill>
                  <a:schemeClr val="bg1"/>
                </a:solidFill>
              </a:rPr>
              <a:t>АМО </a:t>
            </a:r>
            <a:r>
              <a:rPr lang="ru-RU" altLang="ru-RU" sz="4400" dirty="0" smtClean="0">
                <a:solidFill>
                  <a:schemeClr val="bg1"/>
                </a:solidFill>
              </a:rPr>
              <a:t>подразделяются:</a:t>
            </a:r>
          </a:p>
          <a:p>
            <a:pPr marL="45720" indent="0" algn="ctr">
              <a:buNone/>
            </a:pPr>
            <a:endParaRPr lang="ru-RU" altLang="ru-RU" sz="4400" dirty="0" smtClean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ru-RU" altLang="ru-RU" sz="2800" dirty="0">
                <a:solidFill>
                  <a:schemeClr val="tx1"/>
                </a:solidFill>
              </a:rPr>
              <a:t>Методы начала </a:t>
            </a:r>
            <a:r>
              <a:rPr lang="ru-RU" altLang="ru-RU" sz="2800" dirty="0" smtClean="0">
                <a:solidFill>
                  <a:schemeClr val="tx1"/>
                </a:solidFill>
              </a:rPr>
              <a:t>урока.</a:t>
            </a:r>
            <a:endParaRPr lang="ru-RU" altLang="ru-RU" sz="2800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r>
              <a:rPr lang="ru-RU" altLang="ru-RU" sz="2800" dirty="0">
                <a:solidFill>
                  <a:schemeClr val="tx1"/>
                </a:solidFill>
              </a:rPr>
              <a:t>Методы выяснений целей, ожиданий, </a:t>
            </a:r>
            <a:r>
              <a:rPr lang="ru-RU" altLang="ru-RU" sz="2800" dirty="0" smtClean="0">
                <a:solidFill>
                  <a:schemeClr val="tx1"/>
                </a:solidFill>
              </a:rPr>
              <a:t>опасений.</a:t>
            </a:r>
            <a:endParaRPr lang="ru-RU" altLang="ru-RU" sz="2800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r>
              <a:rPr lang="ru-RU" altLang="ru-RU" sz="2800" dirty="0">
                <a:solidFill>
                  <a:schemeClr val="tx1"/>
                </a:solidFill>
              </a:rPr>
              <a:t>Методы презентации учебного материала, организации самостоятельной работы.</a:t>
            </a:r>
          </a:p>
          <a:p>
            <a:pPr>
              <a:lnSpc>
                <a:spcPct val="90000"/>
              </a:lnSpc>
            </a:pPr>
            <a:r>
              <a:rPr lang="ru-RU" altLang="ru-RU" sz="2800" dirty="0" smtClean="0">
                <a:solidFill>
                  <a:schemeClr val="tx1"/>
                </a:solidFill>
              </a:rPr>
              <a:t>Методы обобщения знаний.</a:t>
            </a:r>
            <a:endParaRPr lang="ru-RU" altLang="ru-RU" sz="2800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r>
              <a:rPr lang="ru-RU" altLang="ru-RU" sz="2800" dirty="0">
                <a:solidFill>
                  <a:schemeClr val="tx1"/>
                </a:solidFill>
              </a:rPr>
              <a:t>Методы </a:t>
            </a:r>
            <a:r>
              <a:rPr lang="ru-RU" altLang="ru-RU" sz="2800" dirty="0" smtClean="0">
                <a:solidFill>
                  <a:schemeClr val="tx1"/>
                </a:solidFill>
              </a:rPr>
              <a:t>релаксации.</a:t>
            </a:r>
            <a:endParaRPr lang="ru-RU" altLang="ru-RU" sz="2800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r>
              <a:rPr lang="ru-RU" altLang="ru-RU" sz="2800" dirty="0">
                <a:solidFill>
                  <a:schemeClr val="tx1"/>
                </a:solidFill>
              </a:rPr>
              <a:t>Методы подведения </a:t>
            </a:r>
            <a:r>
              <a:rPr lang="ru-RU" altLang="ru-RU" sz="2800" dirty="0" smtClean="0">
                <a:solidFill>
                  <a:schemeClr val="tx1"/>
                </a:solidFill>
              </a:rPr>
              <a:t>итогов.</a:t>
            </a:r>
            <a:endParaRPr lang="ru-RU" altLang="ru-RU" sz="2800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508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АМ «Поздоровайся глазами/локтями/ладошками»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8599" y="1933828"/>
            <a:ext cx="7076008" cy="3444997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3800" b="1" dirty="0"/>
              <a:t>Цель</a:t>
            </a:r>
            <a:r>
              <a:rPr lang="ru-RU" sz="3800" dirty="0" smtClean="0"/>
              <a:t>:</a:t>
            </a:r>
            <a:endParaRPr lang="ru-RU" sz="3800" dirty="0"/>
          </a:p>
          <a:p>
            <a:pPr marL="0" indent="0">
              <a:buNone/>
            </a:pPr>
            <a:r>
              <a:rPr lang="ru-RU" sz="3800" dirty="0"/>
              <a:t>- содействовать возникновению межличностных коммуникаций,</a:t>
            </a:r>
          </a:p>
          <a:p>
            <a:pPr marL="0" indent="0">
              <a:buNone/>
            </a:pPr>
            <a:r>
              <a:rPr lang="ru-RU" sz="3800" dirty="0"/>
              <a:t>- обеспечить позитивный настрой к началу урока,</a:t>
            </a:r>
          </a:p>
          <a:p>
            <a:pPr marL="0" indent="0">
              <a:buNone/>
            </a:pPr>
            <a:r>
              <a:rPr lang="ru-RU" sz="3800" dirty="0"/>
              <a:t>- разгрузить эмоциональную напряжённость.</a:t>
            </a:r>
          </a:p>
          <a:p>
            <a:pPr marL="0" indent="0">
              <a:buNone/>
            </a:pPr>
            <a:r>
              <a:rPr lang="ru-RU" sz="3800" b="1" dirty="0"/>
              <a:t>Численность</a:t>
            </a:r>
            <a:r>
              <a:rPr lang="ru-RU" sz="3800" dirty="0"/>
              <a:t> – весь класс.</a:t>
            </a:r>
          </a:p>
          <a:p>
            <a:pPr marL="0" indent="0">
              <a:buNone/>
            </a:pPr>
            <a:r>
              <a:rPr lang="ru-RU" sz="3800" b="1" dirty="0"/>
              <a:t>Время</a:t>
            </a:r>
            <a:r>
              <a:rPr lang="ru-RU" sz="3800" dirty="0"/>
              <a:t> – 5-10 минут.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058" y="3645024"/>
            <a:ext cx="3827917" cy="2870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06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8" y="0"/>
            <a:ext cx="4707466" cy="353060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04664"/>
            <a:ext cx="4050450" cy="54006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708920"/>
            <a:ext cx="2899679" cy="3866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60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АМ «Верные-неверные утверждения»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988840"/>
            <a:ext cx="4464495" cy="4536566"/>
          </a:xfrm>
        </p:spPr>
        <p:txBody>
          <a:bodyPr>
            <a:normAutofit fontScale="92500" lnSpcReduction="10000"/>
          </a:bodyPr>
          <a:lstStyle/>
          <a:p>
            <a:r>
              <a:rPr lang="ru-RU" sz="2800" b="1" u="sng" dirty="0" smtClean="0"/>
              <a:t>Цель</a:t>
            </a:r>
            <a:r>
              <a:rPr lang="ru-RU" sz="2800" b="1" dirty="0" smtClean="0"/>
              <a:t>:</a:t>
            </a:r>
            <a:r>
              <a:rPr lang="ru-RU" sz="2800" dirty="0" smtClean="0"/>
              <a:t>  </a:t>
            </a:r>
            <a:r>
              <a:rPr lang="ru-RU" sz="2800" dirty="0"/>
              <a:t>выражение мнения групп, умение начать </a:t>
            </a:r>
            <a:r>
              <a:rPr lang="ru-RU" sz="2800" dirty="0" smtClean="0"/>
              <a:t>беседу</a:t>
            </a:r>
          </a:p>
          <a:p>
            <a:r>
              <a:rPr lang="ru-RU" sz="2800" b="1" u="sng" dirty="0" smtClean="0"/>
              <a:t>Численность</a:t>
            </a:r>
            <a:r>
              <a:rPr lang="ru-RU" sz="2800" dirty="0" smtClean="0"/>
              <a:t>: весь класс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b="1" u="sng" dirty="0"/>
              <a:t>Время</a:t>
            </a:r>
            <a:r>
              <a:rPr lang="ru-RU" sz="2800" b="1" dirty="0"/>
              <a:t>: </a:t>
            </a:r>
            <a:r>
              <a:rPr lang="ru-RU" sz="2800" dirty="0" smtClean="0"/>
              <a:t>7-10 </a:t>
            </a:r>
            <a:r>
              <a:rPr lang="ru-RU" sz="2800" dirty="0"/>
              <a:t>мин.</a:t>
            </a:r>
            <a:br>
              <a:rPr lang="ru-RU" sz="2800" dirty="0"/>
            </a:br>
            <a:r>
              <a:rPr lang="ru-RU" sz="2800" b="1" u="sng" dirty="0" smtClean="0"/>
              <a:t>Оборудование</a:t>
            </a:r>
            <a:r>
              <a:rPr lang="ru-RU" sz="2800" b="1" dirty="0" smtClean="0"/>
              <a:t>: </a:t>
            </a:r>
            <a:r>
              <a:rPr lang="ru-RU" sz="2800" dirty="0"/>
              <a:t>подготовленные тезисы, </a:t>
            </a:r>
            <a:r>
              <a:rPr lang="ru-RU" sz="2800" dirty="0" smtClean="0"/>
              <a:t>красные, </a:t>
            </a:r>
            <a:r>
              <a:rPr lang="ru-RU" sz="2800" dirty="0"/>
              <a:t>зеленые карточки каждому участнику.</a:t>
            </a:r>
          </a:p>
          <a:p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924944"/>
            <a:ext cx="4416574" cy="3312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003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0410"/>
            <a:ext cx="6207795" cy="465313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3356992"/>
            <a:ext cx="4392488" cy="329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00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АМ «Ромашка»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3" y="2204864"/>
            <a:ext cx="4608512" cy="3530600"/>
          </a:xfrm>
        </p:spPr>
        <p:txBody>
          <a:bodyPr>
            <a:noAutofit/>
          </a:bodyPr>
          <a:lstStyle/>
          <a:p>
            <a:r>
              <a:rPr lang="ru-RU" sz="2400" b="1" dirty="0"/>
              <a:t>Цель</a:t>
            </a:r>
            <a:r>
              <a:rPr lang="ru-RU" sz="2400" dirty="0"/>
              <a:t>: активизировать полученные знания</a:t>
            </a:r>
          </a:p>
          <a:p>
            <a:pPr marL="0" indent="0">
              <a:buNone/>
            </a:pPr>
            <a:r>
              <a:rPr lang="ru-RU" sz="2400" dirty="0" smtClean="0"/>
              <a:t>     </a:t>
            </a:r>
            <a:r>
              <a:rPr lang="ru-RU" sz="2400" b="1" dirty="0" smtClean="0"/>
              <a:t>Численность:</a:t>
            </a:r>
            <a:r>
              <a:rPr lang="ru-RU" sz="2400" dirty="0" smtClean="0"/>
              <a:t> весь класс</a:t>
            </a:r>
          </a:p>
          <a:p>
            <a:pPr marL="0" indent="0">
              <a:buNone/>
            </a:pPr>
            <a:r>
              <a:rPr lang="ru-RU" sz="2400" dirty="0" smtClean="0"/>
              <a:t>      </a:t>
            </a:r>
            <a:r>
              <a:rPr lang="ru-RU" sz="2400" b="1" dirty="0" smtClean="0"/>
              <a:t>Время:</a:t>
            </a:r>
            <a:r>
              <a:rPr lang="ru-RU" sz="2400" dirty="0" smtClean="0"/>
              <a:t> 5-10 минут</a:t>
            </a:r>
          </a:p>
          <a:p>
            <a:pPr marL="0" indent="0">
              <a:buNone/>
            </a:pPr>
            <a:r>
              <a:rPr lang="ru-RU" sz="2400" b="1" dirty="0" smtClean="0"/>
              <a:t>      Материал</a:t>
            </a:r>
            <a:r>
              <a:rPr lang="ru-RU" sz="2400" dirty="0" smtClean="0"/>
              <a:t>: изготовленные заранее лепестки    ромашки </a:t>
            </a:r>
          </a:p>
          <a:p>
            <a:pPr marL="0" indent="0">
              <a:buNone/>
            </a:pPr>
            <a:r>
              <a:rPr lang="ru-RU" sz="2400" dirty="0" smtClean="0"/>
              <a:t>(с тезисами, утверждениями)</a:t>
            </a:r>
            <a:endParaRPr lang="ru-RU" sz="2400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8" r="9814"/>
          <a:stretch/>
        </p:blipFill>
        <p:spPr>
          <a:xfrm>
            <a:off x="4427984" y="3545493"/>
            <a:ext cx="4536504" cy="3145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084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8" r="8673"/>
          <a:stretch/>
        </p:blipFill>
        <p:spPr>
          <a:xfrm>
            <a:off x="251520" y="260648"/>
            <a:ext cx="6408712" cy="439667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12" t="1150" r="24402" b="-1150"/>
          <a:stretch/>
        </p:blipFill>
        <p:spPr>
          <a:xfrm>
            <a:off x="4036603" y="3140968"/>
            <a:ext cx="4824536" cy="3493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5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Ион (конференц-зал)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Ион (конференц-зал)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 (конференц-зал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tint val="100000"/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F1C4790-FE3C-4020-8CA7-00621DA7BBB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939</TotalTime>
  <Words>256</Words>
  <Application>Microsoft Office PowerPoint</Application>
  <PresentationFormat>Экран (4:3)</PresentationFormat>
  <Paragraphs>56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Century Gothic</vt:lpstr>
      <vt:lpstr>Wingdings 3</vt:lpstr>
      <vt:lpstr>Ион (конференц-зал)</vt:lpstr>
      <vt:lpstr>Использование активных методов обучения на уроках русского языка и литературного чтения.</vt:lpstr>
      <vt:lpstr>Презентация PowerPoint</vt:lpstr>
      <vt:lpstr>Презентация PowerPoint</vt:lpstr>
      <vt:lpstr>АМ «Поздоровайся глазами/локтями/ладошками»</vt:lpstr>
      <vt:lpstr>Презентация PowerPoint</vt:lpstr>
      <vt:lpstr>АМ «Верные-неверные утверждения»</vt:lpstr>
      <vt:lpstr>Презентация PowerPoint</vt:lpstr>
      <vt:lpstr>АМ «Ромашка»</vt:lpstr>
      <vt:lpstr>Презентация PowerPoint</vt:lpstr>
      <vt:lpstr>АМ «Кластер»</vt:lpstr>
      <vt:lpstr>Презентация PowerPoint</vt:lpstr>
      <vt:lpstr>Презентация PowerPoint</vt:lpstr>
      <vt:lpstr>АМ «Крестики нолики» </vt:lpstr>
      <vt:lpstr>АМ «Мини интервью</vt:lpstr>
      <vt:lpstr>Презентация PowerPoint</vt:lpstr>
      <vt:lpstr>АМ «Грамматическая эстафета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Анастасия</cp:lastModifiedBy>
  <cp:revision>72</cp:revision>
  <dcterms:created xsi:type="dcterms:W3CDTF">2017-03-22T18:47:13Z</dcterms:created>
  <dcterms:modified xsi:type="dcterms:W3CDTF">2022-04-11T11:23:01Z</dcterms:modified>
</cp:coreProperties>
</file>