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75" r:id="rId2"/>
    <p:sldId id="27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05" autoAdjust="0"/>
  </p:normalViewPr>
  <p:slideViewPr>
    <p:cSldViewPr>
      <p:cViewPr varScale="1">
        <p:scale>
          <a:sx n="63" d="100"/>
          <a:sy n="63" d="100"/>
        </p:scale>
        <p:origin x="56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224FFCC-95A7-444A-BBC0-D72DE0FC61C1}" type="datetimeFigureOut">
              <a:rPr lang="ru-RU" smtClean="0"/>
              <a:pPr/>
              <a:t>25.11.2021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EBF3CE7-78D0-44FD-B187-2ECBFCA425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63272" cy="3816424"/>
          </a:xfrm>
        </p:spPr>
        <p:txBody>
          <a:bodyPr>
            <a:normAutofit fontScale="90000"/>
          </a:bodyPr>
          <a:lstStyle/>
          <a:p>
            <a:pPr marL="45720" lvl="0" algn="ctr">
              <a:lnSpc>
                <a:spcPct val="150000"/>
              </a:lnSpc>
              <a:spcBef>
                <a:spcPct val="20000"/>
              </a:spcBef>
              <a:spcAft>
                <a:spcPts val="750"/>
              </a:spcAft>
            </a:pP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r>
              <a:rPr lang="ru-RU" sz="22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  <a:t>Тема родительского собрания:</a:t>
            </a: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br>
              <a:rPr lang="ru-RU" sz="1800" b="1" cap="none" spc="0" dirty="0">
                <a:solidFill>
                  <a:srgbClr val="333333"/>
                </a:solidFill>
                <a:latin typeface="Helvetica"/>
                <a:ea typeface="Times New Roman"/>
                <a:cs typeface="+mn-cs"/>
              </a:rPr>
            </a:br>
            <a:r>
              <a:rPr lang="ru-RU" sz="3100" b="1" i="1" cap="none" spc="0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  <a:cs typeface="+mn-cs"/>
              </a:rPr>
              <a:t>«Роль семьи в профессиональной ориентации ребенка»</a:t>
            </a:r>
            <a:br>
              <a:rPr lang="ru-RU" sz="3600" b="1" i="1" cap="none" spc="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30352"/>
            <a:ext cx="8507288" cy="810416"/>
          </a:xfrm>
        </p:spPr>
        <p:txBody>
          <a:bodyPr>
            <a:normAutofit/>
          </a:bodyPr>
          <a:lstStyle/>
          <a:p>
            <a:pPr>
              <a:spcAft>
                <a:spcPts val="750"/>
              </a:spcAft>
            </a:pPr>
            <a:endParaRPr lang="ru-RU" sz="2400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>
              <a:spcAft>
                <a:spcPts val="750"/>
              </a:spcAft>
            </a:pPr>
            <a:endParaRPr lang="ru-RU" sz="2400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>
              <a:spcAft>
                <a:spcPts val="750"/>
              </a:spcAft>
            </a:pPr>
            <a:endParaRPr lang="ru-RU" sz="2400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568736"/>
      </p:ext>
    </p:extLst>
  </p:cSld>
  <p:clrMapOvr>
    <a:masterClrMapping/>
  </p:clrMapOvr>
  <p:transition spd="med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sz="4400" b="1" dirty="0" err="1">
                <a:solidFill>
                  <a:srgbClr val="333333"/>
                </a:solidFill>
                <a:latin typeface="Helvetica"/>
                <a:ea typeface="Calibri"/>
              </a:rPr>
              <a:t>Фандрайзер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220282160"/>
      </p:ext>
    </p:extLst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 algn="ct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 algn="ctr">
              <a:spcAft>
                <a:spcPts val="750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b="1" dirty="0" err="1">
                <a:solidFill>
                  <a:srgbClr val="333333"/>
                </a:solidFill>
                <a:latin typeface="Helvetica"/>
                <a:ea typeface="Times New Roman"/>
              </a:rPr>
              <a:t>Фандрайзер</a:t>
            </a: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 – тот, кто ищет деньги и возможности для организации.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677599"/>
      </p:ext>
    </p:extLst>
  </p:cSld>
  <p:clrMapOvr>
    <a:masterClrMapping/>
  </p:clrMapOvr>
  <p:transition spd="med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sz="51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«Готов ли ты к выбору профессии?»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Количество участников 10 класса: 9 человек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Да, твердо выбрал: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1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Скорее да, чем нет: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2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Скорее нет, чем да: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3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Нет, пока не выбрал: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1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YS Text"/>
                <a:ea typeface="Times New Roman"/>
                <a:cs typeface="Times New Roman"/>
              </a:rPr>
              <a:t>Сомневаюсь в выборе: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Clr>
                <a:srgbClr val="F07F09"/>
              </a:buClr>
            </a:pPr>
            <a:r>
              <a:rPr lang="ru-RU" sz="2600" dirty="0">
                <a:solidFill>
                  <a:srgbClr val="000000"/>
                </a:solidFill>
                <a:latin typeface="YS Text"/>
                <a:ea typeface="Calibri"/>
                <a:cs typeface="Times New Roman"/>
              </a:rPr>
              <a:t>2</a:t>
            </a:r>
            <a:endParaRPr lang="ru-RU" sz="2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spcAft>
                <a:spcPts val="750"/>
              </a:spcAft>
              <a:buNone/>
            </a:pP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053524"/>
      </p:ext>
    </p:extLst>
  </p:cSld>
  <p:clrMapOvr>
    <a:masterClrMapping/>
  </p:clrMapOvr>
  <p:transition spd="med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pc="1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Самые востребованные профессии 2021 г. - ТОП 10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1 место - IT-специальности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2 место – Специалисты с медицинским и фармацевтическим образованием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3 место – Менеджеры по продажам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4 место – Дизайнеры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5 место – Маркетологи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6 место – Педагоги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7 место – Психологи и психотерапевты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8 место – Финансовые аналитики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 9 место – Инженеры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10 место – Переводчики</a:t>
            </a:r>
            <a:endParaRPr lang="ru-RU" sz="32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484964"/>
      </p:ext>
    </p:extLst>
  </p:cSld>
  <p:clrMapOvr>
    <a:masterClrMapping/>
  </p:clrMapOvr>
  <p:transition spd="med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74912"/>
          </a:xfrm>
        </p:spPr>
        <p:txBody>
          <a:bodyPr/>
          <a:lstStyle/>
          <a:p>
            <a:pPr marL="0" indent="0">
              <a:spcAft>
                <a:spcPts val="750"/>
              </a:spcAft>
              <a:buNone/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             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Результаты центра занятости</a:t>
            </a:r>
          </a:p>
          <a:p>
            <a:pPr marL="0" indent="0">
              <a:spcAft>
                <a:spcPts val="750"/>
              </a:spcAft>
              <a:buNone/>
            </a:pP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1 место – водитель автомобиля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2 место – повар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3 место - животновод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4 место - гардеробщик</a:t>
            </a:r>
            <a:endParaRPr lang="ru-RU" sz="36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</a:rPr>
              <a:t>5 место – дворник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548730"/>
      </p:ext>
    </p:extLst>
  </p:cSld>
  <p:clrMapOvr>
    <a:masterClrMapping/>
  </p:clrMapOvr>
  <p:transition spd="med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                          </a:t>
            </a:r>
            <a:r>
              <a:rPr lang="ru-RU" sz="7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/>
              </a:rPr>
              <a:t>Типичные ошибки ребенка и семьи при выборе профессии</a:t>
            </a:r>
            <a:endParaRPr lang="ru-RU" sz="11200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Ориентация ребенка семьи сразу на профессию высшей квалификации (ученый, дипломат, директор, управляющий банком и </a:t>
            </a:r>
            <a:r>
              <a:rPr lang="ru-RU" sz="6400" dirty="0" err="1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т.п</a:t>
            </a: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)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Пренебрежения к профессиям, которые являются непрестижными, хотя и значимыми в жизни.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Отсутствие своего мнения и принятие решения не по собственной воле, а по требованию родителей или других людей.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Перенос отношения к конкретному человеку- представителю той или иной профессии на саму профессию.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Увлечение только внешней или какой – либо одной стороной профессии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Перенос отношения к учебному предмету на профессию, связанную с этим предметом.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Подверженность влиянию друзей на выбор профессии.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Отсутствие умений оценивать свои способности и возможности в выбранной профессии.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pPr marL="342900" lvl="0" indent="-342900">
              <a:spcAft>
                <a:spcPts val="750"/>
              </a:spcAft>
              <a:buFont typeface="+mj-lt"/>
              <a:buAutoNum type="arabicPeriod"/>
            </a:pPr>
            <a:r>
              <a:rPr lang="ru-RU" sz="6400" dirty="0">
                <a:solidFill>
                  <a:srgbClr val="333333"/>
                </a:solidFill>
                <a:latin typeface="Arial Black" pitchFamily="34" charset="0"/>
                <a:ea typeface="Times New Roman"/>
              </a:rPr>
              <a:t>Выбор профессии, определяемый материальными соображениями семьи и самого ребенка.</a:t>
            </a:r>
            <a:endParaRPr lang="ru-RU" sz="11200" dirty="0">
              <a:latin typeface="Arial Black" pitchFamily="34" charset="0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332049"/>
      </p:ext>
    </p:extLst>
  </p:cSld>
  <p:clrMapOvr>
    <a:masterClrMapping/>
  </p:clrMapOvr>
  <p:transition spd="med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554832"/>
          </a:xfrm>
        </p:spPr>
        <p:txBody>
          <a:bodyPr/>
          <a:lstStyle/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>
              <a:latin typeface="Arial Black" pitchFamily="34" charset="0"/>
            </a:endParaRPr>
          </a:p>
          <a:p>
            <a:pPr marL="0" indent="0" algn="ctr">
              <a:buNone/>
            </a:pPr>
            <a:endParaRPr lang="ru-RU" dirty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889982350"/>
      </p:ext>
    </p:extLst>
  </p:cSld>
  <p:clrMapOvr>
    <a:masterClrMapping/>
  </p:clrMapOvr>
  <p:transition spd="med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3528" y="-963488"/>
            <a:ext cx="746760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72" y="692696"/>
            <a:ext cx="7704856" cy="489654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60000"/>
              </a:lnSpc>
              <a:spcAft>
                <a:spcPts val="750"/>
              </a:spcAft>
              <a:buNone/>
            </a:pP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«Как хорошо, когда у человека есть возможность выбрать себе профессию не по необходимости, а сообразуясь с душевными склонностями» 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                                                                   </a:t>
            </a:r>
            <a:r>
              <a:rPr lang="ru-RU" sz="2600" dirty="0" err="1">
                <a:latin typeface="Helvetica"/>
                <a:ea typeface="Times New Roman"/>
              </a:rPr>
              <a:t>Апшерони</a:t>
            </a:r>
            <a:endParaRPr lang="ru-RU" sz="2600" dirty="0">
              <a:latin typeface="Helvetica"/>
              <a:ea typeface="Times New Roman"/>
            </a:endParaRPr>
          </a:p>
          <a:p>
            <a:pPr marL="0" indent="0">
              <a:spcAft>
                <a:spcPts val="750"/>
              </a:spcAft>
              <a:buNone/>
            </a:pPr>
            <a:endParaRPr lang="ru-RU" sz="2600" dirty="0">
              <a:latin typeface="Helvetica"/>
              <a:ea typeface="Times New Roman"/>
            </a:endParaRPr>
          </a:p>
          <a:p>
            <a:pPr marL="0" indent="0">
              <a:lnSpc>
                <a:spcPct val="150000"/>
              </a:lnSpc>
              <a:spcAft>
                <a:spcPts val="750"/>
              </a:spcAft>
              <a:buNone/>
            </a:pP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«Если корабль не знает куда плыть, ни один ветер не будет ему попутным…» 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2600" dirty="0">
                <a:solidFill>
                  <a:srgbClr val="333333"/>
                </a:solidFill>
                <a:latin typeface="Helvetica"/>
                <a:ea typeface="Times New Roman"/>
              </a:rPr>
              <a:t>                                                                           </a:t>
            </a:r>
            <a:r>
              <a:rPr lang="ru-RU" sz="2600" dirty="0" err="1">
                <a:solidFill>
                  <a:srgbClr val="333333"/>
                </a:solidFill>
                <a:latin typeface="Helvetica"/>
                <a:ea typeface="Times New Roman"/>
              </a:rPr>
              <a:t>Луций</a:t>
            </a:r>
            <a:r>
              <a:rPr lang="ru-RU" sz="2600" dirty="0">
                <a:solidFill>
                  <a:srgbClr val="333333"/>
                </a:solidFill>
                <a:latin typeface="Helvetica"/>
                <a:ea typeface="Times New Roman"/>
              </a:rPr>
              <a:t> </a:t>
            </a:r>
            <a:endParaRPr lang="ru-RU" sz="2600" dirty="0">
              <a:solidFill>
                <a:schemeClr val="accent2">
                  <a:lumMod val="75000"/>
                </a:schemeClr>
              </a:solidFill>
              <a:latin typeface="Helvetica"/>
              <a:ea typeface="Times New Roman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Helvetica"/>
                <a:ea typeface="Times New Roman"/>
              </a:rPr>
              <a:t>                                                       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712854"/>
      </p:ext>
    </p:extLst>
  </p:cSld>
  <p:clrMapOvr>
    <a:masterClrMapping/>
  </p:clrMapOvr>
  <p:transition spd="med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2920" y="6812280"/>
            <a:ext cx="81838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/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Helvetica"/>
                <a:ea typeface="Calibri"/>
              </a:rPr>
              <a:t>Три пути выбора профессии:</a:t>
            </a:r>
          </a:p>
          <a:p>
            <a:pPr marL="0" indent="0" algn="ctr">
              <a:spcAft>
                <a:spcPts val="750"/>
              </a:spcAft>
              <a:buNone/>
            </a:pPr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b="1" dirty="0">
                <a:solidFill>
                  <a:srgbClr val="333333"/>
                </a:solidFill>
                <a:latin typeface="Helvetica"/>
                <a:ea typeface="Times New Roman"/>
              </a:rPr>
              <a:t>Первый путь – метод проб и ошибок.</a:t>
            </a:r>
          </a:p>
          <a:p>
            <a:pPr marL="0" indent="0">
              <a:spcAft>
                <a:spcPts val="750"/>
              </a:spcAft>
              <a:buNone/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b="1" dirty="0">
                <a:solidFill>
                  <a:srgbClr val="333333"/>
                </a:solidFill>
                <a:latin typeface="Helvetica"/>
                <a:ea typeface="Times New Roman"/>
              </a:rPr>
              <a:t>Второй путь – изучение себя, своих интересов, склонностей, свойств нервной системы.</a:t>
            </a:r>
          </a:p>
          <a:p>
            <a:pPr marL="0" indent="0">
              <a:spcAft>
                <a:spcPts val="750"/>
              </a:spcAft>
              <a:buNone/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b="1" dirty="0">
                <a:solidFill>
                  <a:srgbClr val="333333"/>
                </a:solidFill>
                <a:latin typeface="Helvetica"/>
                <a:ea typeface="Times New Roman"/>
              </a:rPr>
              <a:t>Третий путь – путь выбора профессии своих родителей, дедов и прадедов. 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27426"/>
      </p:ext>
    </p:extLst>
  </p:cSld>
  <p:clrMapOvr>
    <a:masterClrMapping/>
  </p:clrMapOvr>
  <p:transition spd="med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2920" y="7245424"/>
            <a:ext cx="8183880" cy="6480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8000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sz="8000" b="1" dirty="0">
                <a:solidFill>
                  <a:srgbClr val="333333"/>
                </a:solidFill>
                <a:latin typeface="Helvetica"/>
                <a:ea typeface="Calibri"/>
              </a:rPr>
              <a:t>Логист 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23728005"/>
      </p:ext>
    </p:extLst>
  </p:cSld>
  <p:clrMapOvr>
    <a:masterClrMapping/>
  </p:clrMapOvr>
  <p:transition spd="med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2920" y="7317432"/>
            <a:ext cx="8183880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94992"/>
          </a:xfrm>
        </p:spPr>
        <p:txBody>
          <a:bodyPr>
            <a:normAutofit/>
          </a:bodyPr>
          <a:lstStyle/>
          <a:p>
            <a:pPr algn="ctr"/>
            <a:endParaRPr lang="ru-RU" sz="3600" dirty="0">
              <a:solidFill>
                <a:srgbClr val="333333"/>
              </a:solidFill>
              <a:latin typeface="Helvetica"/>
              <a:ea typeface="Calibri"/>
            </a:endParaRPr>
          </a:p>
          <a:p>
            <a:pPr marL="0" indent="0" algn="ctr">
              <a:buNone/>
            </a:pPr>
            <a:endParaRPr lang="ru-RU" sz="3600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marL="0" indent="0" algn="ctr">
              <a:buNone/>
            </a:pPr>
            <a:endParaRPr lang="ru-RU" sz="3600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333333"/>
                </a:solidFill>
                <a:latin typeface="Helvetica"/>
                <a:ea typeface="Calibri"/>
              </a:rPr>
              <a:t>Логист</a:t>
            </a:r>
            <a:r>
              <a:rPr lang="ru-RU" sz="3600" dirty="0">
                <a:solidFill>
                  <a:srgbClr val="333333"/>
                </a:solidFill>
                <a:latin typeface="Helvetica"/>
                <a:ea typeface="Calibri"/>
              </a:rPr>
              <a:t> –специалист по организации и транспортировки продукции.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43472604"/>
      </p:ext>
    </p:extLst>
  </p:cSld>
  <p:clrMapOvr>
    <a:masterClrMapping/>
  </p:clrMapOvr>
  <p:transition spd="med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/>
          <a:lstStyle/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sz="4800" b="1" dirty="0">
                <a:solidFill>
                  <a:srgbClr val="333333"/>
                </a:solidFill>
                <a:latin typeface="Helvetica"/>
                <a:ea typeface="Calibri"/>
              </a:rPr>
              <a:t>Маркетолог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186194751"/>
      </p:ext>
    </p:extLst>
  </p:cSld>
  <p:clrMapOvr>
    <a:masterClrMapping/>
  </p:clrMapOvr>
  <p:transition spd="med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b="1" dirty="0">
                <a:solidFill>
                  <a:srgbClr val="333333"/>
                </a:solidFill>
                <a:latin typeface="Helvetica"/>
                <a:ea typeface="Calibri"/>
              </a:rPr>
              <a:t>Маркетолог</a:t>
            </a:r>
            <a:r>
              <a:rPr lang="ru-RU" dirty="0">
                <a:solidFill>
                  <a:srgbClr val="333333"/>
                </a:solidFill>
                <a:latin typeface="Helvetica"/>
                <a:ea typeface="Calibri"/>
              </a:rPr>
              <a:t>- специалист по изучению рынка.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791789"/>
      </p:ext>
    </p:extLst>
  </p:cSld>
  <p:clrMapOvr>
    <a:masterClrMapping/>
  </p:clrMapOvr>
  <p:transition spd="med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/>
          <a:lstStyle/>
          <a:p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sz="4400" b="1" dirty="0">
                <a:solidFill>
                  <a:srgbClr val="333333"/>
                </a:solidFill>
                <a:latin typeface="Helvetica"/>
                <a:ea typeface="Calibri"/>
              </a:rPr>
              <a:t>Веб-мастер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20996713"/>
      </p:ext>
    </p:extLst>
  </p:cSld>
  <p:clrMapOvr>
    <a:masterClrMapping/>
  </p:clrMapOvr>
  <p:transition spd="med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endParaRPr lang="ru-RU" b="1" dirty="0">
              <a:solidFill>
                <a:srgbClr val="333333"/>
              </a:solidFill>
              <a:latin typeface="Helvetica"/>
              <a:ea typeface="Calibri"/>
            </a:endParaRPr>
          </a:p>
          <a:p>
            <a:pPr algn="ctr"/>
            <a:r>
              <a:rPr lang="ru-RU" b="1" dirty="0">
                <a:solidFill>
                  <a:srgbClr val="333333"/>
                </a:solidFill>
                <a:latin typeface="Helvetica"/>
                <a:ea typeface="Calibri"/>
              </a:rPr>
              <a:t>Веб-мастер</a:t>
            </a:r>
            <a:r>
              <a:rPr lang="ru-RU" dirty="0">
                <a:solidFill>
                  <a:srgbClr val="333333"/>
                </a:solidFill>
                <a:latin typeface="Helvetica"/>
                <a:ea typeface="Calibri"/>
              </a:rPr>
              <a:t> –разработчик проектного сайта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451817"/>
      </p:ext>
    </p:extLst>
  </p:cSld>
  <p:clrMapOvr>
    <a:masterClrMapping/>
  </p:clrMapOvr>
  <p:transition spd="med"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849</TotalTime>
  <Words>421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 Black</vt:lpstr>
      <vt:lpstr>Calibri</vt:lpstr>
      <vt:lpstr>Helvetica</vt:lpstr>
      <vt:lpstr>Times New Roman</vt:lpstr>
      <vt:lpstr>Verdana</vt:lpstr>
      <vt:lpstr>Wingdings 2</vt:lpstr>
      <vt:lpstr>YS Text</vt:lpstr>
      <vt:lpstr>Аспект</vt:lpstr>
      <vt:lpstr>              Тема родительского собрания:  «Роль семьи в профессиональной ориентации ребенка»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Имя</dc:creator>
  <cp:lastModifiedBy>User</cp:lastModifiedBy>
  <cp:revision>107</cp:revision>
  <dcterms:created xsi:type="dcterms:W3CDTF">2015-04-13T12:59:41Z</dcterms:created>
  <dcterms:modified xsi:type="dcterms:W3CDTF">2021-11-25T12:57:20Z</dcterms:modified>
</cp:coreProperties>
</file>